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4.xml" ContentType="application/vnd.openxmlformats-officedocument.themeOverride+xml"/>
  <Override PartName="/ppt/charts/chart4.xml" ContentType="application/vnd.openxmlformats-officedocument.drawingml.chart+xml"/>
  <Override PartName="/ppt/theme/themeOverride5.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charts/chart5.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87" r:id="rId1"/>
    <p:sldMasterId id="2147483711" r:id="rId2"/>
    <p:sldMasterId id="2147483723" r:id="rId3"/>
    <p:sldMasterId id="2147483735" r:id="rId4"/>
    <p:sldMasterId id="2147483747" r:id="rId5"/>
    <p:sldMasterId id="2147483759" r:id="rId6"/>
    <p:sldMasterId id="2147483771" r:id="rId7"/>
    <p:sldMasterId id="2147484635" r:id="rId8"/>
    <p:sldMasterId id="2147484975" r:id="rId9"/>
  </p:sldMasterIdLst>
  <p:notesMasterIdLst>
    <p:notesMasterId r:id="rId124"/>
  </p:notesMasterIdLst>
  <p:sldIdLst>
    <p:sldId id="1109" r:id="rId10"/>
    <p:sldId id="1444" r:id="rId11"/>
    <p:sldId id="1552" r:id="rId12"/>
    <p:sldId id="1495" r:id="rId13"/>
    <p:sldId id="1553" r:id="rId14"/>
    <p:sldId id="1554" r:id="rId15"/>
    <p:sldId id="1555" r:id="rId16"/>
    <p:sldId id="1556" r:id="rId17"/>
    <p:sldId id="1557" r:id="rId18"/>
    <p:sldId id="1558" r:id="rId19"/>
    <p:sldId id="1559" r:id="rId20"/>
    <p:sldId id="1560" r:id="rId21"/>
    <p:sldId id="1549" r:id="rId22"/>
    <p:sldId id="1550" r:id="rId23"/>
    <p:sldId id="1551" r:id="rId24"/>
    <p:sldId id="1501" r:id="rId25"/>
    <p:sldId id="1562" r:id="rId26"/>
    <p:sldId id="1563" r:id="rId27"/>
    <p:sldId id="1564" r:id="rId28"/>
    <p:sldId id="1565" r:id="rId29"/>
    <p:sldId id="1271" r:id="rId30"/>
    <p:sldId id="1508" r:id="rId31"/>
    <p:sldId id="1509" r:id="rId32"/>
    <p:sldId id="1510" r:id="rId33"/>
    <p:sldId id="1540" r:id="rId34"/>
    <p:sldId id="1132" r:id="rId35"/>
    <p:sldId id="1418" r:id="rId36"/>
    <p:sldId id="1419" r:id="rId37"/>
    <p:sldId id="1420" r:id="rId38"/>
    <p:sldId id="1421" r:id="rId39"/>
    <p:sldId id="1133" r:id="rId40"/>
    <p:sldId id="1465" r:id="rId41"/>
    <p:sldId id="1511" r:id="rId42"/>
    <p:sldId id="1566" r:id="rId43"/>
    <p:sldId id="1567" r:id="rId44"/>
    <p:sldId id="1190" r:id="rId45"/>
    <p:sldId id="1191" r:id="rId46"/>
    <p:sldId id="1193" r:id="rId47"/>
    <p:sldId id="1512" r:id="rId48"/>
    <p:sldId id="1513" r:id="rId49"/>
    <p:sldId id="1514" r:id="rId50"/>
    <p:sldId id="1515" r:id="rId51"/>
    <p:sldId id="1516" r:id="rId52"/>
    <p:sldId id="1517" r:id="rId53"/>
    <p:sldId id="1518" r:id="rId54"/>
    <p:sldId id="1519" r:id="rId55"/>
    <p:sldId id="1196" r:id="rId56"/>
    <p:sldId id="1363" r:id="rId57"/>
    <p:sldId id="1364" r:id="rId58"/>
    <p:sldId id="1541" r:id="rId59"/>
    <p:sldId id="1542" r:id="rId60"/>
    <p:sldId id="1485" r:id="rId61"/>
    <p:sldId id="1381" r:id="rId62"/>
    <p:sldId id="1332" r:id="rId63"/>
    <p:sldId id="1382" r:id="rId64"/>
    <p:sldId id="1383" r:id="rId65"/>
    <p:sldId id="1205" r:id="rId66"/>
    <p:sldId id="1206" r:id="rId67"/>
    <p:sldId id="1384" r:id="rId68"/>
    <p:sldId id="1208" r:id="rId69"/>
    <p:sldId id="1385" r:id="rId70"/>
    <p:sldId id="1210" r:id="rId71"/>
    <p:sldId id="1211" r:id="rId72"/>
    <p:sldId id="1386" r:id="rId73"/>
    <p:sldId id="1213" r:id="rId74"/>
    <p:sldId id="1214" r:id="rId75"/>
    <p:sldId id="709" r:id="rId76"/>
    <p:sldId id="1466" r:id="rId77"/>
    <p:sldId id="1471" r:id="rId78"/>
    <p:sldId id="1486" r:id="rId79"/>
    <p:sldId id="1487" r:id="rId80"/>
    <p:sldId id="1488" r:id="rId81"/>
    <p:sldId id="1489" r:id="rId82"/>
    <p:sldId id="1534" r:id="rId83"/>
    <p:sldId id="471" r:id="rId84"/>
    <p:sldId id="1224" r:id="rId85"/>
    <p:sldId id="1441" r:id="rId86"/>
    <p:sldId id="1225" r:id="rId87"/>
    <p:sldId id="1226" r:id="rId88"/>
    <p:sldId id="1106" r:id="rId89"/>
    <p:sldId id="1138" r:id="rId90"/>
    <p:sldId id="1299" r:id="rId91"/>
    <p:sldId id="1355" r:id="rId92"/>
    <p:sldId id="1301" r:id="rId93"/>
    <p:sldId id="1569" r:id="rId94"/>
    <p:sldId id="1443" r:id="rId95"/>
    <p:sldId id="1570" r:id="rId96"/>
    <p:sldId id="1571" r:id="rId97"/>
    <p:sldId id="1572" r:id="rId98"/>
    <p:sldId id="1573" r:id="rId99"/>
    <p:sldId id="1574" r:id="rId100"/>
    <p:sldId id="1575" r:id="rId101"/>
    <p:sldId id="1576" r:id="rId102"/>
    <p:sldId id="1577" r:id="rId103"/>
    <p:sldId id="1578" r:id="rId104"/>
    <p:sldId id="1579" r:id="rId105"/>
    <p:sldId id="1580" r:id="rId106"/>
    <p:sldId id="1581" r:id="rId107"/>
    <p:sldId id="1156" r:id="rId108"/>
    <p:sldId id="1318" r:id="rId109"/>
    <p:sldId id="1523" r:id="rId110"/>
    <p:sldId id="1320" r:id="rId111"/>
    <p:sldId id="1538" r:id="rId112"/>
    <p:sldId id="1474" r:id="rId113"/>
    <p:sldId id="1475" r:id="rId114"/>
    <p:sldId id="1476" r:id="rId115"/>
    <p:sldId id="1477" r:id="rId116"/>
    <p:sldId id="1544" r:id="rId117"/>
    <p:sldId id="1547" r:id="rId118"/>
    <p:sldId id="1524" r:id="rId119"/>
    <p:sldId id="1525" r:id="rId120"/>
    <p:sldId id="1424" r:id="rId121"/>
    <p:sldId id="1568" r:id="rId122"/>
    <p:sldId id="1181" r:id="rId12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00"/>
    <a:srgbClr val="F8F8F8"/>
    <a:srgbClr val="FFFFFF"/>
    <a:srgbClr val="003300"/>
    <a:srgbClr val="008000"/>
    <a:srgbClr val="DEF1F2"/>
    <a:srgbClr val="CCE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8" autoAdjust="0"/>
    <p:restoredTop sz="88632" autoAdjust="0"/>
  </p:normalViewPr>
  <p:slideViewPr>
    <p:cSldViewPr>
      <p:cViewPr>
        <p:scale>
          <a:sx n="70" d="100"/>
          <a:sy n="70" d="100"/>
        </p:scale>
        <p:origin x="-72" y="-132"/>
      </p:cViewPr>
      <p:guideLst>
        <p:guide orient="horz" pos="2160"/>
        <p:guide pos="2880"/>
      </p:guideLst>
    </p:cSldViewPr>
  </p:slideViewPr>
  <p:outlineViewPr>
    <p:cViewPr>
      <p:scale>
        <a:sx n="33" d="100"/>
        <a:sy n="33" d="100"/>
      </p:scale>
      <p:origin x="0" y="1734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TR-SSR\9.%20Customer%20training\&#20986;&#29256;&#24180;&#20998;&#26512;&#32467;&#26524;.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1"/>
        <c:ser>
          <c:idx val="0"/>
          <c:order val="0"/>
          <c:invertIfNegative val="0"/>
          <c:dLbls>
            <c:showLegendKey val="0"/>
            <c:showVal val="1"/>
            <c:showCatName val="0"/>
            <c:showSerName val="0"/>
            <c:showPercent val="0"/>
            <c:showBubbleSize val="0"/>
            <c:showLeaderLines val="0"/>
          </c:dLbls>
          <c:cat>
            <c:strRef>
              <c:f>Sheet1!$A$1:$A$22</c:f>
              <c:strCache>
                <c:ptCount val="22"/>
                <c:pt idx="0">
                  <c:v>农业科学</c:v>
                </c:pt>
                <c:pt idx="1">
                  <c:v>生物及生物化学</c:v>
                </c:pt>
                <c:pt idx="2">
                  <c:v>化学</c:v>
                </c:pt>
                <c:pt idx="3">
                  <c:v>临床医学</c:v>
                </c:pt>
                <c:pt idx="4">
                  <c:v>计算机科学</c:v>
                </c:pt>
                <c:pt idx="5">
                  <c:v>经济学与商学</c:v>
                </c:pt>
                <c:pt idx="6">
                  <c:v>工程学</c:v>
                </c:pt>
                <c:pt idx="7">
                  <c:v>环境学及生态学</c:v>
                </c:pt>
                <c:pt idx="8">
                  <c:v>地学</c:v>
                </c:pt>
                <c:pt idx="9">
                  <c:v>免疫学</c:v>
                </c:pt>
                <c:pt idx="10">
                  <c:v>材料科学</c:v>
                </c:pt>
                <c:pt idx="11">
                  <c:v>数学</c:v>
                </c:pt>
                <c:pt idx="12">
                  <c:v>微生物学</c:v>
                </c:pt>
                <c:pt idx="13">
                  <c:v>分子生物学与遗传学</c:v>
                </c:pt>
                <c:pt idx="14">
                  <c:v>综合学科</c:v>
                </c:pt>
                <c:pt idx="15">
                  <c:v>神经科学与行为科学</c:v>
                </c:pt>
                <c:pt idx="16">
                  <c:v>药理学与毒理学</c:v>
                </c:pt>
                <c:pt idx="17">
                  <c:v>物理学</c:v>
                </c:pt>
                <c:pt idx="18">
                  <c:v>植物与动物科学</c:v>
                </c:pt>
                <c:pt idx="19">
                  <c:v>心理学与精神病学</c:v>
                </c:pt>
                <c:pt idx="20">
                  <c:v>一般社会科学</c:v>
                </c:pt>
                <c:pt idx="21">
                  <c:v>空间科学</c:v>
                </c:pt>
              </c:strCache>
            </c:strRef>
          </c:cat>
          <c:val>
            <c:numRef>
              <c:f>Sheet1!$C$1:$C$22</c:f>
              <c:numCache>
                <c:formatCode>General</c:formatCode>
                <c:ptCount val="22"/>
                <c:pt idx="0">
                  <c:v>205</c:v>
                </c:pt>
                <c:pt idx="1">
                  <c:v>630</c:v>
                </c:pt>
                <c:pt idx="2">
                  <c:v>8297</c:v>
                </c:pt>
                <c:pt idx="3">
                  <c:v>327</c:v>
                </c:pt>
                <c:pt idx="4">
                  <c:v>599</c:v>
                </c:pt>
                <c:pt idx="5">
                  <c:v>9</c:v>
                </c:pt>
                <c:pt idx="6">
                  <c:v>1333</c:v>
                </c:pt>
                <c:pt idx="7">
                  <c:v>462</c:v>
                </c:pt>
                <c:pt idx="8">
                  <c:v>43</c:v>
                </c:pt>
                <c:pt idx="9">
                  <c:v>1</c:v>
                </c:pt>
                <c:pt idx="10">
                  <c:v>3114</c:v>
                </c:pt>
                <c:pt idx="11">
                  <c:v>736</c:v>
                </c:pt>
                <c:pt idx="12">
                  <c:v>3</c:v>
                </c:pt>
                <c:pt idx="13">
                  <c:v>133</c:v>
                </c:pt>
                <c:pt idx="14">
                  <c:v>4</c:v>
                </c:pt>
                <c:pt idx="15">
                  <c:v>31</c:v>
                </c:pt>
                <c:pt idx="16">
                  <c:v>180</c:v>
                </c:pt>
                <c:pt idx="17">
                  <c:v>2952</c:v>
                </c:pt>
                <c:pt idx="18">
                  <c:v>21</c:v>
                </c:pt>
                <c:pt idx="19">
                  <c:v>4</c:v>
                </c:pt>
                <c:pt idx="20">
                  <c:v>20</c:v>
                </c:pt>
                <c:pt idx="21">
                  <c:v>0</c:v>
                </c:pt>
              </c:numCache>
            </c:numRef>
          </c:val>
        </c:ser>
        <c:dLbls>
          <c:showLegendKey val="0"/>
          <c:showVal val="0"/>
          <c:showCatName val="0"/>
          <c:showSerName val="0"/>
          <c:showPercent val="0"/>
          <c:showBubbleSize val="0"/>
        </c:dLbls>
        <c:gapWidth val="150"/>
        <c:shape val="box"/>
        <c:axId val="36567296"/>
        <c:axId val="36241792"/>
        <c:axId val="0"/>
      </c:bar3DChart>
      <c:catAx>
        <c:axId val="36567296"/>
        <c:scaling>
          <c:orientation val="minMax"/>
        </c:scaling>
        <c:delete val="0"/>
        <c:axPos val="b"/>
        <c:title>
          <c:tx>
            <c:rich>
              <a:bodyPr/>
              <a:lstStyle/>
              <a:p>
                <a:pPr>
                  <a:defRPr/>
                </a:pPr>
                <a:r>
                  <a:rPr lang="en-US"/>
                  <a:t>ESI</a:t>
                </a:r>
                <a:r>
                  <a:rPr lang="zh-CN"/>
                  <a:t>学科</a:t>
                </a:r>
              </a:p>
            </c:rich>
          </c:tx>
          <c:layout/>
          <c:overlay val="0"/>
        </c:title>
        <c:majorTickMark val="out"/>
        <c:minorTickMark val="none"/>
        <c:tickLblPos val="nextTo"/>
        <c:txPr>
          <a:bodyPr rot="-2700000"/>
          <a:lstStyle/>
          <a:p>
            <a:pPr>
              <a:defRPr/>
            </a:pPr>
            <a:endParaRPr lang="zh-CN"/>
          </a:p>
        </c:txPr>
        <c:crossAx val="36241792"/>
        <c:crosses val="autoZero"/>
        <c:auto val="1"/>
        <c:lblAlgn val="ctr"/>
        <c:lblOffset val="100"/>
        <c:tickLblSkip val="1"/>
        <c:noMultiLvlLbl val="0"/>
      </c:catAx>
      <c:valAx>
        <c:axId val="36241792"/>
        <c:scaling>
          <c:orientation val="minMax"/>
        </c:scaling>
        <c:delete val="0"/>
        <c:axPos val="l"/>
        <c:title>
          <c:tx>
            <c:rich>
              <a:bodyPr rot="-5400000" vert="horz"/>
              <a:lstStyle/>
              <a:p>
                <a:pPr>
                  <a:defRPr/>
                </a:pPr>
                <a:r>
                  <a:rPr lang="zh-CN"/>
                  <a:t>总被引频次</a:t>
                </a:r>
              </a:p>
            </c:rich>
          </c:tx>
          <c:layout/>
          <c:overlay val="0"/>
        </c:title>
        <c:numFmt formatCode="General" sourceLinked="1"/>
        <c:majorTickMark val="out"/>
        <c:minorTickMark val="none"/>
        <c:tickLblPos val="nextTo"/>
        <c:crossAx val="36567296"/>
        <c:crosses val="autoZero"/>
        <c:crossBetween val="between"/>
      </c:valAx>
    </c:plotArea>
    <c:plotVisOnly val="1"/>
    <c:dispBlanksAs val="gap"/>
    <c:showDLblsOverMax val="0"/>
  </c:chart>
  <c:txPr>
    <a:bodyPr/>
    <a:lstStyle/>
    <a:p>
      <a:pPr>
        <a:defRPr sz="160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1"/>
        <c:ser>
          <c:idx val="0"/>
          <c:order val="0"/>
          <c:invertIfNegative val="0"/>
          <c:dLbls>
            <c:numFmt formatCode="#,##0.00_);[Red]\(#,##0.00\)" sourceLinked="0"/>
            <c:showLegendKey val="0"/>
            <c:showVal val="1"/>
            <c:showCatName val="0"/>
            <c:showSerName val="0"/>
            <c:showPercent val="0"/>
            <c:showBubbleSize val="0"/>
            <c:showLeaderLines val="0"/>
          </c:dLbls>
          <c:cat>
            <c:strRef>
              <c:f>Sheet1!$A$30:$A$51</c:f>
              <c:strCache>
                <c:ptCount val="22"/>
                <c:pt idx="0">
                  <c:v>空间科学</c:v>
                </c:pt>
                <c:pt idx="1">
                  <c:v>免疫学</c:v>
                </c:pt>
                <c:pt idx="2">
                  <c:v>综合学科</c:v>
                </c:pt>
                <c:pt idx="3">
                  <c:v>微生物学</c:v>
                </c:pt>
                <c:pt idx="4">
                  <c:v>心理学与精神病学</c:v>
                </c:pt>
                <c:pt idx="5">
                  <c:v>经济学与商学</c:v>
                </c:pt>
                <c:pt idx="6">
                  <c:v>神经科学与行为科学</c:v>
                </c:pt>
                <c:pt idx="7">
                  <c:v>地学</c:v>
                </c:pt>
                <c:pt idx="8">
                  <c:v>植物与动物科学</c:v>
                </c:pt>
                <c:pt idx="9">
                  <c:v>分子生物学与遗传学</c:v>
                </c:pt>
                <c:pt idx="10">
                  <c:v>一般社会科学</c:v>
                </c:pt>
                <c:pt idx="11">
                  <c:v>药理学与毒理学</c:v>
                </c:pt>
                <c:pt idx="12">
                  <c:v>生物及生物化学</c:v>
                </c:pt>
                <c:pt idx="13">
                  <c:v>农业科学</c:v>
                </c:pt>
                <c:pt idx="14">
                  <c:v>环境学及生态学</c:v>
                </c:pt>
                <c:pt idx="15">
                  <c:v>临床医学</c:v>
                </c:pt>
                <c:pt idx="16">
                  <c:v>数学</c:v>
                </c:pt>
                <c:pt idx="17">
                  <c:v>计算机科学</c:v>
                </c:pt>
                <c:pt idx="18">
                  <c:v>物理学</c:v>
                </c:pt>
                <c:pt idx="19">
                  <c:v>工程学</c:v>
                </c:pt>
                <c:pt idx="20">
                  <c:v>材料科学</c:v>
                </c:pt>
                <c:pt idx="21">
                  <c:v>化学</c:v>
                </c:pt>
              </c:strCache>
            </c:strRef>
          </c:cat>
          <c:val>
            <c:numRef>
              <c:f>Sheet1!$F$30:$F$51</c:f>
              <c:numCache>
                <c:formatCode>General</c:formatCode>
                <c:ptCount val="22"/>
                <c:pt idx="0">
                  <c:v>0</c:v>
                </c:pt>
                <c:pt idx="1">
                  <c:v>2.8184892897406989E-4</c:v>
                </c:pt>
                <c:pt idx="2">
                  <c:v>5.049867440979674E-4</c:v>
                </c:pt>
                <c:pt idx="3">
                  <c:v>6.9492703266157052E-4</c:v>
                </c:pt>
                <c:pt idx="4">
                  <c:v>1.1806375442739079E-3</c:v>
                </c:pt>
                <c:pt idx="5">
                  <c:v>2.7924294135898233E-3</c:v>
                </c:pt>
                <c:pt idx="6">
                  <c:v>6.9273743016759776E-3</c:v>
                </c:pt>
                <c:pt idx="7">
                  <c:v>9.781619654231119E-3</c:v>
                </c:pt>
                <c:pt idx="8">
                  <c:v>1.0914760914760915E-2</c:v>
                </c:pt>
                <c:pt idx="9">
                  <c:v>1.4097943608225567E-2</c:v>
                </c:pt>
                <c:pt idx="10">
                  <c:v>1.9083969465648856E-2</c:v>
                </c:pt>
                <c:pt idx="11">
                  <c:v>6.741573033707865E-2</c:v>
                </c:pt>
                <c:pt idx="12">
                  <c:v>0.12221144519883609</c:v>
                </c:pt>
                <c:pt idx="13">
                  <c:v>0.13841998649561107</c:v>
                </c:pt>
                <c:pt idx="14">
                  <c:v>0.15053763440860216</c:v>
                </c:pt>
                <c:pt idx="15">
                  <c:v>0.19190140845070422</c:v>
                </c:pt>
                <c:pt idx="16">
                  <c:v>0.23328050713153725</c:v>
                </c:pt>
                <c:pt idx="17">
                  <c:v>0.26422584913983238</c:v>
                </c:pt>
                <c:pt idx="18">
                  <c:v>0.27262652382711489</c:v>
                </c:pt>
                <c:pt idx="19">
                  <c:v>0.86055519690122662</c:v>
                </c:pt>
                <c:pt idx="20">
                  <c:v>0.97862979258328098</c:v>
                </c:pt>
                <c:pt idx="21">
                  <c:v>1.5148804089830199</c:v>
                </c:pt>
              </c:numCache>
            </c:numRef>
          </c:val>
        </c:ser>
        <c:dLbls>
          <c:showLegendKey val="0"/>
          <c:showVal val="0"/>
          <c:showCatName val="0"/>
          <c:showSerName val="0"/>
          <c:showPercent val="0"/>
          <c:showBubbleSize val="0"/>
        </c:dLbls>
        <c:gapWidth val="150"/>
        <c:axId val="59115776"/>
        <c:axId val="59122048"/>
      </c:barChart>
      <c:catAx>
        <c:axId val="59115776"/>
        <c:scaling>
          <c:orientation val="minMax"/>
        </c:scaling>
        <c:delete val="0"/>
        <c:axPos val="l"/>
        <c:title>
          <c:tx>
            <c:rich>
              <a:bodyPr rot="-5400000" vert="horz"/>
              <a:lstStyle/>
              <a:p>
                <a:pPr>
                  <a:defRPr/>
                </a:pPr>
                <a:r>
                  <a:rPr lang="en-US"/>
                  <a:t>ESI</a:t>
                </a:r>
                <a:r>
                  <a:rPr lang="zh-CN"/>
                  <a:t>学科</a:t>
                </a:r>
              </a:p>
            </c:rich>
          </c:tx>
          <c:layout/>
          <c:overlay val="0"/>
        </c:title>
        <c:majorTickMark val="out"/>
        <c:minorTickMark val="none"/>
        <c:tickLblPos val="nextTo"/>
        <c:crossAx val="59122048"/>
        <c:crosses val="autoZero"/>
        <c:auto val="1"/>
        <c:lblAlgn val="ctr"/>
        <c:lblOffset val="100"/>
        <c:tickLblSkip val="1"/>
        <c:noMultiLvlLbl val="0"/>
      </c:catAx>
      <c:valAx>
        <c:axId val="59122048"/>
        <c:scaling>
          <c:orientation val="minMax"/>
        </c:scaling>
        <c:delete val="0"/>
        <c:axPos val="b"/>
        <c:majorGridlines/>
        <c:title>
          <c:tx>
            <c:rich>
              <a:bodyPr/>
              <a:lstStyle/>
              <a:p>
                <a:pPr>
                  <a:defRPr/>
                </a:pPr>
                <a:r>
                  <a:rPr lang="zh-CN"/>
                  <a:t>论文总被引频次与</a:t>
                </a:r>
                <a:r>
                  <a:rPr lang="en-US"/>
                  <a:t>ESI</a:t>
                </a:r>
                <a:r>
                  <a:rPr lang="zh-CN"/>
                  <a:t>全球相应学科门槛值之比</a:t>
                </a:r>
              </a:p>
            </c:rich>
          </c:tx>
          <c:layout/>
          <c:overlay val="0"/>
        </c:title>
        <c:numFmt formatCode="General" sourceLinked="1"/>
        <c:majorTickMark val="out"/>
        <c:minorTickMark val="none"/>
        <c:tickLblPos val="nextTo"/>
        <c:crossAx val="59115776"/>
        <c:crosses val="autoZero"/>
        <c:crossBetween val="between"/>
      </c:valAx>
    </c:plotArea>
    <c:plotVisOnly val="1"/>
    <c:dispBlanksAs val="gap"/>
    <c:showDLblsOverMax val="0"/>
  </c:chart>
  <c:txPr>
    <a:bodyPr/>
    <a:lstStyle/>
    <a:p>
      <a:pPr>
        <a:defRPr>
          <a:latin typeface="微软雅黑" panose="020B0503020204020204" pitchFamily="34" charset="-122"/>
          <a:ea typeface="微软雅黑" panose="020B0503020204020204" pitchFamily="34" charset="-122"/>
        </a:defRPr>
      </a:pPr>
      <a:endParaRPr lang="zh-CN"/>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1"/>
        <c:ser>
          <c:idx val="0"/>
          <c:order val="0"/>
          <c:invertIfNegative val="0"/>
          <c:cat>
            <c:strRef>
              <c:f>'InCites Organizations (5)'!$A$2:$A$19</c:f>
              <c:strCache>
                <c:ptCount val="18"/>
                <c:pt idx="0">
                  <c:v>青岛科技大学</c:v>
                </c:pt>
                <c:pt idx="1">
                  <c:v>济南大学</c:v>
                </c:pt>
                <c:pt idx="2">
                  <c:v>齐鲁工业大学</c:v>
                </c:pt>
                <c:pt idx="3">
                  <c:v>青岛大学</c:v>
                </c:pt>
                <c:pt idx="4">
                  <c:v>山东师范大学</c:v>
                </c:pt>
                <c:pt idx="5">
                  <c:v>聊城大学</c:v>
                </c:pt>
                <c:pt idx="6">
                  <c:v>山东理工大学</c:v>
                </c:pt>
                <c:pt idx="7">
                  <c:v>烟台大学</c:v>
                </c:pt>
                <c:pt idx="8">
                  <c:v>鲁东大学</c:v>
                </c:pt>
                <c:pt idx="9">
                  <c:v>山东科技大学</c:v>
                </c:pt>
                <c:pt idx="10">
                  <c:v>曲阜师范大学</c:v>
                </c:pt>
                <c:pt idx="11">
                  <c:v>青岛理工大学</c:v>
                </c:pt>
                <c:pt idx="12">
                  <c:v>山东建筑大学</c:v>
                </c:pt>
                <c:pt idx="13">
                  <c:v>临沂大学</c:v>
                </c:pt>
                <c:pt idx="14">
                  <c:v>山东中医药大学</c:v>
                </c:pt>
                <c:pt idx="15">
                  <c:v>青岛农业大学</c:v>
                </c:pt>
                <c:pt idx="16">
                  <c:v>山东农业大学</c:v>
                </c:pt>
                <c:pt idx="17">
                  <c:v>山东财经大学</c:v>
                </c:pt>
              </c:strCache>
            </c:strRef>
          </c:cat>
          <c:val>
            <c:numRef>
              <c:f>'InCites Organizations (5)'!$E$2:$E$19</c:f>
              <c:numCache>
                <c:formatCode>General</c:formatCode>
                <c:ptCount val="18"/>
                <c:pt idx="0">
                  <c:v>4233</c:v>
                </c:pt>
                <c:pt idx="1">
                  <c:v>3114</c:v>
                </c:pt>
                <c:pt idx="2">
                  <c:v>1975</c:v>
                </c:pt>
                <c:pt idx="3">
                  <c:v>1459</c:v>
                </c:pt>
                <c:pt idx="4">
                  <c:v>1389</c:v>
                </c:pt>
                <c:pt idx="5">
                  <c:v>1222</c:v>
                </c:pt>
                <c:pt idx="6">
                  <c:v>1185</c:v>
                </c:pt>
                <c:pt idx="7">
                  <c:v>836</c:v>
                </c:pt>
                <c:pt idx="8">
                  <c:v>714</c:v>
                </c:pt>
                <c:pt idx="9">
                  <c:v>681</c:v>
                </c:pt>
                <c:pt idx="10">
                  <c:v>575</c:v>
                </c:pt>
                <c:pt idx="11">
                  <c:v>388</c:v>
                </c:pt>
                <c:pt idx="12">
                  <c:v>332</c:v>
                </c:pt>
                <c:pt idx="13">
                  <c:v>244</c:v>
                </c:pt>
                <c:pt idx="14">
                  <c:v>143</c:v>
                </c:pt>
                <c:pt idx="15">
                  <c:v>126</c:v>
                </c:pt>
                <c:pt idx="16">
                  <c:v>91</c:v>
                </c:pt>
                <c:pt idx="17">
                  <c:v>1</c:v>
                </c:pt>
              </c:numCache>
            </c:numRef>
          </c:val>
        </c:ser>
        <c:dLbls>
          <c:showLegendKey val="0"/>
          <c:showVal val="0"/>
          <c:showCatName val="0"/>
          <c:showSerName val="0"/>
          <c:showPercent val="0"/>
          <c:showBubbleSize val="0"/>
        </c:dLbls>
        <c:gapWidth val="150"/>
        <c:shape val="box"/>
        <c:axId val="59284096"/>
        <c:axId val="59290368"/>
        <c:axId val="0"/>
      </c:bar3DChart>
      <c:catAx>
        <c:axId val="59284096"/>
        <c:scaling>
          <c:orientation val="minMax"/>
        </c:scaling>
        <c:delete val="0"/>
        <c:axPos val="b"/>
        <c:title>
          <c:tx>
            <c:rich>
              <a:bodyPr/>
              <a:lstStyle/>
              <a:p>
                <a:pPr>
                  <a:defRPr/>
                </a:pPr>
                <a:r>
                  <a:rPr lang="zh-CN"/>
                  <a:t>科研机构</a:t>
                </a:r>
              </a:p>
            </c:rich>
          </c:tx>
          <c:layout/>
          <c:overlay val="0"/>
        </c:title>
        <c:majorTickMark val="out"/>
        <c:minorTickMark val="none"/>
        <c:tickLblPos val="nextTo"/>
        <c:txPr>
          <a:bodyPr rot="-2700000"/>
          <a:lstStyle/>
          <a:p>
            <a:pPr>
              <a:defRPr/>
            </a:pPr>
            <a:endParaRPr lang="zh-CN"/>
          </a:p>
        </c:txPr>
        <c:crossAx val="59290368"/>
        <c:crosses val="autoZero"/>
        <c:auto val="1"/>
        <c:lblAlgn val="ctr"/>
        <c:lblOffset val="100"/>
        <c:tickLblSkip val="1"/>
        <c:noMultiLvlLbl val="0"/>
      </c:catAx>
      <c:valAx>
        <c:axId val="59290368"/>
        <c:scaling>
          <c:orientation val="minMax"/>
        </c:scaling>
        <c:delete val="0"/>
        <c:axPos val="l"/>
        <c:majorGridlines/>
        <c:title>
          <c:tx>
            <c:rich>
              <a:bodyPr rot="-5400000" vert="horz"/>
              <a:lstStyle/>
              <a:p>
                <a:pPr>
                  <a:defRPr/>
                </a:pPr>
                <a:r>
                  <a:rPr lang="zh-CN"/>
                  <a:t>总被引频次</a:t>
                </a:r>
                <a:endParaRPr lang="en-US"/>
              </a:p>
            </c:rich>
          </c:tx>
          <c:layout/>
          <c:overlay val="0"/>
        </c:title>
        <c:numFmt formatCode="General" sourceLinked="1"/>
        <c:majorTickMark val="out"/>
        <c:minorTickMark val="none"/>
        <c:tickLblPos val="nextTo"/>
        <c:crossAx val="59284096"/>
        <c:crosses val="autoZero"/>
        <c:crossBetween val="between"/>
      </c:valAx>
    </c:plotArea>
    <c:plotVisOnly val="1"/>
    <c:dispBlanksAs val="gap"/>
    <c:showDLblsOverMax val="0"/>
  </c:chart>
  <c:txPr>
    <a:bodyPr/>
    <a:lstStyle/>
    <a:p>
      <a:pPr>
        <a:defRPr sz="160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1"/>
        <c:ser>
          <c:idx val="0"/>
          <c:order val="0"/>
          <c:invertIfNegative val="0"/>
          <c:cat>
            <c:strRef>
              <c:f>'InCites Organizations (6)'!$A$2:$A$19</c:f>
              <c:strCache>
                <c:ptCount val="18"/>
                <c:pt idx="0">
                  <c:v>青岛大学</c:v>
                </c:pt>
                <c:pt idx="1">
                  <c:v>曲阜师范大学</c:v>
                </c:pt>
                <c:pt idx="2">
                  <c:v>青岛科技大学</c:v>
                </c:pt>
                <c:pt idx="3">
                  <c:v>济南大学</c:v>
                </c:pt>
                <c:pt idx="4">
                  <c:v>山东科技大学</c:v>
                </c:pt>
                <c:pt idx="5">
                  <c:v>烟台大学</c:v>
                </c:pt>
                <c:pt idx="6">
                  <c:v>山东理工大学</c:v>
                </c:pt>
                <c:pt idx="7">
                  <c:v>聊城大学</c:v>
                </c:pt>
                <c:pt idx="8">
                  <c:v>鲁东大学</c:v>
                </c:pt>
                <c:pt idx="9">
                  <c:v>山东建筑大学</c:v>
                </c:pt>
                <c:pt idx="10">
                  <c:v>青岛理工大学</c:v>
                </c:pt>
                <c:pt idx="11">
                  <c:v>山东农业大学</c:v>
                </c:pt>
                <c:pt idx="12">
                  <c:v>齐鲁工业大学</c:v>
                </c:pt>
                <c:pt idx="13">
                  <c:v>山东师范大学</c:v>
                </c:pt>
                <c:pt idx="14">
                  <c:v>山东财经大学</c:v>
                </c:pt>
                <c:pt idx="15">
                  <c:v>青岛农业大学</c:v>
                </c:pt>
                <c:pt idx="16">
                  <c:v>临沂大学</c:v>
                </c:pt>
                <c:pt idx="17">
                  <c:v>山东中医药大学</c:v>
                </c:pt>
              </c:strCache>
            </c:strRef>
          </c:cat>
          <c:val>
            <c:numRef>
              <c:f>'InCites Organizations (6)'!$E$2:$E$19</c:f>
              <c:numCache>
                <c:formatCode>General</c:formatCode>
                <c:ptCount val="18"/>
                <c:pt idx="0">
                  <c:v>3565</c:v>
                </c:pt>
                <c:pt idx="1">
                  <c:v>3124</c:v>
                </c:pt>
                <c:pt idx="2">
                  <c:v>1350</c:v>
                </c:pt>
                <c:pt idx="3">
                  <c:v>1333</c:v>
                </c:pt>
                <c:pt idx="4">
                  <c:v>1326</c:v>
                </c:pt>
                <c:pt idx="5">
                  <c:v>931</c:v>
                </c:pt>
                <c:pt idx="6">
                  <c:v>914</c:v>
                </c:pt>
                <c:pt idx="7">
                  <c:v>835</c:v>
                </c:pt>
                <c:pt idx="8">
                  <c:v>824</c:v>
                </c:pt>
                <c:pt idx="9">
                  <c:v>728</c:v>
                </c:pt>
                <c:pt idx="10">
                  <c:v>637</c:v>
                </c:pt>
                <c:pt idx="11">
                  <c:v>623</c:v>
                </c:pt>
                <c:pt idx="12">
                  <c:v>614</c:v>
                </c:pt>
                <c:pt idx="13">
                  <c:v>613</c:v>
                </c:pt>
                <c:pt idx="14">
                  <c:v>504</c:v>
                </c:pt>
                <c:pt idx="15">
                  <c:v>457</c:v>
                </c:pt>
                <c:pt idx="16">
                  <c:v>154</c:v>
                </c:pt>
                <c:pt idx="17">
                  <c:v>26</c:v>
                </c:pt>
              </c:numCache>
            </c:numRef>
          </c:val>
        </c:ser>
        <c:dLbls>
          <c:showLegendKey val="0"/>
          <c:showVal val="0"/>
          <c:showCatName val="0"/>
          <c:showSerName val="0"/>
          <c:showPercent val="0"/>
          <c:showBubbleSize val="0"/>
        </c:dLbls>
        <c:gapWidth val="150"/>
        <c:shape val="box"/>
        <c:axId val="59296000"/>
        <c:axId val="73233152"/>
        <c:axId val="0"/>
      </c:bar3DChart>
      <c:catAx>
        <c:axId val="59296000"/>
        <c:scaling>
          <c:orientation val="minMax"/>
        </c:scaling>
        <c:delete val="0"/>
        <c:axPos val="b"/>
        <c:title>
          <c:tx>
            <c:rich>
              <a:bodyPr/>
              <a:lstStyle/>
              <a:p>
                <a:pPr>
                  <a:defRPr/>
                </a:pPr>
                <a:r>
                  <a:rPr lang="zh-CN"/>
                  <a:t>科研机构</a:t>
                </a:r>
                <a:endParaRPr lang="en-US"/>
              </a:p>
            </c:rich>
          </c:tx>
          <c:layout/>
          <c:overlay val="0"/>
        </c:title>
        <c:majorTickMark val="out"/>
        <c:minorTickMark val="none"/>
        <c:tickLblPos val="nextTo"/>
        <c:txPr>
          <a:bodyPr rot="-2700000"/>
          <a:lstStyle/>
          <a:p>
            <a:pPr>
              <a:defRPr/>
            </a:pPr>
            <a:endParaRPr lang="zh-CN"/>
          </a:p>
        </c:txPr>
        <c:crossAx val="73233152"/>
        <c:crosses val="autoZero"/>
        <c:auto val="1"/>
        <c:lblAlgn val="ctr"/>
        <c:lblOffset val="100"/>
        <c:tickLblSkip val="1"/>
        <c:noMultiLvlLbl val="0"/>
      </c:catAx>
      <c:valAx>
        <c:axId val="73233152"/>
        <c:scaling>
          <c:orientation val="minMax"/>
        </c:scaling>
        <c:delete val="0"/>
        <c:axPos val="l"/>
        <c:majorGridlines/>
        <c:title>
          <c:tx>
            <c:rich>
              <a:bodyPr rot="-5400000" vert="horz"/>
              <a:lstStyle/>
              <a:p>
                <a:pPr>
                  <a:defRPr/>
                </a:pPr>
                <a:r>
                  <a:rPr lang="en-US"/>
                  <a:t>ESI</a:t>
                </a:r>
                <a:r>
                  <a:rPr lang="zh-CN"/>
                  <a:t>总被引频次</a:t>
                </a:r>
              </a:p>
            </c:rich>
          </c:tx>
          <c:layout/>
          <c:overlay val="0"/>
        </c:title>
        <c:numFmt formatCode="General" sourceLinked="1"/>
        <c:majorTickMark val="out"/>
        <c:minorTickMark val="none"/>
        <c:tickLblPos val="nextTo"/>
        <c:crossAx val="59296000"/>
        <c:crosses val="autoZero"/>
        <c:crossBetween val="between"/>
      </c:valAx>
    </c:plotArea>
    <c:plotVisOnly val="1"/>
    <c:dispBlanksAs val="gap"/>
    <c:showDLblsOverMax val="0"/>
  </c:chart>
  <c:txPr>
    <a:bodyPr/>
    <a:lstStyle/>
    <a:p>
      <a:pPr>
        <a:defRPr sz="160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en-US"/>
            </a:pPr>
            <a:r>
              <a:rPr lang="zh-CN" dirty="0"/>
              <a:t>出版年分析</a:t>
            </a:r>
            <a:endParaRPr lang="arn-CL" dirty="0"/>
          </a:p>
        </c:rich>
      </c:tx>
      <c:layout>
        <c:manualLayout>
          <c:xMode val="edge"/>
          <c:yMode val="edge"/>
          <c:x val="0.49570436675068347"/>
          <c:y val="3.0085415012902645E-2"/>
        </c:manualLayout>
      </c:layout>
      <c:overlay val="0"/>
    </c:title>
    <c:autoTitleDeleted val="0"/>
    <c:plotArea>
      <c:layout/>
      <c:lineChart>
        <c:grouping val="standard"/>
        <c:varyColors val="0"/>
        <c:ser>
          <c:idx val="20"/>
          <c:order val="20"/>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1"/>
          <c:order val="21"/>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2"/>
          <c:order val="22"/>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3"/>
          <c:order val="23"/>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4"/>
          <c:order val="24"/>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5"/>
          <c:order val="25"/>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6"/>
          <c:order val="26"/>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7"/>
          <c:order val="27"/>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8"/>
          <c:order val="28"/>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9"/>
          <c:order val="29"/>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0"/>
          <c:order val="30"/>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1"/>
          <c:order val="31"/>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2"/>
          <c:order val="32"/>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3"/>
          <c:order val="33"/>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4"/>
          <c:order val="34"/>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5"/>
          <c:order val="35"/>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6"/>
          <c:order val="36"/>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7"/>
          <c:order val="37"/>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8"/>
          <c:order val="38"/>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9"/>
          <c:order val="39"/>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4"/>
          <c:order val="4"/>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5"/>
          <c:order val="5"/>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6"/>
          <c:order val="6"/>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7"/>
          <c:order val="7"/>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8"/>
          <c:order val="8"/>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9"/>
          <c:order val="9"/>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0"/>
          <c:order val="10"/>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1"/>
          <c:order val="11"/>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2"/>
          <c:order val="12"/>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3"/>
          <c:order val="13"/>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4"/>
          <c:order val="14"/>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5"/>
          <c:order val="15"/>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6"/>
          <c:order val="16"/>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7"/>
          <c:order val="17"/>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8"/>
          <c:order val="18"/>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9"/>
          <c:order val="19"/>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2"/>
          <c:order val="2"/>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3"/>
          <c:order val="3"/>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1"/>
          <c:order val="1"/>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ser>
          <c:idx val="0"/>
          <c:order val="0"/>
          <c:cat>
            <c:numRef>
              <c:f>Sheet1!$A$1:$A$25</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numCache>
            </c:numRef>
          </c:cat>
          <c:val>
            <c:numRef>
              <c:f>Sheet1!$B$1:$B$25</c:f>
              <c:numCache>
                <c:formatCode>General</c:formatCode>
                <c:ptCount val="25"/>
                <c:pt idx="0">
                  <c:v>5</c:v>
                </c:pt>
                <c:pt idx="1">
                  <c:v>12</c:v>
                </c:pt>
                <c:pt idx="2">
                  <c:v>15</c:v>
                </c:pt>
                <c:pt idx="3">
                  <c:v>26</c:v>
                </c:pt>
                <c:pt idx="4">
                  <c:v>31</c:v>
                </c:pt>
                <c:pt idx="5">
                  <c:v>41</c:v>
                </c:pt>
                <c:pt idx="6">
                  <c:v>62</c:v>
                </c:pt>
                <c:pt idx="7">
                  <c:v>78</c:v>
                </c:pt>
                <c:pt idx="8">
                  <c:v>78</c:v>
                </c:pt>
                <c:pt idx="9">
                  <c:v>85</c:v>
                </c:pt>
                <c:pt idx="10">
                  <c:v>95</c:v>
                </c:pt>
                <c:pt idx="11">
                  <c:v>111</c:v>
                </c:pt>
                <c:pt idx="12">
                  <c:v>133</c:v>
                </c:pt>
                <c:pt idx="13">
                  <c:v>154</c:v>
                </c:pt>
                <c:pt idx="14">
                  <c:v>189</c:v>
                </c:pt>
                <c:pt idx="15">
                  <c:v>340</c:v>
                </c:pt>
                <c:pt idx="16">
                  <c:v>752</c:v>
                </c:pt>
                <c:pt idx="17">
                  <c:v>1353</c:v>
                </c:pt>
                <c:pt idx="18">
                  <c:v>2135</c:v>
                </c:pt>
                <c:pt idx="19">
                  <c:v>3507</c:v>
                </c:pt>
                <c:pt idx="20">
                  <c:v>5682</c:v>
                </c:pt>
                <c:pt idx="21">
                  <c:v>8450</c:v>
                </c:pt>
                <c:pt idx="22">
                  <c:v>11118</c:v>
                </c:pt>
              </c:numCache>
            </c:numRef>
          </c:val>
          <c:smooth val="0"/>
        </c:ser>
        <c:dLbls>
          <c:showLegendKey val="0"/>
          <c:showVal val="0"/>
          <c:showCatName val="0"/>
          <c:showSerName val="0"/>
          <c:showPercent val="0"/>
          <c:showBubbleSize val="0"/>
        </c:dLbls>
        <c:marker val="1"/>
        <c:smooth val="0"/>
        <c:axId val="86715776"/>
        <c:axId val="86738432"/>
      </c:lineChart>
      <c:catAx>
        <c:axId val="86715776"/>
        <c:scaling>
          <c:orientation val="minMax"/>
        </c:scaling>
        <c:delete val="0"/>
        <c:axPos val="b"/>
        <c:title>
          <c:tx>
            <c:rich>
              <a:bodyPr/>
              <a:lstStyle/>
              <a:p>
                <a:pPr>
                  <a:defRPr lang="en-US"/>
                </a:pPr>
                <a:r>
                  <a:rPr lang="zh-CN"/>
                  <a:t>论文出版年</a:t>
                </a:r>
                <a:endParaRPr lang="arn-CL"/>
              </a:p>
            </c:rich>
          </c:tx>
          <c:layout/>
          <c:overlay val="0"/>
        </c:title>
        <c:numFmt formatCode="General" sourceLinked="1"/>
        <c:majorTickMark val="none"/>
        <c:minorTickMark val="none"/>
        <c:tickLblPos val="nextTo"/>
        <c:txPr>
          <a:bodyPr rot="-3000000"/>
          <a:lstStyle/>
          <a:p>
            <a:pPr>
              <a:defRPr lang="en-US" sz="1200"/>
            </a:pPr>
            <a:endParaRPr lang="zh-CN"/>
          </a:p>
        </c:txPr>
        <c:crossAx val="86738432"/>
        <c:crosses val="autoZero"/>
        <c:auto val="1"/>
        <c:lblAlgn val="ctr"/>
        <c:lblOffset val="100"/>
        <c:noMultiLvlLbl val="0"/>
      </c:catAx>
      <c:valAx>
        <c:axId val="86738432"/>
        <c:scaling>
          <c:orientation val="minMax"/>
        </c:scaling>
        <c:delete val="0"/>
        <c:axPos val="l"/>
        <c:majorGridlines/>
        <c:title>
          <c:tx>
            <c:rich>
              <a:bodyPr/>
              <a:lstStyle/>
              <a:p>
                <a:pPr>
                  <a:defRPr lang="en-US"/>
                </a:pPr>
                <a:r>
                  <a:rPr lang="zh-CN"/>
                  <a:t>文献数量</a:t>
                </a:r>
              </a:p>
            </c:rich>
          </c:tx>
          <c:layout/>
          <c:overlay val="0"/>
        </c:title>
        <c:numFmt formatCode="General" sourceLinked="1"/>
        <c:majorTickMark val="none"/>
        <c:minorTickMark val="none"/>
        <c:tickLblPos val="nextTo"/>
        <c:txPr>
          <a:bodyPr/>
          <a:lstStyle/>
          <a:p>
            <a:pPr>
              <a:defRPr lang="en-US"/>
            </a:pPr>
            <a:endParaRPr lang="zh-CN"/>
          </a:p>
        </c:txPr>
        <c:crossAx val="86715776"/>
        <c:crosses val="autoZero"/>
        <c:crossBetween val="between"/>
      </c:valAx>
    </c:plotArea>
    <c:plotVisOnly val="1"/>
    <c:dispBlanksAs val="gap"/>
    <c:showDLblsOverMax val="0"/>
  </c:chart>
  <c:txPr>
    <a:bodyPr/>
    <a:lstStyle/>
    <a:p>
      <a:pPr>
        <a:defRPr sz="1800"/>
      </a:pPr>
      <a:endParaRPr lang="zh-CN"/>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25342D-9B5F-4C5D-AF77-0991F354E713}" type="doc">
      <dgm:prSet loTypeId="urn:microsoft.com/office/officeart/2005/8/layout/chevron1" loCatId="process" qsTypeId="urn:microsoft.com/office/officeart/2005/8/quickstyle/3d1" qsCatId="3D" csTypeId="urn:microsoft.com/office/officeart/2005/8/colors/accent1_2" csCatId="accent1" phldr="1"/>
      <dgm:spPr/>
      <dgm:t>
        <a:bodyPr/>
        <a:lstStyle/>
        <a:p>
          <a:endParaRPr lang="zh-CN" altLang="en-US"/>
        </a:p>
      </dgm:t>
    </dgm:pt>
    <dgm:pt modelId="{F84C9404-0663-47D5-A591-B9F91B2A99B9}">
      <dgm:prSet/>
      <dgm:spPr>
        <a:solidFill>
          <a:schemeClr val="tx2"/>
        </a:solidFill>
      </dgm:spPr>
      <dgm:t>
        <a:bodyPr/>
        <a:lstStyle/>
        <a:p>
          <a:pPr rtl="0"/>
          <a:r>
            <a:rPr lang="zh-CN" altLang="en-US" dirty="0" smtClean="0">
              <a:latin typeface="黑体" pitchFamily="2" charset="-122"/>
              <a:ea typeface="黑体" pitchFamily="2" charset="-122"/>
            </a:rPr>
            <a:t>高质量的文献</a:t>
          </a:r>
          <a:endParaRPr lang="en-US" dirty="0">
            <a:latin typeface="黑体" pitchFamily="2" charset="-122"/>
            <a:ea typeface="黑体" pitchFamily="2" charset="-122"/>
          </a:endParaRPr>
        </a:p>
      </dgm:t>
    </dgm:pt>
    <dgm:pt modelId="{7018E0D9-4E2F-4347-91F4-59E0EE70C73A}" type="parTrans" cxnId="{B0C84F15-A8FB-4183-BA1A-4F8B49DB1FCE}">
      <dgm:prSet/>
      <dgm:spPr/>
      <dgm:t>
        <a:bodyPr/>
        <a:lstStyle/>
        <a:p>
          <a:endParaRPr lang="zh-CN" altLang="en-US"/>
        </a:p>
      </dgm:t>
    </dgm:pt>
    <dgm:pt modelId="{E64DAD4D-3DE8-46FE-ABA9-85334962C08E}" type="sibTrans" cxnId="{B0C84F15-A8FB-4183-BA1A-4F8B49DB1FCE}">
      <dgm:prSet/>
      <dgm:spPr/>
      <dgm:t>
        <a:bodyPr/>
        <a:lstStyle/>
        <a:p>
          <a:endParaRPr lang="zh-CN" altLang="en-US"/>
        </a:p>
      </dgm:t>
    </dgm:pt>
    <dgm:pt modelId="{6A832ACE-30BB-4375-8726-3C5B43749B89}">
      <dgm:prSet/>
      <dgm:spPr>
        <a:solidFill>
          <a:schemeClr val="tx2"/>
        </a:solidFill>
      </dgm:spPr>
      <dgm:t>
        <a:bodyPr/>
        <a:lstStyle/>
        <a:p>
          <a:pPr rtl="0"/>
          <a:r>
            <a:rPr lang="zh-CN" altLang="en-US" dirty="0" smtClean="0">
              <a:solidFill>
                <a:schemeClr val="bg1"/>
              </a:solidFill>
              <a:latin typeface="黑体" pitchFamily="2" charset="-122"/>
              <a:ea typeface="黑体" pitchFamily="2" charset="-122"/>
            </a:rPr>
            <a:t>科学的检索方式</a:t>
          </a:r>
          <a:endParaRPr lang="en-US" dirty="0">
            <a:solidFill>
              <a:schemeClr val="bg1"/>
            </a:solidFill>
            <a:latin typeface="黑体" pitchFamily="2" charset="-122"/>
            <a:ea typeface="黑体" pitchFamily="2" charset="-122"/>
          </a:endParaRPr>
        </a:p>
      </dgm:t>
    </dgm:pt>
    <dgm:pt modelId="{A76970A7-6C35-465A-B7DA-A3BEFD7CEA01}" type="parTrans" cxnId="{4876471F-B416-4884-A329-45599561A5D2}">
      <dgm:prSet/>
      <dgm:spPr/>
      <dgm:t>
        <a:bodyPr/>
        <a:lstStyle/>
        <a:p>
          <a:endParaRPr lang="zh-CN" altLang="en-US"/>
        </a:p>
      </dgm:t>
    </dgm:pt>
    <dgm:pt modelId="{FCAFD126-C339-46A6-9677-B59048FB5C84}" type="sibTrans" cxnId="{4876471F-B416-4884-A329-45599561A5D2}">
      <dgm:prSet/>
      <dgm:spPr/>
      <dgm:t>
        <a:bodyPr/>
        <a:lstStyle/>
        <a:p>
          <a:endParaRPr lang="zh-CN" altLang="en-US"/>
        </a:p>
      </dgm:t>
    </dgm:pt>
    <dgm:pt modelId="{6EAE4145-FB86-453E-A5BF-B731296E3F3A}">
      <dgm:prSet/>
      <dgm:spPr>
        <a:solidFill>
          <a:schemeClr val="tx2"/>
        </a:solidFill>
      </dgm:spPr>
      <dgm:t>
        <a:bodyPr/>
        <a:lstStyle/>
        <a:p>
          <a:pPr rtl="0"/>
          <a:r>
            <a:rPr lang="zh-CN" altLang="en-US" dirty="0" smtClean="0">
              <a:latin typeface="黑体" pitchFamily="2" charset="-122"/>
              <a:ea typeface="黑体" pitchFamily="2" charset="-122"/>
            </a:rPr>
            <a:t>有效的</a:t>
          </a:r>
          <a:r>
            <a:rPr lang="zh-CN" dirty="0" smtClean="0">
              <a:latin typeface="黑体" pitchFamily="2" charset="-122"/>
              <a:ea typeface="黑体" pitchFamily="2" charset="-122"/>
            </a:rPr>
            <a:t>分析</a:t>
          </a:r>
          <a:r>
            <a:rPr lang="zh-CN" altLang="en-US" dirty="0" smtClean="0">
              <a:latin typeface="黑体" pitchFamily="2" charset="-122"/>
              <a:ea typeface="黑体" pitchFamily="2" charset="-122"/>
            </a:rPr>
            <a:t>方法</a:t>
          </a:r>
          <a:endParaRPr lang="zh-CN" dirty="0">
            <a:latin typeface="黑体" pitchFamily="2" charset="-122"/>
            <a:ea typeface="黑体" pitchFamily="2" charset="-122"/>
          </a:endParaRPr>
        </a:p>
      </dgm:t>
    </dgm:pt>
    <dgm:pt modelId="{B76B6CFE-8F51-40FD-AE23-3B96B53D9962}" type="parTrans" cxnId="{CBE7A1B7-3F76-4FA0-8994-7AFE4BBDAA7A}">
      <dgm:prSet/>
      <dgm:spPr/>
      <dgm:t>
        <a:bodyPr/>
        <a:lstStyle/>
        <a:p>
          <a:endParaRPr lang="zh-CN" altLang="en-US"/>
        </a:p>
      </dgm:t>
    </dgm:pt>
    <dgm:pt modelId="{AFE5444B-5968-4F71-890F-64ED7174EE30}" type="sibTrans" cxnId="{CBE7A1B7-3F76-4FA0-8994-7AFE4BBDAA7A}">
      <dgm:prSet/>
      <dgm:spPr/>
      <dgm:t>
        <a:bodyPr/>
        <a:lstStyle/>
        <a:p>
          <a:endParaRPr lang="zh-CN" altLang="en-US"/>
        </a:p>
      </dgm:t>
    </dgm:pt>
    <dgm:pt modelId="{B789901B-1A80-4277-ABBA-DE79D5F581E8}" type="pres">
      <dgm:prSet presAssocID="{7C25342D-9B5F-4C5D-AF77-0991F354E713}" presName="Name0" presStyleCnt="0">
        <dgm:presLayoutVars>
          <dgm:dir/>
          <dgm:animLvl val="lvl"/>
          <dgm:resizeHandles val="exact"/>
        </dgm:presLayoutVars>
      </dgm:prSet>
      <dgm:spPr/>
      <dgm:t>
        <a:bodyPr/>
        <a:lstStyle/>
        <a:p>
          <a:endParaRPr lang="zh-CN" altLang="en-US"/>
        </a:p>
      </dgm:t>
    </dgm:pt>
    <dgm:pt modelId="{C2E33AAD-D272-4FFC-825B-1114E612BF61}" type="pres">
      <dgm:prSet presAssocID="{F84C9404-0663-47D5-A591-B9F91B2A99B9}" presName="parTxOnly" presStyleLbl="node1" presStyleIdx="0" presStyleCnt="3" custLinFactNeighborX="27025" custLinFactNeighborY="3378">
        <dgm:presLayoutVars>
          <dgm:chMax val="0"/>
          <dgm:chPref val="0"/>
          <dgm:bulletEnabled val="1"/>
        </dgm:presLayoutVars>
      </dgm:prSet>
      <dgm:spPr/>
      <dgm:t>
        <a:bodyPr/>
        <a:lstStyle/>
        <a:p>
          <a:endParaRPr lang="zh-CN" altLang="en-US"/>
        </a:p>
      </dgm:t>
    </dgm:pt>
    <dgm:pt modelId="{B5720C2C-D7CB-4478-BFF9-09FB26862356}" type="pres">
      <dgm:prSet presAssocID="{E64DAD4D-3DE8-46FE-ABA9-85334962C08E}" presName="parTxOnlySpace" presStyleCnt="0"/>
      <dgm:spPr/>
    </dgm:pt>
    <dgm:pt modelId="{795A38BA-0E5F-4943-9301-53618B3A5087}" type="pres">
      <dgm:prSet presAssocID="{6A832ACE-30BB-4375-8726-3C5B43749B89}" presName="parTxOnly" presStyleLbl="node1" presStyleIdx="1" presStyleCnt="3">
        <dgm:presLayoutVars>
          <dgm:chMax val="0"/>
          <dgm:chPref val="0"/>
          <dgm:bulletEnabled val="1"/>
        </dgm:presLayoutVars>
      </dgm:prSet>
      <dgm:spPr/>
      <dgm:t>
        <a:bodyPr/>
        <a:lstStyle/>
        <a:p>
          <a:endParaRPr lang="zh-CN" altLang="en-US"/>
        </a:p>
      </dgm:t>
    </dgm:pt>
    <dgm:pt modelId="{AE41FF15-0D03-45B2-9DE8-91A82CFE6978}" type="pres">
      <dgm:prSet presAssocID="{FCAFD126-C339-46A6-9677-B59048FB5C84}" presName="parTxOnlySpace" presStyleCnt="0"/>
      <dgm:spPr/>
    </dgm:pt>
    <dgm:pt modelId="{A9C2B4B5-16D4-4530-9289-812096D40E8C}" type="pres">
      <dgm:prSet presAssocID="{6EAE4145-FB86-453E-A5BF-B731296E3F3A}" presName="parTxOnly" presStyleLbl="node1" presStyleIdx="2" presStyleCnt="3" custLinFactNeighborY="1858">
        <dgm:presLayoutVars>
          <dgm:chMax val="0"/>
          <dgm:chPref val="0"/>
          <dgm:bulletEnabled val="1"/>
        </dgm:presLayoutVars>
      </dgm:prSet>
      <dgm:spPr/>
      <dgm:t>
        <a:bodyPr/>
        <a:lstStyle/>
        <a:p>
          <a:endParaRPr lang="zh-CN" altLang="en-US"/>
        </a:p>
      </dgm:t>
    </dgm:pt>
  </dgm:ptLst>
  <dgm:cxnLst>
    <dgm:cxn modelId="{4876471F-B416-4884-A329-45599561A5D2}" srcId="{7C25342D-9B5F-4C5D-AF77-0991F354E713}" destId="{6A832ACE-30BB-4375-8726-3C5B43749B89}" srcOrd="1" destOrd="0" parTransId="{A76970A7-6C35-465A-B7DA-A3BEFD7CEA01}" sibTransId="{FCAFD126-C339-46A6-9677-B59048FB5C84}"/>
    <dgm:cxn modelId="{D718DC0B-BA13-44C4-99BE-50D7801D62B2}" type="presOf" srcId="{6EAE4145-FB86-453E-A5BF-B731296E3F3A}" destId="{A9C2B4B5-16D4-4530-9289-812096D40E8C}" srcOrd="0" destOrd="0" presId="urn:microsoft.com/office/officeart/2005/8/layout/chevron1"/>
    <dgm:cxn modelId="{C107B737-0783-4961-ADF2-B2A1A4DF4329}" type="presOf" srcId="{7C25342D-9B5F-4C5D-AF77-0991F354E713}" destId="{B789901B-1A80-4277-ABBA-DE79D5F581E8}" srcOrd="0" destOrd="0" presId="urn:microsoft.com/office/officeart/2005/8/layout/chevron1"/>
    <dgm:cxn modelId="{CBE7A1B7-3F76-4FA0-8994-7AFE4BBDAA7A}" srcId="{7C25342D-9B5F-4C5D-AF77-0991F354E713}" destId="{6EAE4145-FB86-453E-A5BF-B731296E3F3A}" srcOrd="2" destOrd="0" parTransId="{B76B6CFE-8F51-40FD-AE23-3B96B53D9962}" sibTransId="{AFE5444B-5968-4F71-890F-64ED7174EE30}"/>
    <dgm:cxn modelId="{3C8E06CB-6BB4-4712-87BF-C8F4890F1774}" type="presOf" srcId="{6A832ACE-30BB-4375-8726-3C5B43749B89}" destId="{795A38BA-0E5F-4943-9301-53618B3A5087}" srcOrd="0" destOrd="0" presId="urn:microsoft.com/office/officeart/2005/8/layout/chevron1"/>
    <dgm:cxn modelId="{3DA4BFF2-5B89-4EF2-AC2A-9A451D760ADE}" type="presOf" srcId="{F84C9404-0663-47D5-A591-B9F91B2A99B9}" destId="{C2E33AAD-D272-4FFC-825B-1114E612BF61}" srcOrd="0" destOrd="0" presId="urn:microsoft.com/office/officeart/2005/8/layout/chevron1"/>
    <dgm:cxn modelId="{B0C84F15-A8FB-4183-BA1A-4F8B49DB1FCE}" srcId="{7C25342D-9B5F-4C5D-AF77-0991F354E713}" destId="{F84C9404-0663-47D5-A591-B9F91B2A99B9}" srcOrd="0" destOrd="0" parTransId="{7018E0D9-4E2F-4347-91F4-59E0EE70C73A}" sibTransId="{E64DAD4D-3DE8-46FE-ABA9-85334962C08E}"/>
    <dgm:cxn modelId="{50F819A7-F849-4544-8D20-CAC9E9E5E698}" type="presParOf" srcId="{B789901B-1A80-4277-ABBA-DE79D5F581E8}" destId="{C2E33AAD-D272-4FFC-825B-1114E612BF61}" srcOrd="0" destOrd="0" presId="urn:microsoft.com/office/officeart/2005/8/layout/chevron1"/>
    <dgm:cxn modelId="{9ABAC6A1-CC38-4692-8C00-7F09C18534D7}" type="presParOf" srcId="{B789901B-1A80-4277-ABBA-DE79D5F581E8}" destId="{B5720C2C-D7CB-4478-BFF9-09FB26862356}" srcOrd="1" destOrd="0" presId="urn:microsoft.com/office/officeart/2005/8/layout/chevron1"/>
    <dgm:cxn modelId="{F14D52E8-D2E7-4C3F-A5D7-08E5F66B4686}" type="presParOf" srcId="{B789901B-1A80-4277-ABBA-DE79D5F581E8}" destId="{795A38BA-0E5F-4943-9301-53618B3A5087}" srcOrd="2" destOrd="0" presId="urn:microsoft.com/office/officeart/2005/8/layout/chevron1"/>
    <dgm:cxn modelId="{44C28436-557C-4D38-9625-374E6493B270}" type="presParOf" srcId="{B789901B-1A80-4277-ABBA-DE79D5F581E8}" destId="{AE41FF15-0D03-45B2-9DE8-91A82CFE6978}" srcOrd="3" destOrd="0" presId="urn:microsoft.com/office/officeart/2005/8/layout/chevron1"/>
    <dgm:cxn modelId="{E3ADA27D-B19F-4971-AAB5-57164C882E00}" type="presParOf" srcId="{B789901B-1A80-4277-ABBA-DE79D5F581E8}" destId="{A9C2B4B5-16D4-4530-9289-812096D40E8C}"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33AAD-D272-4FFC-825B-1114E612BF61}">
      <dsp:nvSpPr>
        <dsp:cNvPr id="0" name=""/>
        <dsp:cNvSpPr/>
      </dsp:nvSpPr>
      <dsp:spPr>
        <a:xfrm>
          <a:off x="56021" y="894911"/>
          <a:ext cx="2011864" cy="804745"/>
        </a:xfrm>
        <a:prstGeom prst="chevron">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lang="zh-CN" altLang="en-US" sz="2100" kern="1200" dirty="0" smtClean="0">
              <a:latin typeface="黑体" pitchFamily="2" charset="-122"/>
              <a:ea typeface="黑体" pitchFamily="2" charset="-122"/>
            </a:rPr>
            <a:t>高质量的文献</a:t>
          </a:r>
          <a:endParaRPr lang="en-US" sz="2100" kern="1200" dirty="0">
            <a:latin typeface="黑体" pitchFamily="2" charset="-122"/>
            <a:ea typeface="黑体" pitchFamily="2" charset="-122"/>
          </a:endParaRPr>
        </a:p>
      </dsp:txBody>
      <dsp:txXfrm>
        <a:off x="458394" y="894911"/>
        <a:ext cx="1207119" cy="804745"/>
      </dsp:txXfrm>
    </dsp:sp>
    <dsp:sp modelId="{795A38BA-0E5F-4943-9301-53618B3A5087}">
      <dsp:nvSpPr>
        <dsp:cNvPr id="0" name=""/>
        <dsp:cNvSpPr/>
      </dsp:nvSpPr>
      <dsp:spPr>
        <a:xfrm>
          <a:off x="1812329" y="867727"/>
          <a:ext cx="2011864" cy="804745"/>
        </a:xfrm>
        <a:prstGeom prst="chevron">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lang="zh-CN" altLang="en-US" sz="2100" kern="1200" dirty="0" smtClean="0">
              <a:solidFill>
                <a:schemeClr val="bg1"/>
              </a:solidFill>
              <a:latin typeface="黑体" pitchFamily="2" charset="-122"/>
              <a:ea typeface="黑体" pitchFamily="2" charset="-122"/>
            </a:rPr>
            <a:t>科学的检索方式</a:t>
          </a:r>
          <a:endParaRPr lang="en-US" sz="2100" kern="1200" dirty="0">
            <a:solidFill>
              <a:schemeClr val="bg1"/>
            </a:solidFill>
            <a:latin typeface="黑体" pitchFamily="2" charset="-122"/>
            <a:ea typeface="黑体" pitchFamily="2" charset="-122"/>
          </a:endParaRPr>
        </a:p>
      </dsp:txBody>
      <dsp:txXfrm>
        <a:off x="2214702" y="867727"/>
        <a:ext cx="1207119" cy="804745"/>
      </dsp:txXfrm>
    </dsp:sp>
    <dsp:sp modelId="{A9C2B4B5-16D4-4530-9289-812096D40E8C}">
      <dsp:nvSpPr>
        <dsp:cNvPr id="0" name=""/>
        <dsp:cNvSpPr/>
      </dsp:nvSpPr>
      <dsp:spPr>
        <a:xfrm>
          <a:off x="3623007" y="882679"/>
          <a:ext cx="2011864" cy="804745"/>
        </a:xfrm>
        <a:prstGeom prst="chevron">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lang="zh-CN" altLang="en-US" sz="2100" kern="1200" dirty="0" smtClean="0">
              <a:latin typeface="黑体" pitchFamily="2" charset="-122"/>
              <a:ea typeface="黑体" pitchFamily="2" charset="-122"/>
            </a:rPr>
            <a:t>有效的</a:t>
          </a:r>
          <a:r>
            <a:rPr lang="zh-CN" sz="2100" kern="1200" dirty="0" smtClean="0">
              <a:latin typeface="黑体" pitchFamily="2" charset="-122"/>
              <a:ea typeface="黑体" pitchFamily="2" charset="-122"/>
            </a:rPr>
            <a:t>分析</a:t>
          </a:r>
          <a:r>
            <a:rPr lang="zh-CN" altLang="en-US" sz="2100" kern="1200" dirty="0" smtClean="0">
              <a:latin typeface="黑体" pitchFamily="2" charset="-122"/>
              <a:ea typeface="黑体" pitchFamily="2" charset="-122"/>
            </a:rPr>
            <a:t>方法</a:t>
          </a:r>
          <a:endParaRPr lang="zh-CN" sz="2100" kern="1200" dirty="0">
            <a:latin typeface="黑体" pitchFamily="2" charset="-122"/>
            <a:ea typeface="黑体" pitchFamily="2" charset="-122"/>
          </a:endParaRPr>
        </a:p>
      </dsp:txBody>
      <dsp:txXfrm>
        <a:off x="4025380" y="882679"/>
        <a:ext cx="1207119" cy="8047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drawing1.xml><?xml version="1.0" encoding="utf-8"?>
<c:userShapes xmlns:c="http://schemas.openxmlformats.org/drawingml/2006/chart">
  <cdr:relSizeAnchor xmlns:cdr="http://schemas.openxmlformats.org/drawingml/2006/chartDrawing">
    <cdr:from>
      <cdr:x>0.67325</cdr:x>
      <cdr:y>0.0261</cdr:y>
    </cdr:from>
    <cdr:to>
      <cdr:x>0.68112</cdr:x>
      <cdr:y>0.87445</cdr:y>
    </cdr:to>
    <cdr:sp macro="" textlink="">
      <cdr:nvSpPr>
        <cdr:cNvPr id="2" name="Rectangle 1"/>
        <cdr:cNvSpPr/>
      </cdr:nvSpPr>
      <cdr:spPr bwMode="auto">
        <a:xfrm xmlns:a="http://schemas.openxmlformats.org/drawingml/2006/main">
          <a:off x="6156176" y="144015"/>
          <a:ext cx="72008" cy="4680520"/>
        </a:xfrm>
        <a:prstGeom xmlns:a="http://schemas.openxmlformats.org/drawingml/2006/main" prst="rect">
          <a:avLst/>
        </a:prstGeom>
        <a:solidFill xmlns:a="http://schemas.openxmlformats.org/drawingml/2006/main">
          <a:srgbClr val="FF0000"/>
        </a:solidFill>
        <a:ln xmlns:a="http://schemas.openxmlformats.org/drawingml/2006/main" w="9525" cap="flat" cmpd="sng" algn="ctr">
          <a:solidFill>
            <a:srgbClr val="FF0000"/>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0" tIns="0" rIns="182880" bIns="0" numCol="1" anchor="t" anchorCtr="0" compatLnSpc="1">
          <a:prstTxWarp prst="textNoShape">
            <a:avLst/>
          </a:prstTxWarp>
        </a:bodyPr>
        <a:lstStyle xmlns:a="http://schemas.openxmlformats.org/drawingml/2006/main"/>
        <a:p xmlns:a="http://schemas.openxmlformats.org/drawingml/2006/main">
          <a:endParaRPr lang="zh-CN"/>
        </a:p>
      </cdr:txBody>
    </cdr:sp>
  </cdr:relSizeAnchor>
</c:userShapes>
</file>

<file path=ppt/drawings/drawing2.xml><?xml version="1.0" encoding="utf-8"?>
<c:userShapes xmlns:c="http://schemas.openxmlformats.org/drawingml/2006/chart">
  <cdr:relSizeAnchor xmlns:cdr="http://schemas.openxmlformats.org/drawingml/2006/chartDrawing">
    <cdr:from>
      <cdr:x>0.84941</cdr:x>
      <cdr:y>0.56216</cdr:y>
    </cdr:from>
    <cdr:to>
      <cdr:x>1</cdr:x>
      <cdr:y>0.80676</cdr:y>
    </cdr:to>
    <cdr:sp macro="" textlink="">
      <cdr:nvSpPr>
        <cdr:cNvPr id="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8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9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0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1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2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3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4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5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6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7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8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19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0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1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2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3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4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5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6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7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8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9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0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1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2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3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4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5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6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7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8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39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0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1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2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3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4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5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6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8"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79"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80"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81"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pitchFamily="2" charset="-122"/>
              </a:defRPr>
            </a:lvl1pPr>
          </a:lstStyle>
          <a:p>
            <a:pPr>
              <a:defRPr/>
            </a:pPr>
            <a:endParaRPr lang="en-US" altLang="zh-CN"/>
          </a:p>
        </p:txBody>
      </p:sp>
      <p:sp>
        <p:nvSpPr>
          <p:cNvPr id="158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宋体" pitchFamily="2" charset="-122"/>
              </a:defRPr>
            </a:lvl1pPr>
          </a:lstStyle>
          <a:p>
            <a:pPr>
              <a:defRPr/>
            </a:pPr>
            <a:fld id="{8247FA74-3918-4A8B-ADFF-B8480FF5645D}" type="slidenum">
              <a:rPr lang="en-US" altLang="zh-CN"/>
              <a:pPr>
                <a:defRPr/>
              </a:pPr>
              <a:t>‹#›</a:t>
            </a:fld>
            <a:endParaRPr lang="en-US" altLang="zh-CN"/>
          </a:p>
        </p:txBody>
      </p:sp>
    </p:spTree>
    <p:extLst>
      <p:ext uri="{BB962C8B-B14F-4D97-AF65-F5344CB8AC3E}">
        <p14:creationId xmlns:p14="http://schemas.microsoft.com/office/powerpoint/2010/main" val="31578979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baike.baidu.com/view/1554.htm" TargetMode="External"/><Relationship Id="rId3" Type="http://schemas.openxmlformats.org/officeDocument/2006/relationships/hyperlink" Target="http://baike.baidu.com/view/93875.htm" TargetMode="External"/><Relationship Id="rId7" Type="http://schemas.openxmlformats.org/officeDocument/2006/relationships/hyperlink" Target="http://baike.baidu.com/view/1038216.htm"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baike.baidu.com/view/662103.htm" TargetMode="External"/><Relationship Id="rId11" Type="http://schemas.openxmlformats.org/officeDocument/2006/relationships/hyperlink" Target="http://cordis.europa.eu/fp7/ict/programme/fet_en.html" TargetMode="External"/><Relationship Id="rId5" Type="http://schemas.openxmlformats.org/officeDocument/2006/relationships/hyperlink" Target="http://baike.baidu.com/view/19319.htm" TargetMode="External"/><Relationship Id="rId10" Type="http://schemas.openxmlformats.org/officeDocument/2006/relationships/hyperlink" Target="http://baike.baidu.com/view/159898.htm" TargetMode="External"/><Relationship Id="rId4" Type="http://schemas.openxmlformats.org/officeDocument/2006/relationships/hyperlink" Target="http://baike.baidu.com/view/291739.htm" TargetMode="External"/><Relationship Id="rId9" Type="http://schemas.openxmlformats.org/officeDocument/2006/relationships/hyperlink" Target="http://baike.baidu.com/view/579650.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baike.baidu.com/view/3614.htm" TargetMode="External"/><Relationship Id="rId13" Type="http://schemas.openxmlformats.org/officeDocument/2006/relationships/hyperlink" Target="http://baike.baidu.com/view/81367.htm" TargetMode="External"/><Relationship Id="rId3" Type="http://schemas.openxmlformats.org/officeDocument/2006/relationships/hyperlink" Target="http://baike.baidu.com/view/1744041.htm" TargetMode="External"/><Relationship Id="rId7" Type="http://schemas.openxmlformats.org/officeDocument/2006/relationships/hyperlink" Target="http://baike.baidu.com/view/67012.htm" TargetMode="External"/><Relationship Id="rId12" Type="http://schemas.openxmlformats.org/officeDocument/2006/relationships/hyperlink" Target="http://baike.baidu.com/view/1188949.htm" TargetMode="External"/><Relationship Id="rId2" Type="http://schemas.openxmlformats.org/officeDocument/2006/relationships/slide" Target="../slides/slide68.xml"/><Relationship Id="rId16" Type="http://schemas.openxmlformats.org/officeDocument/2006/relationships/hyperlink" Target="http://baike.baidu.com/view/9201.htm" TargetMode="External"/><Relationship Id="rId1" Type="http://schemas.openxmlformats.org/officeDocument/2006/relationships/notesMaster" Target="../notesMasters/notesMaster1.xml"/><Relationship Id="rId6" Type="http://schemas.openxmlformats.org/officeDocument/2006/relationships/hyperlink" Target="http://baike.baidu.com/view/7698.htm" TargetMode="External"/><Relationship Id="rId11" Type="http://schemas.openxmlformats.org/officeDocument/2006/relationships/hyperlink" Target="http://baike.baidu.com/view/2398.htm" TargetMode="External"/><Relationship Id="rId5" Type="http://schemas.openxmlformats.org/officeDocument/2006/relationships/hyperlink" Target="http://baike.baidu.com/view/25114.htm" TargetMode="External"/><Relationship Id="rId15" Type="http://schemas.openxmlformats.org/officeDocument/2006/relationships/hyperlink" Target="http://baike.baidu.com/view/693613.htm" TargetMode="External"/><Relationship Id="rId10" Type="http://schemas.openxmlformats.org/officeDocument/2006/relationships/hyperlink" Target="http://baike.baidu.com/view/1511.htm" TargetMode="External"/><Relationship Id="rId4" Type="http://schemas.openxmlformats.org/officeDocument/2006/relationships/hyperlink" Target="http://baike.baidu.com/view/1615060.htm" TargetMode="External"/><Relationship Id="rId9" Type="http://schemas.openxmlformats.org/officeDocument/2006/relationships/hyperlink" Target="http://baike.baidu.com/view/66878.htm" TargetMode="External"/><Relationship Id="rId14" Type="http://schemas.openxmlformats.org/officeDocument/2006/relationships/hyperlink" Target="http://baike.baidu.com/view/6170.ht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EEE572D-CB44-4366-B4FA-30A3023981C6}" type="slidenum">
              <a:rPr lang="en-US" altLang="zh-CN" smtClean="0"/>
              <a:pPr eaLnBrk="1" hangingPunct="1"/>
              <a:t>1</a:t>
            </a:fld>
            <a:endParaRPr lang="en-US" altLang="zh-CN" smtClean="0"/>
          </a:p>
        </p:txBody>
      </p:sp>
      <p:sp>
        <p:nvSpPr>
          <p:cNvPr id="159747" name="Rectangle 2"/>
          <p:cNvSpPr>
            <a:spLocks noGrp="1" noRot="1" noChangeAspect="1" noChangeArrowheads="1" noTextEdit="1"/>
          </p:cNvSpPr>
          <p:nvPr>
            <p:ph type="sldImg"/>
          </p:nvPr>
        </p:nvSpPr>
        <p:spPr>
          <a:xfrm>
            <a:off x="1143000" y="630238"/>
            <a:ext cx="4572000" cy="3429000"/>
          </a:xfrm>
          <a:ln/>
        </p:spPr>
      </p:sp>
      <p:sp>
        <p:nvSpPr>
          <p:cNvPr id="159748" name="Rectangle 3"/>
          <p:cNvSpPr>
            <a:spLocks noGrp="1" noChangeArrowheads="1"/>
          </p:cNvSpPr>
          <p:nvPr>
            <p:ph type="body" idx="1"/>
          </p:nvPr>
        </p:nvSpPr>
        <p:spPr>
          <a:xfrm>
            <a:off x="315913" y="4225925"/>
            <a:ext cx="6281737" cy="4446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循证的概念来自循证医学，</a:t>
            </a:r>
            <a:r>
              <a:rPr lang="en-US" altLang="zh-CN" smtClean="0">
                <a:latin typeface="Arial" pitchFamily="34" charset="0"/>
              </a:rPr>
              <a:t>Davies</a:t>
            </a:r>
            <a:r>
              <a:rPr lang="zh-CN" altLang="en-US" smtClean="0">
                <a:latin typeface="Arial" pitchFamily="34" charset="0"/>
              </a:rPr>
              <a:t>定义循证决策为</a:t>
            </a:r>
            <a:r>
              <a:rPr lang="en-US" altLang="zh-CN" smtClean="0">
                <a:latin typeface="Arial" pitchFamily="34" charset="0"/>
              </a:rPr>
              <a:t>“</a:t>
            </a:r>
            <a:r>
              <a:rPr lang="zh-CN" altLang="en-US" smtClean="0">
                <a:latin typeface="Arial" pitchFamily="34" charset="0"/>
              </a:rPr>
              <a:t>在政策制定和执行过程中利用从外部可获得的最佳研究证据而帮助人们做出有关政策、项目和计划知情决策的方法</a:t>
            </a:r>
            <a:r>
              <a:rPr lang="en-US" altLang="zh-CN" smtClean="0">
                <a:latin typeface="Arial" pitchFamily="34" charset="0"/>
              </a:rPr>
              <a:t> ”</a:t>
            </a:r>
            <a:r>
              <a:rPr lang="zh-CN" altLang="en-US" smtClean="0">
                <a:latin typeface="Arial" pitchFamily="34" charset="0"/>
              </a:rPr>
              <a:t>。循证决策是卫生决策者最常用的、客观的、也是最重要的一种卫生政策研究方法。其基于证据的决策思想也在其他领域得到了重视。在科学计量学领域，主要还是指用定量分析的方法为科技政策的制定提供事实依据。</a:t>
            </a:r>
          </a:p>
          <a:p>
            <a:endParaRPr lang="en-US" altLang="zh-CN" smtClean="0">
              <a:latin typeface="Arial" pitchFamily="34" charset="0"/>
            </a:endParaRPr>
          </a:p>
          <a:p>
            <a:r>
              <a:rPr lang="en-US" altLang="zh-CN" smtClean="0">
                <a:latin typeface="Arial" pitchFamily="34" charset="0"/>
              </a:rPr>
              <a:t>SCI</a:t>
            </a:r>
            <a:r>
              <a:rPr lang="zh-CN" altLang="en-US" smtClean="0">
                <a:latin typeface="Arial" pitchFamily="34" charset="0"/>
              </a:rPr>
              <a:t>创立的初衷是为了通过文献之间的相互引证揭示出了科学研究的传承联系，学科间的研究进程与跨学科研究的应用趋势，能够帮助我们更全面的</a:t>
            </a:r>
            <a:r>
              <a:rPr lang="zh-CN" altLang="en-US" b="1" smtClean="0">
                <a:latin typeface="Arial" pitchFamily="34" charset="0"/>
              </a:rPr>
              <a:t>了解科学研究的发展</a:t>
            </a:r>
            <a:r>
              <a:rPr lang="zh-CN" altLang="en-US" smtClean="0">
                <a:latin typeface="Arial" pitchFamily="34" charset="0"/>
              </a:rPr>
              <a:t>规律，帮助我们更好的确定研究方向，获得创新性的科研成果。</a:t>
            </a:r>
            <a:endParaRPr lang="zh-CN" altLang="zh-CN"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到底是哪些问题困扰着我们呢？</a:t>
            </a:r>
            <a:r>
              <a:rPr lang="zh-CN" altLang="zh-CN" smtClean="0">
                <a:latin typeface="Arial" pitchFamily="34" charset="0"/>
              </a:rPr>
              <a:t>下面我</a:t>
            </a:r>
            <a:r>
              <a:rPr lang="zh-CN" altLang="en-US" smtClean="0">
                <a:latin typeface="Arial" pitchFamily="34" charset="0"/>
              </a:rPr>
              <a:t>就</a:t>
            </a:r>
            <a:r>
              <a:rPr lang="zh-CN" altLang="zh-CN" smtClean="0">
                <a:latin typeface="Arial" pitchFamily="34" charset="0"/>
              </a:rPr>
              <a:t>带着大家刚才提到的问题来</a:t>
            </a:r>
            <a:r>
              <a:rPr lang="zh-CN" altLang="en-US" smtClean="0">
                <a:latin typeface="Arial" pitchFamily="34" charset="0"/>
              </a:rPr>
              <a:t>具体</a:t>
            </a:r>
            <a:r>
              <a:rPr lang="zh-CN" altLang="zh-CN" smtClean="0">
                <a:latin typeface="Arial" pitchFamily="34" charset="0"/>
              </a:rPr>
              <a:t>探究一下</a:t>
            </a:r>
            <a:r>
              <a:rPr lang="en-US" altLang="zh-CN" smtClean="0">
                <a:latin typeface="Arial" pitchFamily="34" charset="0"/>
              </a:rPr>
              <a:t>web of science</a:t>
            </a:r>
            <a:r>
              <a:rPr lang="zh-CN" altLang="zh-CN" smtClean="0">
                <a:latin typeface="Arial" pitchFamily="34" charset="0"/>
              </a:rPr>
              <a:t>究竟如何为我们的科研服务。</a:t>
            </a:r>
            <a:endParaRPr lang="en-US" altLang="zh-CN" smtClean="0">
              <a:latin typeface="Arial" pitchFamily="34" charset="0"/>
            </a:endParaRPr>
          </a:p>
          <a:p>
            <a:endParaRPr lang="en-US" altLang="zh-CN" smtClean="0">
              <a:latin typeface="Arial" pitchFamily="34" charset="0"/>
            </a:endParaRPr>
          </a:p>
          <a:p>
            <a:endParaRPr lang="en-US" altLang="zh-CN" smtClean="0">
              <a:latin typeface="Arial" pitchFamily="34" charset="0"/>
            </a:endParaRPr>
          </a:p>
          <a:p>
            <a:r>
              <a:rPr lang="en-US" altLang="zh-CN" smtClean="0">
                <a:latin typeface="Arial" pitchFamily="34" charset="0"/>
              </a:rPr>
              <a:t>SSCI</a:t>
            </a:r>
            <a:r>
              <a:rPr lang="zh-CN" altLang="en-US" smtClean="0">
                <a:latin typeface="Arial" pitchFamily="34" charset="0"/>
              </a:rPr>
              <a:t>和</a:t>
            </a:r>
            <a:r>
              <a:rPr lang="en-US" altLang="zh-CN" smtClean="0">
                <a:latin typeface="Arial" pitchFamily="34" charset="0"/>
              </a:rPr>
              <a:t>AHCI</a:t>
            </a:r>
            <a:r>
              <a:rPr lang="zh-CN" altLang="en-US" smtClean="0">
                <a:latin typeface="Arial" pitchFamily="34" charset="0"/>
              </a:rPr>
              <a:t>究竟能帮助我们解决哪些科研问题？（结合自身科研经历简单思考）</a:t>
            </a:r>
            <a:endParaRPr lang="en-US" altLang="zh-CN" smtClean="0">
              <a:latin typeface="Arial" pitchFamily="34" charset="0"/>
            </a:endParaRPr>
          </a:p>
          <a:p>
            <a:r>
              <a:rPr lang="zh-CN" altLang="en-US" smtClean="0">
                <a:latin typeface="Arial" pitchFamily="34" charset="0"/>
              </a:rPr>
              <a:t>主要体现在三个方面：</a:t>
            </a:r>
            <a:endParaRPr lang="en-US" altLang="zh-CN" smtClean="0">
              <a:latin typeface="Arial" pitchFamily="34" charset="0"/>
            </a:endParaRPr>
          </a:p>
          <a:p>
            <a:r>
              <a:rPr lang="zh-CN" altLang="en-US" smtClean="0">
                <a:latin typeface="Arial" pitchFamily="34" charset="0"/>
              </a:rPr>
              <a:t>（</a:t>
            </a:r>
            <a:r>
              <a:rPr lang="en-US" altLang="zh-CN" smtClean="0">
                <a:latin typeface="Arial" pitchFamily="34" charset="0"/>
              </a:rPr>
              <a:t>1</a:t>
            </a:r>
            <a:r>
              <a:rPr lang="zh-CN" altLang="en-US" smtClean="0">
                <a:latin typeface="Arial" pitchFamily="34" charset="0"/>
              </a:rPr>
              <a:t>）</a:t>
            </a:r>
            <a:r>
              <a:rPr lang="zh-CN" altLang="en-US" sz="1000" smtClean="0">
                <a:latin typeface="Arial" pitchFamily="34" charset="0"/>
              </a:rPr>
              <a:t>资料的搜集和整理环节：</a:t>
            </a:r>
            <a:endParaRPr lang="en-US" altLang="zh-CN" sz="1000" smtClean="0">
              <a:latin typeface="Arial" pitchFamily="34" charset="0"/>
            </a:endParaRPr>
          </a:p>
          <a:p>
            <a:r>
              <a:rPr lang="en-US" altLang="zh-CN" sz="1000" smtClean="0">
                <a:latin typeface="Arial" pitchFamily="34" charset="0"/>
              </a:rPr>
              <a:t>    </a:t>
            </a:r>
            <a:r>
              <a:rPr lang="zh-CN" altLang="en-US" sz="1000" smtClean="0">
                <a:latin typeface="Arial" pitchFamily="34" charset="0"/>
              </a:rPr>
              <a:t>海量数据如何遴选：</a:t>
            </a:r>
            <a:r>
              <a:rPr lang="en-US" altLang="zh-CN" sz="1000" smtClean="0">
                <a:latin typeface="Arial" pitchFamily="34" charset="0"/>
              </a:rPr>
              <a:t>SSCI</a:t>
            </a:r>
            <a:r>
              <a:rPr lang="zh-CN" altLang="en-US" sz="1000" smtClean="0">
                <a:latin typeface="Arial" pitchFamily="34" charset="0"/>
              </a:rPr>
              <a:t>和</a:t>
            </a:r>
            <a:r>
              <a:rPr lang="en-US" altLang="zh-CN" sz="1000" smtClean="0">
                <a:latin typeface="Arial" pitchFamily="34" charset="0"/>
              </a:rPr>
              <a:t>AHCI</a:t>
            </a:r>
            <a:r>
              <a:rPr lang="zh-CN" altLang="en-US" sz="1000" smtClean="0">
                <a:latin typeface="Arial" pitchFamily="34" charset="0"/>
              </a:rPr>
              <a:t>资源本身就能解决这个问题，都是经过精挑细选的数据；</a:t>
            </a:r>
            <a:endParaRPr lang="en-US" altLang="zh-CN" sz="1000" smtClean="0">
              <a:latin typeface="Arial" pitchFamily="34" charset="0"/>
            </a:endParaRPr>
          </a:p>
          <a:p>
            <a:r>
              <a:rPr lang="en-US" altLang="zh-CN" sz="1000" smtClean="0">
                <a:latin typeface="Arial" pitchFamily="34" charset="0"/>
              </a:rPr>
              <a:t>    </a:t>
            </a:r>
            <a:r>
              <a:rPr lang="zh-CN" altLang="en-US" sz="1000" smtClean="0">
                <a:latin typeface="Arial" pitchFamily="34" charset="0"/>
              </a:rPr>
              <a:t>资料少：</a:t>
            </a:r>
            <a:r>
              <a:rPr lang="en-US" altLang="zh-CN" sz="1000" smtClean="0">
                <a:latin typeface="Arial" pitchFamily="34" charset="0"/>
              </a:rPr>
              <a:t>SSCI</a:t>
            </a:r>
            <a:r>
              <a:rPr lang="zh-CN" altLang="en-US" sz="1000" smtClean="0">
                <a:latin typeface="Arial" pitchFamily="34" charset="0"/>
              </a:rPr>
              <a:t>和</a:t>
            </a:r>
            <a:r>
              <a:rPr lang="en-US" altLang="zh-CN" sz="1000" smtClean="0">
                <a:latin typeface="Arial" pitchFamily="34" charset="0"/>
              </a:rPr>
              <a:t>AHCI</a:t>
            </a:r>
            <a:r>
              <a:rPr lang="zh-CN" altLang="en-US" sz="1000" smtClean="0">
                <a:latin typeface="Arial" pitchFamily="34" charset="0"/>
              </a:rPr>
              <a:t>数据库能通过一篇文献找到它的参考文献、施引文献、相关文献（相关记录）</a:t>
            </a:r>
            <a:r>
              <a:rPr lang="en-US" altLang="zh-CN" sz="1000" smtClean="0">
                <a:latin typeface="Arial" pitchFamily="34" charset="0"/>
              </a:rPr>
              <a:t>	</a:t>
            </a:r>
          </a:p>
          <a:p>
            <a:r>
              <a:rPr lang="zh-CN" altLang="en-US" sz="1000" smtClean="0">
                <a:latin typeface="Arial" pitchFamily="34" charset="0"/>
              </a:rPr>
              <a:t>（</a:t>
            </a:r>
            <a:r>
              <a:rPr lang="en-US" altLang="zh-CN" sz="1000" smtClean="0">
                <a:latin typeface="Arial" pitchFamily="34" charset="0"/>
              </a:rPr>
              <a:t>2</a:t>
            </a:r>
            <a:r>
              <a:rPr lang="zh-CN" altLang="en-US" sz="1000" smtClean="0">
                <a:latin typeface="Arial" pitchFamily="34" charset="0"/>
              </a:rPr>
              <a:t>）如何选好题：</a:t>
            </a:r>
            <a:endParaRPr lang="en-US" altLang="zh-CN" sz="1000" smtClean="0">
              <a:latin typeface="Arial" pitchFamily="34" charset="0"/>
            </a:endParaRPr>
          </a:p>
          <a:p>
            <a:r>
              <a:rPr lang="en-US" altLang="zh-CN" sz="1000" smtClean="0">
                <a:latin typeface="Arial" pitchFamily="34" charset="0"/>
              </a:rPr>
              <a:t>    </a:t>
            </a:r>
            <a:r>
              <a:rPr lang="zh-CN" altLang="en-US" sz="1000" smtClean="0">
                <a:latin typeface="Arial" pitchFamily="34" charset="0"/>
              </a:rPr>
              <a:t>高影响力文献</a:t>
            </a:r>
            <a:endParaRPr lang="en-US" altLang="zh-CN" sz="1000" smtClean="0">
              <a:latin typeface="Arial" pitchFamily="34" charset="0"/>
            </a:endParaRPr>
          </a:p>
          <a:p>
            <a:r>
              <a:rPr lang="en-US" altLang="zh-CN" sz="1000" smtClean="0">
                <a:latin typeface="Arial" pitchFamily="34" charset="0"/>
              </a:rPr>
              <a:t>    </a:t>
            </a:r>
            <a:r>
              <a:rPr lang="zh-CN" altLang="en-US" sz="1000" smtClean="0">
                <a:latin typeface="Arial" pitchFamily="34" charset="0"/>
              </a:rPr>
              <a:t>高热点文献</a:t>
            </a:r>
            <a:endParaRPr lang="en-US" altLang="zh-CN" sz="1000" smtClean="0">
              <a:latin typeface="Arial" pitchFamily="34" charset="0"/>
            </a:endParaRPr>
          </a:p>
          <a:p>
            <a:r>
              <a:rPr lang="en-US" altLang="zh-CN" sz="1000" smtClean="0">
                <a:latin typeface="Arial" pitchFamily="34" charset="0"/>
              </a:rPr>
              <a:t>    </a:t>
            </a:r>
            <a:r>
              <a:rPr lang="zh-CN" altLang="en-US" sz="1000" smtClean="0">
                <a:latin typeface="Arial" pitchFamily="34" charset="0"/>
              </a:rPr>
              <a:t>追踪高影响力、高热点等有价值文献的后续进展和最近进展</a:t>
            </a:r>
            <a:endParaRPr lang="en-US" altLang="zh-CN" sz="1000" smtClean="0">
              <a:latin typeface="Arial" pitchFamily="34" charset="0"/>
            </a:endParaRPr>
          </a:p>
          <a:p>
            <a:r>
              <a:rPr lang="en-US" altLang="zh-CN" sz="1000" smtClean="0">
                <a:latin typeface="Arial" pitchFamily="34" charset="0"/>
              </a:rPr>
              <a:t>    </a:t>
            </a:r>
            <a:r>
              <a:rPr lang="zh-CN" altLang="en-US" sz="1000" smtClean="0">
                <a:latin typeface="Arial" pitchFamily="34" charset="0"/>
              </a:rPr>
              <a:t>跟踪学术领军人物</a:t>
            </a:r>
            <a:endParaRPr lang="en-US" altLang="zh-CN" sz="1000" smtClean="0">
              <a:latin typeface="Arial" pitchFamily="34" charset="0"/>
            </a:endParaRPr>
          </a:p>
          <a:p>
            <a:r>
              <a:rPr lang="zh-CN" altLang="en-US" sz="1000" smtClean="0">
                <a:latin typeface="Arial" pitchFamily="34" charset="0"/>
              </a:rPr>
              <a:t>（</a:t>
            </a:r>
            <a:r>
              <a:rPr lang="en-US" altLang="zh-CN" sz="1000" smtClean="0">
                <a:latin typeface="Arial" pitchFamily="34" charset="0"/>
              </a:rPr>
              <a:t>3</a:t>
            </a:r>
            <a:r>
              <a:rPr lang="zh-CN" altLang="en-US" sz="1000" smtClean="0">
                <a:latin typeface="Arial" pitchFamily="34" charset="0"/>
              </a:rPr>
              <a:t>）如何做好开题</a:t>
            </a:r>
            <a:r>
              <a:rPr lang="zh-CN" altLang="en-US" smtClean="0">
                <a:latin typeface="Arial" pitchFamily="34" charset="0"/>
              </a:rPr>
              <a:t>报告：文献综述</a:t>
            </a:r>
            <a:endParaRPr lang="en-US" altLang="zh-CN" smtClean="0">
              <a:latin typeface="Arial" pitchFamily="34" charset="0"/>
            </a:endParaRPr>
          </a:p>
          <a:p>
            <a:r>
              <a:rPr lang="zh-CN" altLang="en-US" smtClean="0">
                <a:latin typeface="Arial" pitchFamily="34" charset="0"/>
              </a:rPr>
              <a:t>以上所有问题</a:t>
            </a:r>
            <a:r>
              <a:rPr lang="en-US" altLang="zh-CN" smtClean="0">
                <a:latin typeface="Arial" pitchFamily="34" charset="0"/>
              </a:rPr>
              <a:t>SSCI</a:t>
            </a:r>
            <a:r>
              <a:rPr lang="zh-CN" altLang="en-US" smtClean="0">
                <a:latin typeface="Arial" pitchFamily="34" charset="0"/>
              </a:rPr>
              <a:t>和</a:t>
            </a:r>
            <a:r>
              <a:rPr lang="en-US" altLang="zh-CN" smtClean="0">
                <a:latin typeface="Arial" pitchFamily="34" charset="0"/>
              </a:rPr>
              <a:t>AHCI</a:t>
            </a:r>
            <a:r>
              <a:rPr lang="zh-CN" altLang="en-US" smtClean="0">
                <a:latin typeface="Arial" pitchFamily="34" charset="0"/>
              </a:rPr>
              <a:t>数据库都能帮助我们轻松解决。对</a:t>
            </a:r>
            <a:r>
              <a:rPr lang="en-US" altLang="zh-CN" smtClean="0">
                <a:latin typeface="Arial" pitchFamily="34" charset="0"/>
              </a:rPr>
              <a:t>SCI</a:t>
            </a:r>
            <a:r>
              <a:rPr lang="zh-CN" altLang="en-US" smtClean="0">
                <a:latin typeface="Arial" pitchFamily="34" charset="0"/>
              </a:rPr>
              <a:t>和</a:t>
            </a:r>
            <a:r>
              <a:rPr lang="en-US" altLang="zh-CN" smtClean="0">
                <a:latin typeface="Arial" pitchFamily="34" charset="0"/>
              </a:rPr>
              <a:t>AHCI</a:t>
            </a:r>
            <a:r>
              <a:rPr lang="zh-CN" altLang="en-US" smtClean="0">
                <a:latin typeface="Arial" pitchFamily="34" charset="0"/>
              </a:rPr>
              <a:t>数据库的认识可追溯到</a:t>
            </a:r>
            <a:r>
              <a:rPr lang="en-US" altLang="zh-CN" smtClean="0">
                <a:latin typeface="Arial" pitchFamily="34" charset="0"/>
              </a:rPr>
              <a:t>Web of Science</a:t>
            </a:r>
            <a:r>
              <a:rPr lang="zh-CN" altLang="en-US" smtClean="0">
                <a:latin typeface="Arial" pitchFamily="34" charset="0"/>
              </a:rPr>
              <a:t>数据库。</a:t>
            </a:r>
            <a:endParaRPr lang="en-US" altLang="zh-CN" smtClean="0">
              <a:latin typeface="Arial" pitchFamily="34" charset="0"/>
            </a:endParaRPr>
          </a:p>
          <a:p>
            <a:endParaRPr lang="en-US" altLang="zh-CN" smtClean="0">
              <a:latin typeface="Arial"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61B9440-9A45-423D-95B8-37423547A20C}" type="slidenum">
              <a:rPr lang="en-US" altLang="zh-CN" smtClean="0">
                <a:ea typeface="MS PGothic" pitchFamily="34" charset="-128"/>
              </a:rPr>
              <a:pPr eaLnBrk="1" hangingPunct="1"/>
              <a:t>26</a:t>
            </a:fld>
            <a:endParaRPr lang="en-US" altLang="zh-CN" smtClean="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幻灯片图像占位符 1"/>
          <p:cNvSpPr>
            <a:spLocks noGrp="1" noRot="1" noChangeAspect="1" noTextEdit="1"/>
          </p:cNvSpPr>
          <p:nvPr>
            <p:ph type="sldImg"/>
          </p:nvPr>
        </p:nvSpPr>
        <p:spPr>
          <a:ln/>
        </p:spPr>
      </p:sp>
      <p:sp>
        <p:nvSpPr>
          <p:cNvPr id="1699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699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D09394E-A27C-41F3-B2C9-378EEE025C59}" type="slidenum">
              <a:rPr lang="zh-CN" altLang="en-US" smtClean="0"/>
              <a:pPr eaLnBrk="1" hangingPunct="1"/>
              <a:t>27</a:t>
            </a:fld>
            <a:endParaRPr lang="en-US"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0827D7C-3D21-4DF1-B61F-39B545A71174}" type="slidenum">
              <a:rPr lang="en-US" altLang="zh-CN" smtClean="0"/>
              <a:pPr eaLnBrk="1" hangingPunct="1"/>
              <a:t>28</a:t>
            </a:fld>
            <a:endParaRPr lang="en-US" altLang="zh-CN"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mtClean="0">
                <a:latin typeface="Arial" pitchFamily="34" charset="0"/>
              </a:rPr>
              <a:t>在科研前必须弥补基础知识，这是看懂文献的基</a:t>
            </a:r>
            <a:r>
              <a:rPr lang="zh-CN" altLang="en-US" smtClean="0">
                <a:latin typeface="Arial" pitchFamily="34" charset="0"/>
              </a:rPr>
              <a:t>础</a:t>
            </a:r>
          </a:p>
          <a:p>
            <a:r>
              <a:rPr lang="zh-CN" altLang="en-US" smtClean="0">
                <a:latin typeface="Arial" pitchFamily="34" charset="0"/>
              </a:rPr>
              <a:t> </a:t>
            </a:r>
            <a:r>
              <a:rPr lang="zh-CN" altLang="zh-CN" smtClean="0">
                <a:latin typeface="Arial" pitchFamily="34" charset="0"/>
              </a:rPr>
              <a:t>广泛阅读文献是支撑。硕士至少查阅</a:t>
            </a:r>
            <a:r>
              <a:rPr lang="en-US" altLang="zh-CN" smtClean="0">
                <a:latin typeface="Arial" pitchFamily="34" charset="0"/>
              </a:rPr>
              <a:t>600</a:t>
            </a:r>
            <a:r>
              <a:rPr lang="zh-CN" altLang="zh-CN" smtClean="0">
                <a:latin typeface="Arial" pitchFamily="34" charset="0"/>
              </a:rPr>
              <a:t>篇，粗看</a:t>
            </a:r>
            <a:r>
              <a:rPr lang="en-US" altLang="zh-CN" smtClean="0">
                <a:latin typeface="Arial" pitchFamily="34" charset="0"/>
              </a:rPr>
              <a:t>300</a:t>
            </a:r>
            <a:r>
              <a:rPr lang="zh-CN" altLang="zh-CN" smtClean="0">
                <a:latin typeface="Arial" pitchFamily="34" charset="0"/>
              </a:rPr>
              <a:t>篇，细看</a:t>
            </a:r>
            <a:r>
              <a:rPr lang="en-US" altLang="zh-CN" smtClean="0">
                <a:latin typeface="Arial" pitchFamily="34" charset="0"/>
              </a:rPr>
              <a:t>100</a:t>
            </a:r>
            <a:r>
              <a:rPr lang="zh-CN" altLang="zh-CN" smtClean="0">
                <a:latin typeface="Arial" pitchFamily="34" charset="0"/>
              </a:rPr>
              <a:t>篇，研读</a:t>
            </a:r>
            <a:r>
              <a:rPr lang="en-US" altLang="zh-CN" smtClean="0">
                <a:latin typeface="Arial" pitchFamily="34" charset="0"/>
              </a:rPr>
              <a:t>50</a:t>
            </a:r>
            <a:r>
              <a:rPr lang="zh-CN" altLang="zh-CN" smtClean="0">
                <a:latin typeface="Arial" pitchFamily="34" charset="0"/>
              </a:rPr>
              <a:t>篇。博士至少再多一倍，并始终关注国际动态。</a:t>
            </a:r>
            <a:r>
              <a:rPr lang="zh-CN" altLang="en-US" smtClean="0">
                <a:latin typeface="Arial" pitchFamily="34" charset="0"/>
              </a:rPr>
              <a:t>本领域核心</a:t>
            </a:r>
            <a:r>
              <a:rPr lang="zh-CN" altLang="zh-CN" smtClean="0">
                <a:latin typeface="Arial" pitchFamily="34" charset="0"/>
              </a:rPr>
              <a:t>期刊应该耳熟能详！ </a:t>
            </a:r>
            <a:endParaRPr lang="zh-CN" altLang="en-US" smtClean="0">
              <a:latin typeface="Arial" pitchFamily="34" charset="0"/>
            </a:endParaRPr>
          </a:p>
          <a:p>
            <a:r>
              <a:rPr lang="zh-CN" altLang="en-US" smtClean="0">
                <a:latin typeface="Arial" pitchFamily="34" charset="0"/>
              </a:rPr>
              <a:t> </a:t>
            </a:r>
            <a:r>
              <a:rPr lang="zh-CN" altLang="zh-CN" smtClean="0">
                <a:latin typeface="Arial" pitchFamily="34" charset="0"/>
              </a:rPr>
              <a:t>学会阅读文献，读懂文章。建议先</a:t>
            </a:r>
            <a:r>
              <a:rPr lang="en-US" altLang="zh-CN" smtClean="0">
                <a:latin typeface="Arial" pitchFamily="34" charset="0"/>
              </a:rPr>
              <a:t>review</a:t>
            </a:r>
            <a:r>
              <a:rPr lang="zh-CN" altLang="zh-CN" smtClean="0">
                <a:latin typeface="Arial" pitchFamily="34" charset="0"/>
              </a:rPr>
              <a:t>再</a:t>
            </a:r>
            <a:r>
              <a:rPr lang="en-US" altLang="zh-CN" smtClean="0">
                <a:latin typeface="Arial" pitchFamily="34" charset="0"/>
              </a:rPr>
              <a:t>article</a:t>
            </a:r>
            <a:r>
              <a:rPr lang="zh-CN" altLang="zh-CN" smtClean="0">
                <a:latin typeface="Arial" pitchFamily="34" charset="0"/>
              </a:rPr>
              <a:t>，先中后英；</a:t>
            </a:r>
            <a:r>
              <a:rPr lang="zh-CN" altLang="en-US" smtClean="0">
                <a:latin typeface="Arial" pitchFamily="34" charset="0"/>
              </a:rPr>
              <a:t>尽量多看核心期刊</a:t>
            </a:r>
            <a:r>
              <a:rPr lang="zh-CN" altLang="zh-CN" smtClean="0">
                <a:latin typeface="Arial" pitchFamily="34" charset="0"/>
              </a:rPr>
              <a:t>，其他不看；看</a:t>
            </a:r>
            <a:r>
              <a:rPr lang="en-US" altLang="zh-CN" smtClean="0">
                <a:latin typeface="Arial" pitchFamily="34" charset="0"/>
              </a:rPr>
              <a:t>10</a:t>
            </a:r>
            <a:r>
              <a:rPr lang="zh-CN" altLang="zh-CN" smtClean="0">
                <a:latin typeface="Arial" pitchFamily="34" charset="0"/>
              </a:rPr>
              <a:t>－</a:t>
            </a:r>
            <a:r>
              <a:rPr lang="en-US" altLang="zh-CN" smtClean="0">
                <a:latin typeface="Arial" pitchFamily="34" charset="0"/>
              </a:rPr>
              <a:t>20</a:t>
            </a:r>
            <a:r>
              <a:rPr lang="zh-CN" altLang="zh-CN" smtClean="0">
                <a:latin typeface="Arial" pitchFamily="34" charset="0"/>
              </a:rPr>
              <a:t>篇</a:t>
            </a:r>
            <a:r>
              <a:rPr lang="en-US" altLang="zh-CN" smtClean="0">
                <a:latin typeface="Arial" pitchFamily="34" charset="0"/>
              </a:rPr>
              <a:t>review</a:t>
            </a:r>
            <a:r>
              <a:rPr lang="zh-CN" altLang="zh-CN" smtClean="0">
                <a:latin typeface="Arial" pitchFamily="34" charset="0"/>
              </a:rPr>
              <a:t>后看研究性论文。拿到一篇研究性论文，先看标题，立即停住，问自己几个问题：</a:t>
            </a:r>
            <a:r>
              <a:rPr lang="en-US" altLang="zh-CN" smtClean="0">
                <a:latin typeface="Arial" pitchFamily="34" charset="0"/>
              </a:rPr>
              <a:t>(1)</a:t>
            </a:r>
            <a:r>
              <a:rPr lang="zh-CN" altLang="zh-CN" smtClean="0">
                <a:latin typeface="Arial" pitchFamily="34" charset="0"/>
              </a:rPr>
              <a:t>想想别人这文章是怎么做的</a:t>
            </a:r>
            <a:r>
              <a:rPr lang="en-US" altLang="zh-CN" smtClean="0">
                <a:latin typeface="Arial" pitchFamily="34" charset="0"/>
              </a:rPr>
              <a:t>(</a:t>
            </a:r>
            <a:r>
              <a:rPr lang="zh-CN" altLang="zh-CN" smtClean="0">
                <a:latin typeface="Arial" pitchFamily="34" charset="0"/>
              </a:rPr>
              <a:t>可参考材料方法</a:t>
            </a:r>
            <a:r>
              <a:rPr lang="en-US" altLang="zh-CN" smtClean="0">
                <a:latin typeface="Arial" pitchFamily="34" charset="0"/>
              </a:rPr>
              <a:t>)</a:t>
            </a:r>
            <a:r>
              <a:rPr lang="zh-CN" altLang="zh-CN" smtClean="0">
                <a:latin typeface="Arial" pitchFamily="34" charset="0"/>
              </a:rPr>
              <a:t>？会做哪些内容来说明其标题？</a:t>
            </a:r>
            <a:r>
              <a:rPr lang="en-US" altLang="zh-CN" smtClean="0">
                <a:latin typeface="Arial" pitchFamily="34" charset="0"/>
              </a:rPr>
              <a:t>(2)</a:t>
            </a:r>
            <a:r>
              <a:rPr lang="zh-CN" altLang="zh-CN" smtClean="0">
                <a:latin typeface="Arial" pitchFamily="34" charset="0"/>
              </a:rPr>
              <a:t>明白他为什么要做这个吗？</a:t>
            </a:r>
            <a:r>
              <a:rPr lang="en-US" altLang="zh-CN" smtClean="0">
                <a:latin typeface="Arial" pitchFamily="34" charset="0"/>
              </a:rPr>
              <a:t>(3)</a:t>
            </a:r>
            <a:r>
              <a:rPr lang="zh-CN" altLang="zh-CN" smtClean="0">
                <a:latin typeface="Arial" pitchFamily="34" charset="0"/>
              </a:rPr>
              <a:t>如文章是近半年内发表的，该文章解决了什么问题？引出了什么问题</a:t>
            </a:r>
            <a:r>
              <a:rPr lang="en-US" altLang="zh-CN" smtClean="0">
                <a:latin typeface="Arial" pitchFamily="34" charset="0"/>
              </a:rPr>
              <a:t>(</a:t>
            </a:r>
            <a:r>
              <a:rPr lang="zh-CN" altLang="zh-CN" smtClean="0">
                <a:latin typeface="Arial" pitchFamily="34" charset="0"/>
              </a:rPr>
              <a:t>结合你看的综述</a:t>
            </a:r>
            <a:r>
              <a:rPr lang="en-US" altLang="zh-CN" smtClean="0">
                <a:latin typeface="Arial" pitchFamily="34" charset="0"/>
              </a:rPr>
              <a:t>)</a:t>
            </a:r>
            <a:r>
              <a:rPr lang="zh-CN" altLang="zh-CN" smtClean="0">
                <a:latin typeface="Arial" pitchFamily="34" charset="0"/>
              </a:rPr>
              <a:t>？接下来仔细看摘要，就知道你的想法是否与别人吻合？</a:t>
            </a:r>
            <a:r>
              <a:rPr lang="en-US" altLang="zh-CN" smtClean="0">
                <a:latin typeface="Arial" pitchFamily="34" charset="0"/>
              </a:rPr>
              <a:t>(4)</a:t>
            </a:r>
            <a:r>
              <a:rPr lang="zh-CN" altLang="zh-CN" smtClean="0">
                <a:latin typeface="Arial" pitchFamily="34" charset="0"/>
              </a:rPr>
              <a:t>看完实验结果，再思考有什么地方不完善？有没有深入或拓展到底？</a:t>
            </a:r>
            <a:r>
              <a:rPr lang="zh-CN" altLang="en-US" sz="1400" smtClean="0">
                <a:latin typeface="Arial" pitchFamily="34" charset="0"/>
              </a:rPr>
              <a:t/>
            </a:r>
            <a:br>
              <a:rPr lang="zh-CN" altLang="en-US" sz="1400" smtClean="0">
                <a:latin typeface="Arial" pitchFamily="34" charset="0"/>
              </a:rPr>
            </a:br>
            <a:endParaRPr lang="zh-CN" altLang="en-US" sz="140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幻灯片图像占位符 1"/>
          <p:cNvSpPr>
            <a:spLocks noGrp="1" noRot="1" noChangeAspect="1" noTextEdit="1"/>
          </p:cNvSpPr>
          <p:nvPr>
            <p:ph type="sldImg"/>
          </p:nvPr>
        </p:nvSpPr>
        <p:spPr>
          <a:ln/>
        </p:spPr>
      </p:sp>
      <p:sp>
        <p:nvSpPr>
          <p:cNvPr id="1720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latin typeface="Arial" pitchFamily="34" charset="0"/>
            </a:endParaRPr>
          </a:p>
        </p:txBody>
      </p:sp>
      <p:sp>
        <p:nvSpPr>
          <p:cNvPr id="1720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FEB44CC-DCAC-47B9-9509-82D0EA3A0DE1}" type="slidenum">
              <a:rPr lang="en-US" altLang="zh-CN" smtClean="0"/>
              <a:pPr eaLnBrk="1" hangingPunct="1"/>
              <a:t>33</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2F72EF9-4958-4BBE-B47F-7FB86933916E}" type="slidenum">
              <a:rPr lang="en-US" altLang="zh-CN" smtClean="0"/>
              <a:pPr eaLnBrk="1" hangingPunct="1"/>
              <a:t>36</a:t>
            </a:fld>
            <a:endParaRPr lang="en-US" altLang="zh-CN"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b="1" smtClean="0">
                <a:latin typeface="Arial" pitchFamily="34" charset="0"/>
              </a:rPr>
              <a:t>2010</a:t>
            </a:r>
            <a:r>
              <a:rPr lang="zh-CN" altLang="en-US" b="1" smtClean="0">
                <a:latin typeface="Arial" pitchFamily="34" charset="0"/>
              </a:rPr>
              <a:t>年，英国曼彻斯特大学物理学家</a:t>
            </a:r>
            <a:endParaRPr lang="en-US" altLang="zh-CN" b="1" smtClean="0">
              <a:latin typeface="Arial" pitchFamily="34" charset="0"/>
            </a:endParaRPr>
          </a:p>
          <a:p>
            <a:pPr eaLnBrk="1" hangingPunct="1"/>
            <a:r>
              <a:rPr lang="zh-CN" altLang="en-US" b="1" smtClean="0">
                <a:latin typeface="Arial" pitchFamily="34" charset="0"/>
              </a:rPr>
              <a:t>安德烈</a:t>
            </a:r>
            <a:r>
              <a:rPr lang="en-US" altLang="zh-CN" b="1" smtClean="0">
                <a:latin typeface="Arial" pitchFamily="34" charset="0"/>
              </a:rPr>
              <a:t>·</a:t>
            </a:r>
            <a:r>
              <a:rPr lang="zh-CN" altLang="en-US" b="1" smtClean="0">
                <a:latin typeface="Arial" pitchFamily="34" charset="0"/>
              </a:rPr>
              <a:t>海姆和康斯坦丁</a:t>
            </a:r>
            <a:r>
              <a:rPr lang="en-US" altLang="zh-CN" b="1" smtClean="0">
                <a:latin typeface="Arial" pitchFamily="34" charset="0"/>
              </a:rPr>
              <a:t>·</a:t>
            </a:r>
            <a:r>
              <a:rPr lang="zh-CN" altLang="en-US" b="1" smtClean="0">
                <a:latin typeface="Arial" pitchFamily="34" charset="0"/>
              </a:rPr>
              <a:t>诺沃肖洛夫因为</a:t>
            </a:r>
            <a:endParaRPr lang="en-US" altLang="zh-CN" b="1" smtClean="0">
              <a:latin typeface="Arial" pitchFamily="34" charset="0"/>
            </a:endParaRPr>
          </a:p>
          <a:p>
            <a:pPr eaLnBrk="1" hangingPunct="1"/>
            <a:r>
              <a:rPr lang="zh-CN" altLang="en-US" b="1" smtClean="0">
                <a:latin typeface="Arial" pitchFamily="34" charset="0"/>
              </a:rPr>
              <a:t>“在二维石墨烯材料的开创性实验”而共</a:t>
            </a:r>
            <a:endParaRPr lang="en-US" altLang="zh-CN" b="1" smtClean="0">
              <a:latin typeface="Arial" pitchFamily="34" charset="0"/>
            </a:endParaRPr>
          </a:p>
          <a:p>
            <a:pPr eaLnBrk="1" hangingPunct="1"/>
            <a:r>
              <a:rPr lang="zh-CN" altLang="en-US" b="1" smtClean="0">
                <a:latin typeface="Arial" pitchFamily="34" charset="0"/>
              </a:rPr>
              <a:t>同获得了当年的</a:t>
            </a:r>
            <a:r>
              <a:rPr lang="en-US" altLang="zh-CN" b="1" smtClean="0">
                <a:latin typeface="Arial" pitchFamily="34" charset="0"/>
              </a:rPr>
              <a:t>Nobel</a:t>
            </a:r>
            <a:r>
              <a:rPr lang="zh-CN" altLang="en-US" b="1" smtClean="0">
                <a:latin typeface="Arial" pitchFamily="34" charset="0"/>
              </a:rPr>
              <a:t>物理学奖。</a:t>
            </a:r>
          </a:p>
          <a:p>
            <a:pPr eaLnBrk="1" hangingPunct="1"/>
            <a:endParaRPr lang="zh-CN" altLang="zh-CN"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hlinkClick r:id="rId3" action="ppaction://hlinkfile"/>
              </a:rPr>
              <a:t>日本电气股份有限公司</a:t>
            </a:r>
            <a:r>
              <a:rPr lang="zh-CN" altLang="en-US" smtClean="0">
                <a:latin typeface="Arial" pitchFamily="34" charset="0"/>
              </a:rPr>
              <a:t>（日文：日本电気株式会社，英文：</a:t>
            </a:r>
            <a:r>
              <a:rPr lang="en-US" altLang="zh-CN" smtClean="0">
                <a:latin typeface="Arial" pitchFamily="34" charset="0"/>
              </a:rPr>
              <a:t>NEC Corporation</a:t>
            </a:r>
            <a:r>
              <a:rPr lang="zh-CN" altLang="en-US" smtClean="0">
                <a:latin typeface="Arial" pitchFamily="34" charset="0"/>
              </a:rPr>
              <a:t>，</a:t>
            </a:r>
            <a:r>
              <a:rPr lang="en-US" altLang="zh-CN" smtClean="0">
                <a:latin typeface="Arial" pitchFamily="34" charset="0"/>
              </a:rPr>
              <a:t>Nippon Electric Company, Limited</a:t>
            </a:r>
            <a:r>
              <a:rPr lang="zh-CN" altLang="en-US" smtClean="0">
                <a:latin typeface="Arial" pitchFamily="34" charset="0"/>
              </a:rPr>
              <a:t>的简称）简称日本电气或日电或</a:t>
            </a:r>
            <a:r>
              <a:rPr lang="en-US" altLang="zh-CN" smtClean="0">
                <a:latin typeface="Arial" pitchFamily="34" charset="0"/>
              </a:rPr>
              <a:t>NEC</a:t>
            </a:r>
            <a:r>
              <a:rPr lang="zh-CN" altLang="en-US" smtClean="0">
                <a:latin typeface="Arial" pitchFamily="34" charset="0"/>
              </a:rPr>
              <a:t>，是一家跨国信息技术公司，</a:t>
            </a:r>
            <a:r>
              <a:rPr lang="zh-CN" altLang="en-US" smtClean="0">
                <a:latin typeface="Arial" pitchFamily="34" charset="0"/>
                <a:hlinkClick r:id="rId4" action="ppaction://hlinkfile"/>
              </a:rPr>
              <a:t>总部</a:t>
            </a:r>
            <a:r>
              <a:rPr lang="zh-CN" altLang="en-US" smtClean="0">
                <a:latin typeface="Arial" pitchFamily="34" charset="0"/>
              </a:rPr>
              <a:t>位于日本</a:t>
            </a:r>
            <a:r>
              <a:rPr lang="zh-CN" altLang="en-US" smtClean="0">
                <a:latin typeface="Arial" pitchFamily="34" charset="0"/>
                <a:hlinkClick r:id="rId5" action="ppaction://hlinkfile"/>
              </a:rPr>
              <a:t>东京</a:t>
            </a:r>
            <a:r>
              <a:rPr lang="zh-CN" altLang="en-US" smtClean="0">
                <a:latin typeface="Arial" pitchFamily="34" charset="0"/>
              </a:rPr>
              <a:t>港区</a:t>
            </a:r>
            <a:r>
              <a:rPr lang="en-US" altLang="zh-CN" smtClean="0">
                <a:latin typeface="Arial" pitchFamily="34" charset="0"/>
              </a:rPr>
              <a:t>(Minato-Ku)</a:t>
            </a:r>
            <a:r>
              <a:rPr lang="zh-CN" altLang="en-US" smtClean="0">
                <a:latin typeface="Arial" pitchFamily="34" charset="0"/>
              </a:rPr>
              <a:t>。</a:t>
            </a:r>
            <a:r>
              <a:rPr lang="en-US" altLang="zh-CN" smtClean="0">
                <a:latin typeface="Arial" pitchFamily="34" charset="0"/>
              </a:rPr>
              <a:t>NEC</a:t>
            </a:r>
            <a:r>
              <a:rPr lang="zh-CN" altLang="en-US" smtClean="0">
                <a:latin typeface="Arial" pitchFamily="34" charset="0"/>
              </a:rPr>
              <a:t>为</a:t>
            </a:r>
            <a:r>
              <a:rPr lang="zh-CN" altLang="en-US" smtClean="0">
                <a:latin typeface="Arial" pitchFamily="34" charset="0"/>
                <a:hlinkClick r:id="rId6" action="ppaction://hlinkfile"/>
              </a:rPr>
              <a:t>商业企业</a:t>
            </a:r>
            <a:r>
              <a:rPr lang="zh-CN" altLang="en-US" smtClean="0">
                <a:latin typeface="Arial" pitchFamily="34" charset="0"/>
              </a:rPr>
              <a:t>、通信服务以及政府提供信息技术（</a:t>
            </a:r>
            <a:r>
              <a:rPr lang="en-US" altLang="zh-CN" smtClean="0">
                <a:latin typeface="Arial" pitchFamily="34" charset="0"/>
              </a:rPr>
              <a:t>IT</a:t>
            </a:r>
            <a:r>
              <a:rPr lang="zh-CN" altLang="en-US" smtClean="0">
                <a:latin typeface="Arial" pitchFamily="34" charset="0"/>
              </a:rPr>
              <a:t>）和网络产品。它的经营范围主要分成三个部分：</a:t>
            </a:r>
            <a:r>
              <a:rPr lang="en-US" altLang="zh-CN" smtClean="0">
                <a:latin typeface="Arial" pitchFamily="34" charset="0"/>
              </a:rPr>
              <a:t>IT</a:t>
            </a:r>
            <a:r>
              <a:rPr lang="zh-CN" altLang="en-US" smtClean="0">
                <a:latin typeface="Arial" pitchFamily="34" charset="0"/>
                <a:hlinkClick r:id="rId7" action="ppaction://hlinkfile"/>
              </a:rPr>
              <a:t>解决方案</a:t>
            </a:r>
            <a:r>
              <a:rPr lang="zh-CN" altLang="en-US" smtClean="0">
                <a:latin typeface="Arial" pitchFamily="34" charset="0"/>
              </a:rPr>
              <a:t>、网络解决方案和电子设备。</a:t>
            </a:r>
            <a:endParaRPr lang="en-US" altLang="zh-CN" smtClean="0">
              <a:latin typeface="Arial" pitchFamily="34" charset="0"/>
            </a:endParaRPr>
          </a:p>
          <a:p>
            <a:r>
              <a:rPr lang="zh-CN" altLang="en-US" smtClean="0">
                <a:latin typeface="Arial" pitchFamily="34" charset="0"/>
                <a:hlinkClick r:id="rId8" action="ppaction://hlinkfile"/>
              </a:rPr>
              <a:t>日本</a:t>
            </a:r>
            <a:r>
              <a:rPr lang="zh-CN" altLang="en-US" smtClean="0">
                <a:latin typeface="Arial" pitchFamily="34" charset="0"/>
              </a:rPr>
              <a:t>电信电话株式会社，简称</a:t>
            </a:r>
            <a:r>
              <a:rPr lang="en-US" altLang="zh-CN" smtClean="0">
                <a:latin typeface="Arial" pitchFamily="34" charset="0"/>
              </a:rPr>
              <a:t>NTT</a:t>
            </a:r>
            <a:r>
              <a:rPr lang="zh-CN" altLang="en-US" smtClean="0">
                <a:latin typeface="Arial" pitchFamily="34" charset="0"/>
              </a:rPr>
              <a:t>，通常泛指</a:t>
            </a:r>
            <a:r>
              <a:rPr lang="en-US" altLang="zh-CN" smtClean="0">
                <a:latin typeface="Arial" pitchFamily="34" charset="0"/>
              </a:rPr>
              <a:t>NTT</a:t>
            </a:r>
            <a:r>
              <a:rPr lang="zh-CN" altLang="en-US" smtClean="0">
                <a:latin typeface="Arial" pitchFamily="34" charset="0"/>
              </a:rPr>
              <a:t>（控股公司）及其伞下各附属公司组成的</a:t>
            </a:r>
            <a:r>
              <a:rPr lang="en-US" altLang="zh-CN" smtClean="0">
                <a:latin typeface="Arial" pitchFamily="34" charset="0"/>
              </a:rPr>
              <a:t>NTT</a:t>
            </a:r>
            <a:r>
              <a:rPr lang="zh-CN" altLang="en-US" smtClean="0">
                <a:latin typeface="Arial" pitchFamily="34" charset="0"/>
                <a:hlinkClick r:id="rId9" action="ppaction://hlinkfile"/>
              </a:rPr>
              <a:t>集团</a:t>
            </a:r>
            <a:r>
              <a:rPr lang="zh-CN" altLang="en-US" smtClean="0">
                <a:latin typeface="Arial" pitchFamily="34" charset="0"/>
              </a:rPr>
              <a:t>。</a:t>
            </a:r>
            <a:r>
              <a:rPr lang="en-US" altLang="zh-CN" smtClean="0">
                <a:latin typeface="Arial" pitchFamily="34" charset="0"/>
              </a:rPr>
              <a:t>NTT</a:t>
            </a:r>
            <a:r>
              <a:rPr lang="zh-CN" altLang="en-US" smtClean="0">
                <a:latin typeface="Arial" pitchFamily="34" charset="0"/>
              </a:rPr>
              <a:t>集团为日本最大的电信服务公司，是目前日本通讯产业最重要的</a:t>
            </a:r>
            <a:r>
              <a:rPr lang="zh-CN" altLang="en-US" smtClean="0">
                <a:latin typeface="Arial" pitchFamily="34" charset="0"/>
                <a:hlinkClick r:id="rId10" action="ppaction://hlinkfile"/>
              </a:rPr>
              <a:t>旗舰</a:t>
            </a:r>
            <a:r>
              <a:rPr lang="zh-CN" altLang="en-US" smtClean="0">
                <a:latin typeface="Arial" pitchFamily="34" charset="0"/>
              </a:rPr>
              <a:t>企业，也被并列为目前世界上首屈一指的通信公司之一。</a:t>
            </a:r>
          </a:p>
          <a:p>
            <a:r>
              <a:rPr lang="zh-CN" altLang="en-US" smtClean="0">
                <a:latin typeface="Arial" pitchFamily="34" charset="0"/>
              </a:rPr>
              <a:t> </a:t>
            </a:r>
            <a:endParaRPr lang="en-US" altLang="zh-CN" smtClean="0">
              <a:latin typeface="Arial" pitchFamily="34" charset="0"/>
            </a:endParaRPr>
          </a:p>
          <a:p>
            <a:endParaRPr lang="en-US" altLang="zh-CN" b="1" smtClean="0">
              <a:latin typeface="Arial" pitchFamily="34" charset="0"/>
            </a:endParaRPr>
          </a:p>
          <a:p>
            <a:r>
              <a:rPr lang="zh-CN" altLang="zh-CN" b="1" smtClean="0">
                <a:latin typeface="Arial" pitchFamily="34" charset="0"/>
              </a:rPr>
              <a:t>大概在</a:t>
            </a:r>
            <a:r>
              <a:rPr lang="en-US" altLang="zh-CN" b="1" smtClean="0">
                <a:latin typeface="Arial" pitchFamily="34" charset="0"/>
              </a:rPr>
              <a:t>1</a:t>
            </a:r>
            <a:r>
              <a:rPr lang="zh-CN" altLang="zh-CN" b="1" smtClean="0">
                <a:latin typeface="Arial" pitchFamily="34" charset="0"/>
              </a:rPr>
              <a:t>月底的时候，石墨烯项目获欧盟</a:t>
            </a:r>
            <a:r>
              <a:rPr lang="en-US" altLang="zh-CN" b="1" smtClean="0">
                <a:latin typeface="Arial" pitchFamily="34" charset="0"/>
              </a:rPr>
              <a:t>10</a:t>
            </a:r>
            <a:r>
              <a:rPr lang="zh-CN" altLang="zh-CN" b="1" smtClean="0">
                <a:latin typeface="Arial" pitchFamily="34" charset="0"/>
              </a:rPr>
              <a:t>亿欧元巨额研究经费：</a:t>
            </a:r>
            <a:r>
              <a:rPr lang="zh-CN" altLang="zh-CN" smtClean="0">
                <a:latin typeface="Arial" pitchFamily="34" charset="0"/>
              </a:rPr>
              <a:t>欧盟主持的迄今经费规模最大的</a:t>
            </a:r>
            <a:r>
              <a:rPr lang="en-US" altLang="zh-CN" u="sng" smtClean="0">
                <a:latin typeface="Arial" pitchFamily="34" charset="0"/>
                <a:hlinkClick r:id="rId11"/>
              </a:rPr>
              <a:t>未来新兴技术</a:t>
            </a:r>
            <a:r>
              <a:rPr lang="zh-CN" altLang="zh-CN" smtClean="0">
                <a:latin typeface="Arial" pitchFamily="34" charset="0"/>
              </a:rPr>
              <a:t>（</a:t>
            </a:r>
            <a:r>
              <a:rPr lang="en-US" altLang="zh-CN" smtClean="0">
                <a:latin typeface="Arial" pitchFamily="34" charset="0"/>
              </a:rPr>
              <a:t>FET</a:t>
            </a:r>
            <a:r>
              <a:rPr lang="zh-CN" altLang="zh-CN" smtClean="0">
                <a:latin typeface="Arial" pitchFamily="34" charset="0"/>
              </a:rPr>
              <a:t>，</a:t>
            </a:r>
            <a:r>
              <a:rPr lang="en-US" altLang="zh-CN" smtClean="0">
                <a:latin typeface="Arial" pitchFamily="34" charset="0"/>
              </a:rPr>
              <a:t>Future and Emerging Technologies</a:t>
            </a:r>
            <a:r>
              <a:rPr lang="zh-CN" altLang="zh-CN" smtClean="0">
                <a:latin typeface="Arial" pitchFamily="34" charset="0"/>
              </a:rPr>
              <a:t>）</a:t>
            </a:r>
          </a:p>
          <a:p>
            <a:r>
              <a:rPr lang="zh-CN" altLang="zh-CN" smtClean="0">
                <a:latin typeface="Arial" pitchFamily="34" charset="0"/>
              </a:rPr>
              <a:t>而石墨烯之所以被欧盟看重，最主要是因为欧盟认定它就是</a:t>
            </a:r>
            <a:r>
              <a:rPr lang="en-US" altLang="zh-CN" smtClean="0">
                <a:latin typeface="Arial" pitchFamily="34" charset="0"/>
              </a:rPr>
              <a:t>“21</a:t>
            </a:r>
            <a:r>
              <a:rPr lang="zh-CN" altLang="zh-CN" smtClean="0">
                <a:latin typeface="Arial" pitchFamily="34" charset="0"/>
              </a:rPr>
              <a:t>世纪的神奇材料</a:t>
            </a:r>
            <a:r>
              <a:rPr lang="en-US" altLang="zh-CN" smtClean="0">
                <a:latin typeface="Arial" pitchFamily="34" charset="0"/>
              </a:rPr>
              <a:t>”</a:t>
            </a:r>
            <a:r>
              <a:rPr lang="zh-CN" altLang="zh-CN" smtClean="0">
                <a:latin typeface="Arial" pitchFamily="34" charset="0"/>
              </a:rPr>
              <a:t>，可被用来取代信息通信技术产品里广泛使用的硅材料。石墨烯</a:t>
            </a:r>
            <a:r>
              <a:rPr lang="en-US" altLang="zh-CN" smtClean="0">
                <a:latin typeface="Arial" pitchFamily="34" charset="0"/>
              </a:rPr>
              <a:t>FET</a:t>
            </a:r>
            <a:r>
              <a:rPr lang="zh-CN" altLang="zh-CN" smtClean="0">
                <a:latin typeface="Arial" pitchFamily="34" charset="0"/>
              </a:rPr>
              <a:t>项目将由来自瑞典查默斯大学的</a:t>
            </a:r>
            <a:r>
              <a:rPr lang="en-US" altLang="zh-CN" smtClean="0">
                <a:latin typeface="Arial" pitchFamily="34" charset="0"/>
              </a:rPr>
              <a:t>Jari Kinaret</a:t>
            </a:r>
            <a:r>
              <a:rPr lang="zh-CN" altLang="zh-CN" smtClean="0">
                <a:latin typeface="Arial" pitchFamily="34" charset="0"/>
              </a:rPr>
              <a:t>教授领导，有上百个研究小组参与，技术带头人</a:t>
            </a:r>
            <a:r>
              <a:rPr lang="en-US" altLang="zh-CN" smtClean="0">
                <a:latin typeface="Arial" pitchFamily="34" charset="0"/>
              </a:rPr>
              <a:t>136</a:t>
            </a:r>
            <a:r>
              <a:rPr lang="zh-CN" altLang="zh-CN" smtClean="0">
                <a:latin typeface="Arial" pitchFamily="34" charset="0"/>
              </a:rPr>
              <a:t>位，其中有四位诺贝尔奖得主。此外，该项目的研究伙伴也来自各行各业，诺基亚也是其中之一。</a:t>
            </a:r>
            <a:endParaRPr lang="zh-CN" altLang="en-US" smtClean="0">
              <a:latin typeface="Arial" pitchFamily="34" charset="0"/>
            </a:endParaRPr>
          </a:p>
          <a:p>
            <a:endParaRPr lang="zh-CN" altLang="en-US" smtClean="0">
              <a:latin typeface="Arial"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C72C976-39A5-46D1-8293-90A09930BFCD}" type="slidenum">
              <a:rPr lang="zh-CN" altLang="en-US" smtClean="0"/>
              <a:pPr eaLnBrk="1" hangingPunct="1"/>
              <a:t>42</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latin typeface="Arial" pitchFamily="34" charset="0"/>
              </a:rPr>
              <a:t>(</a:t>
            </a:r>
            <a:r>
              <a:rPr lang="zh-CN" altLang="en-US" smtClean="0">
                <a:latin typeface="Arial" pitchFamily="34" charset="0"/>
              </a:rPr>
              <a:t>有问题，得重新看）引领作者既不是中科院的，也不是来自清华的，而是来自中科院的一位非常年轻的博导，孙旭平教授，</a:t>
            </a: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137688C-7DD4-40B3-8D75-FCE39B46CB96}" type="slidenum">
              <a:rPr lang="zh-CN" altLang="en-US" smtClean="0"/>
              <a:pPr eaLnBrk="1" hangingPunct="1"/>
              <a:t>45</a:t>
            </a:fld>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大家在做课题的时候可以去查一下有哪些基金在资助这方面的课题。有哪些人在申请这方面的基金？那么这些人就有可能是你在申请基金过程中的竞争对手。这时候，我们就要研究一下他做到哪个地步了，这对我们申请基金来讲是非常有帮助的。</a:t>
            </a:r>
            <a:endParaRPr lang="en-US" altLang="zh-CN" smtClean="0">
              <a:latin typeface="Arial" pitchFamily="34" charset="0"/>
            </a:endParaRPr>
          </a:p>
          <a:p>
            <a:r>
              <a:rPr lang="zh-CN" altLang="en-US" smtClean="0">
                <a:latin typeface="Arial" pitchFamily="34" charset="0"/>
              </a:rPr>
              <a:t>一不留神发现有我认识的人，打电话请教投稿须知，注意事项，周期等信息。</a:t>
            </a:r>
            <a:endParaRPr lang="en-US" altLang="zh-CN" smtClean="0">
              <a:latin typeface="Arial" pitchFamily="34" charset="0"/>
            </a:endParaRPr>
          </a:p>
          <a:p>
            <a:endParaRPr lang="zh-CN" altLang="en-US" smtClean="0">
              <a:latin typeface="Arial"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60578DC-BF4D-4B7C-A51B-FB3CF501C3C8}" type="slidenum">
              <a:rPr lang="zh-CN" altLang="en-US" smtClean="0"/>
              <a:pPr eaLnBrk="1" hangingPunct="1"/>
              <a:t>46</a:t>
            </a:fld>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FDE4ADB-C2A0-4DA9-A89A-3C8463282F7B}" type="slidenum">
              <a:rPr lang="en-US" altLang="zh-CN" smtClean="0"/>
              <a:pPr eaLnBrk="1" hangingPunct="1"/>
              <a:t>48</a:t>
            </a:fld>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nchor="b"/>
          <a:lstStyle>
            <a:lvl1pPr defTabSz="954088" eaLnBrk="0" hangingPunct="0">
              <a:defRPr>
                <a:solidFill>
                  <a:schemeClr val="tx1"/>
                </a:solidFill>
                <a:latin typeface="Arial" pitchFamily="34" charset="0"/>
                <a:ea typeface="宋体" pitchFamily="2" charset="-122"/>
              </a:defRPr>
            </a:lvl1pPr>
            <a:lvl2pPr marL="742950" indent="-285750" defTabSz="954088" eaLnBrk="0" hangingPunct="0">
              <a:defRPr>
                <a:solidFill>
                  <a:schemeClr val="tx1"/>
                </a:solidFill>
                <a:latin typeface="Arial" pitchFamily="34" charset="0"/>
                <a:ea typeface="宋体" pitchFamily="2" charset="-122"/>
              </a:defRPr>
            </a:lvl2pPr>
            <a:lvl3pPr marL="1143000" indent="-228600" defTabSz="954088" eaLnBrk="0" hangingPunct="0">
              <a:defRPr>
                <a:solidFill>
                  <a:schemeClr val="tx1"/>
                </a:solidFill>
                <a:latin typeface="Arial" pitchFamily="34" charset="0"/>
                <a:ea typeface="宋体" pitchFamily="2" charset="-122"/>
              </a:defRPr>
            </a:lvl3pPr>
            <a:lvl4pPr marL="1600200" indent="-228600" defTabSz="954088" eaLnBrk="0" hangingPunct="0">
              <a:defRPr>
                <a:solidFill>
                  <a:schemeClr val="tx1"/>
                </a:solidFill>
                <a:latin typeface="Arial" pitchFamily="34" charset="0"/>
                <a:ea typeface="宋体" pitchFamily="2" charset="-122"/>
              </a:defRPr>
            </a:lvl4pPr>
            <a:lvl5pPr marL="2057400" indent="-228600" defTabSz="954088" eaLnBrk="0" hangingPunct="0">
              <a:defRPr>
                <a:solidFill>
                  <a:schemeClr val="tx1"/>
                </a:solidFill>
                <a:latin typeface="Arial" pitchFamily="34" charset="0"/>
                <a:ea typeface="宋体" pitchFamily="2" charset="-122"/>
              </a:defRPr>
            </a:lvl5pPr>
            <a:lvl6pPr marL="2514600" indent="-228600" defTabSz="9540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540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540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54088"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6F7AEF10-0E16-4334-A82A-16149571CEAD}" type="slidenum">
              <a:rPr lang="zh-CN" altLang="en-US" sz="1300"/>
              <a:pPr algn="r" eaLnBrk="1" hangingPunct="1"/>
              <a:t>57</a:t>
            </a:fld>
            <a:endParaRPr lang="en-US" altLang="zh-CN" sz="13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lstStyle/>
          <a:p>
            <a:pPr marL="220663" indent="-220663" eaLnBrk="1" hangingPunct="1"/>
            <a:endParaRPr lang="zh-CN"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幻灯片图像占位符 1"/>
          <p:cNvSpPr>
            <a:spLocks noGrp="1" noRot="1" noChangeAspect="1" noTextEdit="1"/>
          </p:cNvSpPr>
          <p:nvPr>
            <p:ph type="sldImg"/>
          </p:nvPr>
        </p:nvSpPr>
        <p:spPr>
          <a:ln/>
        </p:spPr>
      </p:sp>
      <p:sp>
        <p:nvSpPr>
          <p:cNvPr id="1607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607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DB47C09-B40D-448C-9F43-C401DB5CDCF7}" type="slidenum">
              <a:rPr lang="zh-CN" altLang="en-US" smtClean="0"/>
              <a:pPr eaLnBrk="1" hangingPunct="1"/>
              <a:t>4</a:t>
            </a:fld>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nchor="b"/>
          <a:lstStyle>
            <a:lvl1pPr defTabSz="954088" eaLnBrk="0" hangingPunct="0">
              <a:defRPr>
                <a:solidFill>
                  <a:schemeClr val="tx1"/>
                </a:solidFill>
                <a:latin typeface="Arial" pitchFamily="34" charset="0"/>
                <a:ea typeface="宋体" pitchFamily="2" charset="-122"/>
              </a:defRPr>
            </a:lvl1pPr>
            <a:lvl2pPr marL="742950" indent="-285750" defTabSz="954088" eaLnBrk="0" hangingPunct="0">
              <a:defRPr>
                <a:solidFill>
                  <a:schemeClr val="tx1"/>
                </a:solidFill>
                <a:latin typeface="Arial" pitchFamily="34" charset="0"/>
                <a:ea typeface="宋体" pitchFamily="2" charset="-122"/>
              </a:defRPr>
            </a:lvl2pPr>
            <a:lvl3pPr marL="1143000" indent="-228600" defTabSz="954088" eaLnBrk="0" hangingPunct="0">
              <a:defRPr>
                <a:solidFill>
                  <a:schemeClr val="tx1"/>
                </a:solidFill>
                <a:latin typeface="Arial" pitchFamily="34" charset="0"/>
                <a:ea typeface="宋体" pitchFamily="2" charset="-122"/>
              </a:defRPr>
            </a:lvl3pPr>
            <a:lvl4pPr marL="1600200" indent="-228600" defTabSz="954088" eaLnBrk="0" hangingPunct="0">
              <a:defRPr>
                <a:solidFill>
                  <a:schemeClr val="tx1"/>
                </a:solidFill>
                <a:latin typeface="Arial" pitchFamily="34" charset="0"/>
                <a:ea typeface="宋体" pitchFamily="2" charset="-122"/>
              </a:defRPr>
            </a:lvl4pPr>
            <a:lvl5pPr marL="2057400" indent="-228600" defTabSz="954088" eaLnBrk="0" hangingPunct="0">
              <a:defRPr>
                <a:solidFill>
                  <a:schemeClr val="tx1"/>
                </a:solidFill>
                <a:latin typeface="Arial" pitchFamily="34" charset="0"/>
                <a:ea typeface="宋体" pitchFamily="2" charset="-122"/>
              </a:defRPr>
            </a:lvl5pPr>
            <a:lvl6pPr marL="2514600" indent="-228600" defTabSz="9540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540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540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54088"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B2914F9C-C14B-4C3E-8A08-9DC1929B1D63}" type="slidenum">
              <a:rPr lang="zh-CN" altLang="en-US" sz="1300"/>
              <a:pPr algn="r" eaLnBrk="1" hangingPunct="1"/>
              <a:t>58</a:t>
            </a:fld>
            <a:endParaRPr lang="en-US" altLang="zh-CN" sz="13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lstStyle/>
          <a:p>
            <a:pPr marL="220663" indent="-220663" eaLnBrk="1" hangingPunct="1"/>
            <a:endParaRPr lang="zh-CN"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nchor="b"/>
          <a:lstStyle>
            <a:lvl1pPr defTabSz="954088" eaLnBrk="0" hangingPunct="0">
              <a:defRPr>
                <a:solidFill>
                  <a:schemeClr val="tx1"/>
                </a:solidFill>
                <a:latin typeface="Arial" pitchFamily="34" charset="0"/>
                <a:ea typeface="宋体" pitchFamily="2" charset="-122"/>
              </a:defRPr>
            </a:lvl1pPr>
            <a:lvl2pPr marL="742950" indent="-285750" defTabSz="954088" eaLnBrk="0" hangingPunct="0">
              <a:defRPr>
                <a:solidFill>
                  <a:schemeClr val="tx1"/>
                </a:solidFill>
                <a:latin typeface="Arial" pitchFamily="34" charset="0"/>
                <a:ea typeface="宋体" pitchFamily="2" charset="-122"/>
              </a:defRPr>
            </a:lvl2pPr>
            <a:lvl3pPr marL="1143000" indent="-228600" defTabSz="954088" eaLnBrk="0" hangingPunct="0">
              <a:defRPr>
                <a:solidFill>
                  <a:schemeClr val="tx1"/>
                </a:solidFill>
                <a:latin typeface="Arial" pitchFamily="34" charset="0"/>
                <a:ea typeface="宋体" pitchFamily="2" charset="-122"/>
              </a:defRPr>
            </a:lvl3pPr>
            <a:lvl4pPr marL="1600200" indent="-228600" defTabSz="954088" eaLnBrk="0" hangingPunct="0">
              <a:defRPr>
                <a:solidFill>
                  <a:schemeClr val="tx1"/>
                </a:solidFill>
                <a:latin typeface="Arial" pitchFamily="34" charset="0"/>
                <a:ea typeface="宋体" pitchFamily="2" charset="-122"/>
              </a:defRPr>
            </a:lvl4pPr>
            <a:lvl5pPr marL="2057400" indent="-228600" defTabSz="954088" eaLnBrk="0" hangingPunct="0">
              <a:defRPr>
                <a:solidFill>
                  <a:schemeClr val="tx1"/>
                </a:solidFill>
                <a:latin typeface="Arial" pitchFamily="34" charset="0"/>
                <a:ea typeface="宋体" pitchFamily="2" charset="-122"/>
              </a:defRPr>
            </a:lvl5pPr>
            <a:lvl6pPr marL="2514600" indent="-228600" defTabSz="9540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540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540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54088"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257A3E97-B874-4701-9379-DA438044D26F}" type="slidenum">
              <a:rPr lang="zh-CN" altLang="en-US" sz="1300"/>
              <a:pPr algn="r" eaLnBrk="1" hangingPunct="1"/>
              <a:t>59</a:t>
            </a:fld>
            <a:endParaRPr lang="en-US" altLang="zh-CN" sz="13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lstStyle/>
          <a:p>
            <a:pPr marL="220663" indent="-220663" eaLnBrk="1" hangingPunct="1"/>
            <a:endParaRPr lang="zh-CN"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nchor="b"/>
          <a:lstStyle>
            <a:lvl1pPr defTabSz="954088" eaLnBrk="0" hangingPunct="0">
              <a:defRPr>
                <a:solidFill>
                  <a:schemeClr val="tx1"/>
                </a:solidFill>
                <a:latin typeface="Arial" pitchFamily="34" charset="0"/>
                <a:ea typeface="宋体" pitchFamily="2" charset="-122"/>
              </a:defRPr>
            </a:lvl1pPr>
            <a:lvl2pPr marL="742950" indent="-285750" defTabSz="954088" eaLnBrk="0" hangingPunct="0">
              <a:defRPr>
                <a:solidFill>
                  <a:schemeClr val="tx1"/>
                </a:solidFill>
                <a:latin typeface="Arial" pitchFamily="34" charset="0"/>
                <a:ea typeface="宋体" pitchFamily="2" charset="-122"/>
              </a:defRPr>
            </a:lvl2pPr>
            <a:lvl3pPr marL="1143000" indent="-228600" defTabSz="954088" eaLnBrk="0" hangingPunct="0">
              <a:defRPr>
                <a:solidFill>
                  <a:schemeClr val="tx1"/>
                </a:solidFill>
                <a:latin typeface="Arial" pitchFamily="34" charset="0"/>
                <a:ea typeface="宋体" pitchFamily="2" charset="-122"/>
              </a:defRPr>
            </a:lvl3pPr>
            <a:lvl4pPr marL="1600200" indent="-228600" defTabSz="954088" eaLnBrk="0" hangingPunct="0">
              <a:defRPr>
                <a:solidFill>
                  <a:schemeClr val="tx1"/>
                </a:solidFill>
                <a:latin typeface="Arial" pitchFamily="34" charset="0"/>
                <a:ea typeface="宋体" pitchFamily="2" charset="-122"/>
              </a:defRPr>
            </a:lvl4pPr>
            <a:lvl5pPr marL="2057400" indent="-228600" defTabSz="954088" eaLnBrk="0" hangingPunct="0">
              <a:defRPr>
                <a:solidFill>
                  <a:schemeClr val="tx1"/>
                </a:solidFill>
                <a:latin typeface="Arial" pitchFamily="34" charset="0"/>
                <a:ea typeface="宋体" pitchFamily="2" charset="-122"/>
              </a:defRPr>
            </a:lvl5pPr>
            <a:lvl6pPr marL="2514600" indent="-228600" defTabSz="9540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540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540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54088"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E9106E7F-99A9-45D5-A70E-F643C910FEC1}" type="slidenum">
              <a:rPr lang="zh-CN" altLang="en-US" sz="1300"/>
              <a:pPr algn="r" eaLnBrk="1" hangingPunct="1"/>
              <a:t>60</a:t>
            </a:fld>
            <a:endParaRPr lang="en-US" altLang="zh-CN" sz="13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lstStyle/>
          <a:p>
            <a:pPr marL="220663" indent="-220663" eaLnBrk="1" hangingPunct="1"/>
            <a:endParaRPr lang="zh-CN"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nchor="b"/>
          <a:lstStyle>
            <a:lvl1pPr defTabSz="954088" eaLnBrk="0" hangingPunct="0">
              <a:defRPr>
                <a:solidFill>
                  <a:schemeClr val="tx1"/>
                </a:solidFill>
                <a:latin typeface="Arial" pitchFamily="34" charset="0"/>
                <a:ea typeface="宋体" pitchFamily="2" charset="-122"/>
              </a:defRPr>
            </a:lvl1pPr>
            <a:lvl2pPr marL="742950" indent="-285750" defTabSz="954088" eaLnBrk="0" hangingPunct="0">
              <a:defRPr>
                <a:solidFill>
                  <a:schemeClr val="tx1"/>
                </a:solidFill>
                <a:latin typeface="Arial" pitchFamily="34" charset="0"/>
                <a:ea typeface="宋体" pitchFamily="2" charset="-122"/>
              </a:defRPr>
            </a:lvl2pPr>
            <a:lvl3pPr marL="1143000" indent="-228600" defTabSz="954088" eaLnBrk="0" hangingPunct="0">
              <a:defRPr>
                <a:solidFill>
                  <a:schemeClr val="tx1"/>
                </a:solidFill>
                <a:latin typeface="Arial" pitchFamily="34" charset="0"/>
                <a:ea typeface="宋体" pitchFamily="2" charset="-122"/>
              </a:defRPr>
            </a:lvl3pPr>
            <a:lvl4pPr marL="1600200" indent="-228600" defTabSz="954088" eaLnBrk="0" hangingPunct="0">
              <a:defRPr>
                <a:solidFill>
                  <a:schemeClr val="tx1"/>
                </a:solidFill>
                <a:latin typeface="Arial" pitchFamily="34" charset="0"/>
                <a:ea typeface="宋体" pitchFamily="2" charset="-122"/>
              </a:defRPr>
            </a:lvl4pPr>
            <a:lvl5pPr marL="2057400" indent="-228600" defTabSz="954088" eaLnBrk="0" hangingPunct="0">
              <a:defRPr>
                <a:solidFill>
                  <a:schemeClr val="tx1"/>
                </a:solidFill>
                <a:latin typeface="Arial" pitchFamily="34" charset="0"/>
                <a:ea typeface="宋体" pitchFamily="2" charset="-122"/>
              </a:defRPr>
            </a:lvl5pPr>
            <a:lvl6pPr marL="2514600" indent="-228600" defTabSz="9540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540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540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54088"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C81BFEA3-8909-4A88-A8B6-CA825E2AF842}" type="slidenum">
              <a:rPr lang="zh-CN" altLang="en-US" sz="1300"/>
              <a:pPr algn="r" eaLnBrk="1" hangingPunct="1"/>
              <a:t>63</a:t>
            </a:fld>
            <a:endParaRPr lang="en-US" altLang="zh-CN" sz="13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2" tIns="47840" rIns="95682" bIns="47840"/>
          <a:lstStyle/>
          <a:p>
            <a:pPr marL="220663" indent="-220663" eaLnBrk="1" hangingPunct="1"/>
            <a:endParaRPr lang="zh-CN"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引证关系图可以非常直观的揭示我们科研的后续进展以及受关注的情况。大家在申请课题和基金时，对于自己某篇非常重要的文章，就可以做一张这样的图，非常清晰地将您的文章展现给评审人，有助于课题申请的成功</a:t>
            </a: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BCA8D46-92B9-4790-A8EB-A21A06544AA6}" type="slidenum">
              <a:rPr lang="en-US" altLang="zh-CN" smtClean="0"/>
              <a:pPr eaLnBrk="1" hangingPunct="1"/>
              <a:t>65</a:t>
            </a:fld>
            <a:endParaRPr lang="en-US" altLang="zh-CN"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科学研究贵在创新，没有创新，科学就不能前进与</a:t>
            </a:r>
            <a:r>
              <a:rPr lang="zh-CN" altLang="en-US" b="1" smtClean="0">
                <a:latin typeface="Arial" pitchFamily="34" charset="0"/>
              </a:rPr>
              <a:t>发展</a:t>
            </a:r>
            <a:r>
              <a:rPr lang="zh-CN" altLang="en-US" smtClean="0">
                <a:latin typeface="Arial" pitchFamily="34" charset="0"/>
              </a:rPr>
              <a:t>，但科学又是连续性的，所有的创新又必然建立在前人成果的基础之上。” 邹承鲁先生</a:t>
            </a:r>
            <a:endParaRPr lang="en-US" altLang="zh-CN" smtClean="0">
              <a:latin typeface="Arial" pitchFamily="34" charset="0"/>
            </a:endParaRPr>
          </a:p>
          <a:p>
            <a:endParaRPr lang="en-US" altLang="zh-CN" smtClean="0">
              <a:latin typeface="Arial" pitchFamily="34" charset="0"/>
            </a:endParaRPr>
          </a:p>
          <a:p>
            <a:r>
              <a:rPr lang="zh-CN" altLang="zh-CN" smtClean="0">
                <a:latin typeface="Arial" pitchFamily="34" charset="0"/>
              </a:rPr>
              <a:t>这就是引文索引的价值，</a:t>
            </a:r>
            <a:r>
              <a:rPr lang="zh-CN" altLang="en-US" smtClean="0">
                <a:latin typeface="Arial" pitchFamily="34" charset="0"/>
              </a:rPr>
              <a:t>“利用</a:t>
            </a:r>
            <a:r>
              <a:rPr lang="en-US" altLang="zh-CN" smtClean="0">
                <a:latin typeface="Arial" pitchFamily="34" charset="0"/>
              </a:rPr>
              <a:t>SCI</a:t>
            </a:r>
            <a:r>
              <a:rPr lang="zh-CN" altLang="en-US" smtClean="0">
                <a:latin typeface="Arial" pitchFamily="34" charset="0"/>
              </a:rPr>
              <a:t>，可以追踪、回溯参考文献，知道一个研究课题的过去、现在和将来，如果没有引文索引，你怎么</a:t>
            </a:r>
            <a:r>
              <a:rPr lang="zh-CN" altLang="en-US" b="1" smtClean="0">
                <a:latin typeface="Arial" pitchFamily="34" charset="0"/>
              </a:rPr>
              <a:t>了解</a:t>
            </a:r>
            <a:r>
              <a:rPr lang="zh-CN" altLang="en-US" smtClean="0">
                <a:latin typeface="Arial" pitchFamily="34" charset="0"/>
              </a:rPr>
              <a:t>最新的学科进展是什么以及别人有什么进展？做任何课题，只要你找到一篇论文，</a:t>
            </a:r>
            <a:r>
              <a:rPr lang="en-US" altLang="zh-CN" smtClean="0">
                <a:latin typeface="Arial" pitchFamily="34" charset="0"/>
              </a:rPr>
              <a:t>SCI</a:t>
            </a:r>
            <a:r>
              <a:rPr lang="zh-CN" altLang="en-US" smtClean="0">
                <a:latin typeface="Arial" pitchFamily="34" charset="0"/>
              </a:rPr>
              <a:t>就可以给你很多东西，相关内容可以给你揭示整个课题的来龙去脉，帮你学习它的思路，产生新的思路。”</a:t>
            </a:r>
            <a:br>
              <a:rPr lang="zh-CN" altLang="en-US" smtClean="0">
                <a:latin typeface="Arial" pitchFamily="34" charset="0"/>
              </a:rPr>
            </a:br>
            <a:r>
              <a:rPr lang="zh-CN" altLang="en-US" smtClean="0">
                <a:latin typeface="Arial" pitchFamily="34" charset="0"/>
              </a:rPr>
              <a:t> </a:t>
            </a: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526EAB6-302E-4996-BA6A-F494ED735E25}" type="slidenum">
              <a:rPr lang="zh-CN" altLang="en-US" smtClean="0"/>
              <a:pPr eaLnBrk="1" hangingPunct="1"/>
              <a:t>66</a:t>
            </a:fld>
            <a:endParaRPr lang="en-US" altLang="zh-CN"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04C3FF51-903E-4EBE-9D39-9B53873B7F35}" type="slidenum">
              <a:rPr lang="en-US" altLang="zh-CN" smtClean="0"/>
              <a:pPr eaLnBrk="1" hangingPunct="1"/>
              <a:t>67</a:t>
            </a:fld>
            <a:endParaRPr lang="en-US" altLang="zh-CN"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pPr>
            <a:r>
              <a:rPr lang="zh-CN" altLang="en-US" smtClean="0">
                <a:latin typeface="黑体" pitchFamily="49" charset="-122"/>
                <a:ea typeface="黑体" pitchFamily="49" charset="-122"/>
              </a:rPr>
              <a:t>被引文献检索（</a:t>
            </a:r>
            <a:r>
              <a:rPr lang="en-US" altLang="zh-CN" smtClean="0">
                <a:latin typeface="黑体" pitchFamily="49" charset="-122"/>
                <a:ea typeface="黑体" pitchFamily="49" charset="-122"/>
              </a:rPr>
              <a:t>Cited Reference Search): </a:t>
            </a:r>
            <a:r>
              <a:rPr lang="zh-CN" altLang="en-US" smtClean="0">
                <a:latin typeface="黑体" pitchFamily="49" charset="-122"/>
                <a:ea typeface="黑体" pitchFamily="49" charset="-122"/>
              </a:rPr>
              <a:t>谁引用这篇论文？引用这篇论文的文献讲了些什么？</a:t>
            </a:r>
          </a:p>
          <a:p>
            <a:pPr eaLnBrk="1" hangingPunct="1"/>
            <a:r>
              <a:rPr lang="zh-CN" altLang="en-US" smtClean="0">
                <a:latin typeface="黑体" pitchFamily="49" charset="-122"/>
                <a:ea typeface="黑体" pitchFamily="49" charset="-122"/>
              </a:rPr>
              <a:t>论文之间的引文连接：反映了科学交流的网络、结构及其随时间的变化、学科间的互动</a:t>
            </a:r>
          </a:p>
          <a:p>
            <a:pPr eaLnBrk="1" hangingPunct="1"/>
            <a:r>
              <a:rPr lang="zh-CN" altLang="en-US" smtClean="0">
                <a:latin typeface="黑体" pitchFamily="49" charset="-122"/>
                <a:ea typeface="黑体" pitchFamily="49" charset="-122"/>
              </a:rPr>
              <a:t>引文统计作为一种文献计量和科学计量的指标：告诉分析人员首先应该关注什么</a:t>
            </a:r>
          </a:p>
          <a:p>
            <a:pPr eaLnBrk="1" hangingPunct="1"/>
            <a:r>
              <a:rPr lang="zh-CN" altLang="en-US" smtClean="0">
                <a:latin typeface="Arial" pitchFamily="34" charset="0"/>
              </a:rPr>
              <a:t>科学研究贵在创新，一篇在严肃的科学期刊上发表的研究论文，必须在某些方面有所创新，否则就没有发表的价值。但是所有的科学研究又都是建立在前人工作的基础之上，在此基础上有所发展，因此又必需对前人工作给以充分的评价。在论文中必需充分回顾与本人结果直接有关的前人工作，然后再恰如其分地介绍自己工作中的创新之处</a:t>
            </a:r>
            <a:r>
              <a:rPr lang="en-US" altLang="zh-CN" smtClean="0">
                <a:latin typeface="Arial" pitchFamily="34" charset="0"/>
              </a:rPr>
              <a:t>… …</a:t>
            </a:r>
          </a:p>
          <a:p>
            <a:pPr eaLnBrk="1" hangingPunct="1"/>
            <a:r>
              <a:rPr lang="en-US" altLang="zh-CN" smtClean="0">
                <a:latin typeface="Arial" pitchFamily="34" charset="0"/>
              </a:rPr>
              <a:t>					- </a:t>
            </a:r>
            <a:r>
              <a:rPr lang="zh-CN" altLang="en-US" smtClean="0">
                <a:latin typeface="Arial" pitchFamily="34" charset="0"/>
              </a:rPr>
              <a:t>邹承鲁，“我的科学之路”，</a:t>
            </a:r>
            <a:r>
              <a:rPr lang="en-US" altLang="zh-CN" smtClean="0">
                <a:latin typeface="Arial" pitchFamily="34" charset="0"/>
              </a:rPr>
              <a:t>2003</a:t>
            </a:r>
            <a:r>
              <a:rPr lang="zh-CN" altLang="en-US" smtClean="0">
                <a:latin typeface="Arial" pitchFamily="34" charset="0"/>
              </a:rPr>
              <a:t>年</a:t>
            </a:r>
          </a:p>
          <a:p>
            <a:pPr eaLnBrk="1" hangingPunct="1"/>
            <a:endParaRPr lang="zh-CN" altLang="en-US" smtClean="0">
              <a:latin typeface="黑体" pitchFamily="49" charset="-122"/>
              <a:ea typeface="黑体" pitchFamily="49" charset="-122"/>
            </a:endParaRPr>
          </a:p>
          <a:p>
            <a:pPr eaLnBrk="1" hangingPunct="1"/>
            <a:r>
              <a:rPr lang="zh-CN" altLang="en-US" smtClean="0">
                <a:latin typeface="Arial" pitchFamily="34" charset="0"/>
              </a:rPr>
              <a:t>引证和被引证的关系揭示了信息的交流与反馈， </a:t>
            </a:r>
          </a:p>
          <a:p>
            <a:pPr eaLnBrk="1" hangingPunct="1"/>
            <a:endParaRPr lang="en-US" altLang="zh-CN"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事实上，很多针对石墨烯的研究最开始都是受到碳纳米管相关研究的启发而开展起来的。</a:t>
            </a:r>
            <a:endParaRPr lang="en-US" altLang="zh-CN" smtClean="0">
              <a:latin typeface="Arial" pitchFamily="34" charset="0"/>
            </a:endParaRPr>
          </a:p>
          <a:p>
            <a:endParaRPr lang="en-US" altLang="zh-CN" smtClean="0">
              <a:latin typeface="Arial" pitchFamily="34" charset="0"/>
            </a:endParaRPr>
          </a:p>
          <a:p>
            <a:r>
              <a:rPr lang="zh-CN" altLang="en-US" smtClean="0">
                <a:latin typeface="Arial" pitchFamily="34" charset="0"/>
              </a:rPr>
              <a:t>石墨烯即为“单层石墨片”，是构成石墨的基本结构单元；而碳纳米管是由石墨烯卷曲而成的圆筒结构（图</a:t>
            </a:r>
            <a:r>
              <a:rPr lang="en-US" altLang="zh-CN" smtClean="0">
                <a:latin typeface="Arial" pitchFamily="34" charset="0"/>
              </a:rPr>
              <a:t>1</a:t>
            </a:r>
            <a:r>
              <a:rPr lang="zh-CN" altLang="en-US" smtClean="0">
                <a:latin typeface="Arial" pitchFamily="34" charset="0"/>
              </a:rPr>
              <a:t>）。作为一维（</a:t>
            </a:r>
            <a:r>
              <a:rPr lang="en-US" altLang="zh-CN" smtClean="0">
                <a:latin typeface="Arial" pitchFamily="34" charset="0"/>
              </a:rPr>
              <a:t>1D</a:t>
            </a:r>
            <a:r>
              <a:rPr lang="zh-CN" altLang="en-US" smtClean="0">
                <a:latin typeface="Arial" pitchFamily="34" charset="0"/>
              </a:rPr>
              <a:t>）和二维（</a:t>
            </a:r>
            <a:r>
              <a:rPr lang="en-US" altLang="zh-CN" smtClean="0">
                <a:latin typeface="Arial" pitchFamily="34" charset="0"/>
              </a:rPr>
              <a:t>2D</a:t>
            </a:r>
            <a:r>
              <a:rPr lang="zh-CN" altLang="en-US" smtClean="0">
                <a:latin typeface="Arial" pitchFamily="34" charset="0"/>
              </a:rPr>
              <a:t>）纳米材料的代表者，二者在结构和性能上具有互补性。</a:t>
            </a:r>
            <a:endParaRPr lang="en-US" altLang="zh-CN" smtClean="0">
              <a:latin typeface="Arial" pitchFamily="34" charset="0"/>
            </a:endParaRPr>
          </a:p>
          <a:p>
            <a:r>
              <a:rPr lang="zh-CN" altLang="en-US" smtClean="0">
                <a:latin typeface="Arial" pitchFamily="34" charset="0"/>
              </a:rPr>
              <a:t>碳纳米管可以看做是石墨烯片层卷曲而成，因此按照</a:t>
            </a:r>
            <a:r>
              <a:rPr lang="zh-CN" altLang="en-US" smtClean="0">
                <a:latin typeface="Arial" pitchFamily="34" charset="0"/>
                <a:hlinkClick r:id="rId3" action="ppaction://hlinkfile"/>
              </a:rPr>
              <a:t>石墨烯</a:t>
            </a:r>
            <a:r>
              <a:rPr lang="zh-CN" altLang="en-US" smtClean="0">
                <a:latin typeface="Arial" pitchFamily="34" charset="0"/>
              </a:rPr>
              <a:t>片的层数可分为：单壁碳纳米管（或称单层碳纳米管，</a:t>
            </a:r>
            <a:r>
              <a:rPr lang="en-US" altLang="zh-CN" smtClean="0">
                <a:latin typeface="Arial" pitchFamily="34" charset="0"/>
              </a:rPr>
              <a:t>Single-walled Carbon nanotubes, SWCNTs</a:t>
            </a:r>
            <a:r>
              <a:rPr lang="zh-CN" altLang="en-US" smtClean="0">
                <a:latin typeface="Arial" pitchFamily="34" charset="0"/>
              </a:rPr>
              <a:t>）和</a:t>
            </a:r>
            <a:r>
              <a:rPr lang="zh-CN" altLang="en-US" smtClean="0">
                <a:latin typeface="Arial" pitchFamily="34" charset="0"/>
                <a:hlinkClick r:id="rId4" action="ppaction://hlinkfile"/>
              </a:rPr>
              <a:t>多壁碳纳米管</a:t>
            </a:r>
            <a:r>
              <a:rPr lang="zh-CN" altLang="en-US" smtClean="0">
                <a:latin typeface="Arial" pitchFamily="34" charset="0"/>
              </a:rPr>
              <a:t>（或多层碳纳米管，</a:t>
            </a:r>
            <a:r>
              <a:rPr lang="en-US" altLang="zh-CN" smtClean="0">
                <a:latin typeface="Arial" pitchFamily="34" charset="0"/>
              </a:rPr>
              <a:t>Multi-walled Carbon nanotubes, MWNTs</a:t>
            </a:r>
            <a:r>
              <a:rPr lang="zh-CN" altLang="en-US" smtClean="0">
                <a:latin typeface="Arial" pitchFamily="34" charset="0"/>
              </a:rPr>
              <a:t>）。在</a:t>
            </a:r>
            <a:r>
              <a:rPr lang="en-US" altLang="zh-CN" smtClean="0">
                <a:latin typeface="Arial" pitchFamily="34" charset="0"/>
              </a:rPr>
              <a:t>1991</a:t>
            </a:r>
            <a:r>
              <a:rPr lang="zh-CN" altLang="en-US" smtClean="0">
                <a:latin typeface="Arial" pitchFamily="34" charset="0"/>
              </a:rPr>
              <a:t>年日本</a:t>
            </a:r>
            <a:r>
              <a:rPr lang="en-US" altLang="zh-CN" smtClean="0">
                <a:latin typeface="Arial" pitchFamily="34" charset="0"/>
              </a:rPr>
              <a:t>NEC</a:t>
            </a:r>
            <a:r>
              <a:rPr lang="zh-CN" altLang="en-US" smtClean="0">
                <a:latin typeface="Arial" pitchFamily="34" charset="0"/>
              </a:rPr>
              <a:t>公司基础研究实验室的</a:t>
            </a:r>
            <a:r>
              <a:rPr lang="zh-CN" altLang="en-US" smtClean="0">
                <a:latin typeface="Arial" pitchFamily="34" charset="0"/>
                <a:hlinkClick r:id="rId5" action="ppaction://hlinkfile"/>
              </a:rPr>
              <a:t>电子显微镜</a:t>
            </a:r>
            <a:r>
              <a:rPr lang="zh-CN" altLang="en-US" smtClean="0">
                <a:latin typeface="Arial" pitchFamily="34" charset="0"/>
              </a:rPr>
              <a:t>专家饭岛</a:t>
            </a:r>
            <a:r>
              <a:rPr lang="en-US" altLang="zh-CN" smtClean="0">
                <a:latin typeface="Arial" pitchFamily="34" charset="0"/>
              </a:rPr>
              <a:t>(Iijima)</a:t>
            </a:r>
            <a:r>
              <a:rPr lang="zh-CN" altLang="en-US" smtClean="0">
                <a:latin typeface="Arial" pitchFamily="34" charset="0"/>
              </a:rPr>
              <a:t>在高分辨透射电子显微镜下检验发现的。</a:t>
            </a:r>
            <a:endParaRPr lang="en-US" altLang="zh-CN" smtClean="0">
              <a:latin typeface="Arial" pitchFamily="34" charset="0"/>
            </a:endParaRPr>
          </a:p>
          <a:p>
            <a:endParaRPr lang="en-US" altLang="zh-CN" smtClean="0">
              <a:latin typeface="Arial" pitchFamily="34" charset="0"/>
            </a:endParaRPr>
          </a:p>
          <a:p>
            <a:r>
              <a:rPr lang="zh-CN" altLang="en-US" smtClean="0">
                <a:latin typeface="Arial" pitchFamily="34" charset="0"/>
              </a:rPr>
              <a:t>麻省理工学院有句话形容德雷斯尔豪斯（</a:t>
            </a:r>
            <a:r>
              <a:rPr lang="en-US" altLang="zh-CN" smtClean="0">
                <a:latin typeface="Arial" pitchFamily="34" charset="0"/>
              </a:rPr>
              <a:t>Dresselhaus</a:t>
            </a:r>
            <a:r>
              <a:rPr lang="zh-CN" altLang="en-US" smtClean="0">
                <a:latin typeface="Arial" pitchFamily="34" charset="0"/>
              </a:rPr>
              <a:t>）教授“一般的诺贝尔奖得主只是开创了一个学科，</a:t>
            </a:r>
          </a:p>
          <a:p>
            <a:r>
              <a:rPr lang="zh-CN" altLang="en-US" smtClean="0">
                <a:latin typeface="Arial" pitchFamily="34" charset="0"/>
              </a:rPr>
              <a:t>但德雷斯尔豪斯（</a:t>
            </a:r>
            <a:r>
              <a:rPr lang="en-US" altLang="zh-CN" smtClean="0">
                <a:latin typeface="Arial" pitchFamily="34" charset="0"/>
              </a:rPr>
              <a:t>Dresselhaus</a:t>
            </a:r>
            <a:r>
              <a:rPr lang="zh-CN" altLang="en-US" smtClean="0">
                <a:latin typeface="Arial" pitchFamily="34" charset="0"/>
              </a:rPr>
              <a:t>）平均每十年就开创一个学科！”每年美国物理学会年会都会悬挂四位科学家头像“麦克斯韦，居里夫人，费曼，德雷斯尔豪斯”。德雷斯尔豪斯（</a:t>
            </a:r>
            <a:r>
              <a:rPr lang="en-US" altLang="zh-CN" smtClean="0">
                <a:latin typeface="Arial" pitchFamily="34" charset="0"/>
              </a:rPr>
              <a:t>Dresselhaus</a:t>
            </a:r>
            <a:r>
              <a:rPr lang="zh-CN" altLang="en-US" smtClean="0">
                <a:latin typeface="Arial" pitchFamily="34" charset="0"/>
              </a:rPr>
              <a:t>）教授为继吴健雄之后，美国物理学会第二任女性会长。德雷斯尔豪斯教授为美国国家科学奖获得者，同时拥有遍布全世界的</a:t>
            </a:r>
            <a:r>
              <a:rPr lang="en-US" altLang="zh-CN" smtClean="0">
                <a:latin typeface="Arial" pitchFamily="34" charset="0"/>
              </a:rPr>
              <a:t>23</a:t>
            </a:r>
            <a:r>
              <a:rPr lang="zh-CN" altLang="en-US" smtClean="0">
                <a:latin typeface="Arial" pitchFamily="34" charset="0"/>
              </a:rPr>
              <a:t>个名誉博士学位。</a:t>
            </a:r>
            <a:r>
              <a:rPr lang="en-US" altLang="zh-CN" smtClean="0">
                <a:latin typeface="Arial" pitchFamily="34" charset="0"/>
              </a:rPr>
              <a:t>2007</a:t>
            </a:r>
            <a:r>
              <a:rPr lang="zh-CN" altLang="en-US" smtClean="0">
                <a:latin typeface="Arial" pitchFamily="34" charset="0"/>
              </a:rPr>
              <a:t>年，联合国教科文组织评选德雷斯尔豪斯教授为世界五大杰出女科学家。</a:t>
            </a:r>
          </a:p>
          <a:p>
            <a:r>
              <a:rPr lang="zh-CN" altLang="en-US" smtClean="0">
                <a:solidFill>
                  <a:schemeClr val="tx2"/>
                </a:solidFill>
                <a:latin typeface="Arial" pitchFamily="34" charset="0"/>
              </a:rPr>
              <a:t>德雷斯尔豪斯（</a:t>
            </a:r>
            <a:r>
              <a:rPr lang="en-US" altLang="zh-CN" smtClean="0">
                <a:solidFill>
                  <a:schemeClr val="tx2"/>
                </a:solidFill>
                <a:latin typeface="Arial" pitchFamily="34" charset="0"/>
              </a:rPr>
              <a:t>Dresselhaus</a:t>
            </a:r>
            <a:r>
              <a:rPr lang="zh-CN" altLang="en-US" smtClean="0">
                <a:solidFill>
                  <a:schemeClr val="tx2"/>
                </a:solidFill>
                <a:latin typeface="Arial" pitchFamily="34" charset="0"/>
              </a:rPr>
              <a:t>）教授被称为“碳学之母”和“碳学老祖”。</a:t>
            </a:r>
          </a:p>
          <a:p>
            <a:r>
              <a:rPr lang="zh-CN" altLang="en-US" smtClean="0">
                <a:solidFill>
                  <a:schemeClr val="tx2"/>
                </a:solidFill>
                <a:latin typeface="Arial" pitchFamily="34" charset="0"/>
              </a:rPr>
              <a:t>早年与其丈夫金</a:t>
            </a:r>
            <a:r>
              <a:rPr lang="en-US" altLang="zh-CN" smtClean="0">
                <a:solidFill>
                  <a:schemeClr val="tx2"/>
                </a:solidFill>
                <a:latin typeface="Arial" pitchFamily="34" charset="0"/>
              </a:rPr>
              <a:t>·</a:t>
            </a:r>
            <a:r>
              <a:rPr lang="zh-CN" altLang="en-US" smtClean="0">
                <a:solidFill>
                  <a:schemeClr val="tx2"/>
                </a:solidFill>
                <a:latin typeface="Arial" pitchFamily="34" charset="0"/>
              </a:rPr>
              <a:t>德雷斯尔豪斯开创了石墨、石墨与物质相互作用、碳纤维等领域。</a:t>
            </a:r>
          </a:p>
          <a:p>
            <a:r>
              <a:rPr lang="zh-CN" altLang="en-US" smtClean="0">
                <a:latin typeface="Arial" pitchFamily="34" charset="0"/>
              </a:rPr>
              <a:t>是拉曼光谱（是一种散射光谱。拉曼光谱是应用于分子结构研究的一种分析方法）的奠基人之一。</a:t>
            </a:r>
            <a:endParaRPr lang="en-US" altLang="zh-CN" smtClean="0">
              <a:latin typeface="Arial" pitchFamily="34" charset="0"/>
            </a:endParaRPr>
          </a:p>
          <a:p>
            <a:endParaRPr lang="en-US" altLang="zh-CN" smtClean="0">
              <a:latin typeface="Arial" pitchFamily="34" charset="0"/>
            </a:endParaRPr>
          </a:p>
          <a:p>
            <a:r>
              <a:rPr lang="zh-CN" altLang="en-US" smtClean="0">
                <a:latin typeface="Arial" pitchFamily="34" charset="0"/>
              </a:rPr>
              <a:t>吴健雄，江苏苏州</a:t>
            </a:r>
            <a:r>
              <a:rPr lang="zh-CN" altLang="en-US" smtClean="0">
                <a:latin typeface="Arial" pitchFamily="34" charset="0"/>
                <a:hlinkClick r:id="rId6" action="ppaction://hlinkfile"/>
              </a:rPr>
              <a:t>太仓</a:t>
            </a:r>
            <a:r>
              <a:rPr lang="zh-CN" altLang="en-US" smtClean="0">
                <a:latin typeface="Arial" pitchFamily="34" charset="0"/>
              </a:rPr>
              <a:t>人，核</a:t>
            </a:r>
            <a:r>
              <a:rPr lang="zh-CN" altLang="en-US" smtClean="0">
                <a:latin typeface="Arial" pitchFamily="34" charset="0"/>
                <a:hlinkClick r:id="rId7" action="ppaction://hlinkfile"/>
              </a:rPr>
              <a:t>物理学家</a:t>
            </a:r>
            <a:r>
              <a:rPr lang="zh-CN" altLang="en-US" smtClean="0">
                <a:latin typeface="Arial" pitchFamily="34" charset="0"/>
              </a:rPr>
              <a:t>，“东方</a:t>
            </a:r>
            <a:r>
              <a:rPr lang="zh-CN" altLang="en-US" smtClean="0">
                <a:latin typeface="Arial" pitchFamily="34" charset="0"/>
                <a:hlinkClick r:id="rId8" action="ppaction://hlinkfile"/>
              </a:rPr>
              <a:t>居里夫人</a:t>
            </a:r>
            <a:r>
              <a:rPr lang="zh-CN" altLang="en-US" smtClean="0">
                <a:latin typeface="Arial" pitchFamily="34" charset="0"/>
              </a:rPr>
              <a:t>”。</a:t>
            </a:r>
            <a:endParaRPr lang="en-US" altLang="zh-CN" smtClean="0">
              <a:latin typeface="Arial" pitchFamily="34" charset="0"/>
            </a:endParaRPr>
          </a:p>
          <a:p>
            <a:r>
              <a:rPr lang="zh-CN" altLang="en-US" smtClean="0">
                <a:latin typeface="Arial" pitchFamily="34" charset="0"/>
              </a:rPr>
              <a:t>詹姆斯</a:t>
            </a:r>
            <a:r>
              <a:rPr lang="en-US" altLang="zh-CN" smtClean="0">
                <a:latin typeface="Arial" pitchFamily="34" charset="0"/>
              </a:rPr>
              <a:t>·</a:t>
            </a:r>
            <a:r>
              <a:rPr lang="zh-CN" altLang="en-US" smtClean="0">
                <a:latin typeface="Arial" pitchFamily="34" charset="0"/>
              </a:rPr>
              <a:t>克拉克</a:t>
            </a:r>
            <a:r>
              <a:rPr lang="en-US" altLang="zh-CN" smtClean="0">
                <a:latin typeface="Arial" pitchFamily="34" charset="0"/>
              </a:rPr>
              <a:t>·</a:t>
            </a:r>
            <a:r>
              <a:rPr lang="zh-CN" altLang="en-US" smtClean="0">
                <a:latin typeface="Arial" pitchFamily="34" charset="0"/>
              </a:rPr>
              <a:t>麦克斯韦，英国</a:t>
            </a:r>
            <a:r>
              <a:rPr lang="zh-CN" altLang="en-US" smtClean="0">
                <a:latin typeface="Arial" pitchFamily="34" charset="0"/>
                <a:hlinkClick r:id="rId7" action="ppaction://hlinkfile"/>
              </a:rPr>
              <a:t>物理学家</a:t>
            </a:r>
            <a:r>
              <a:rPr lang="zh-CN" altLang="en-US" smtClean="0">
                <a:latin typeface="Arial" pitchFamily="34" charset="0"/>
              </a:rPr>
              <a:t>、</a:t>
            </a:r>
            <a:r>
              <a:rPr lang="zh-CN" altLang="en-US" smtClean="0">
                <a:latin typeface="Arial" pitchFamily="34" charset="0"/>
                <a:hlinkClick r:id="rId9" action="ppaction://hlinkfile"/>
              </a:rPr>
              <a:t>数学家</a:t>
            </a:r>
            <a:r>
              <a:rPr lang="zh-CN" altLang="en-US" smtClean="0">
                <a:latin typeface="Arial" pitchFamily="34" charset="0"/>
              </a:rPr>
              <a:t>。科学史上，称</a:t>
            </a:r>
            <a:r>
              <a:rPr lang="zh-CN" altLang="en-US" smtClean="0">
                <a:latin typeface="Arial" pitchFamily="34" charset="0"/>
                <a:hlinkClick r:id="rId10" action="ppaction://hlinkfile"/>
              </a:rPr>
              <a:t>牛顿</a:t>
            </a:r>
            <a:r>
              <a:rPr lang="zh-CN" altLang="en-US" smtClean="0">
                <a:latin typeface="Arial" pitchFamily="34" charset="0"/>
              </a:rPr>
              <a:t>把天上和地上的运动规律统一起来，是实现第一次大综合，麦克斯韦把电、光统一起来，是实现第二次大综合，因此应与牛顿齐名。</a:t>
            </a:r>
            <a:endParaRPr lang="en-US" altLang="zh-CN" smtClean="0">
              <a:latin typeface="Arial" pitchFamily="34" charset="0"/>
            </a:endParaRPr>
          </a:p>
          <a:p>
            <a:r>
              <a:rPr lang="zh-CN" altLang="en-US" smtClean="0">
                <a:latin typeface="Arial" pitchFamily="34" charset="0"/>
              </a:rPr>
              <a:t>理查德</a:t>
            </a:r>
            <a:r>
              <a:rPr lang="en-US" altLang="zh-CN" smtClean="0">
                <a:latin typeface="Arial" pitchFamily="34" charset="0"/>
              </a:rPr>
              <a:t>·</a:t>
            </a:r>
            <a:r>
              <a:rPr lang="zh-CN" altLang="en-US" smtClean="0">
                <a:latin typeface="Arial" pitchFamily="34" charset="0"/>
              </a:rPr>
              <a:t>费曼</a:t>
            </a:r>
            <a:r>
              <a:rPr lang="en-US" altLang="zh-CN" smtClean="0">
                <a:latin typeface="Arial" pitchFamily="34" charset="0"/>
              </a:rPr>
              <a:t>Richard Feynman</a:t>
            </a:r>
            <a:r>
              <a:rPr lang="zh-CN" altLang="en-US" smtClean="0">
                <a:latin typeface="Arial" pitchFamily="34" charset="0"/>
              </a:rPr>
              <a:t>（</a:t>
            </a:r>
            <a:r>
              <a:rPr lang="en-US" altLang="zh-CN" smtClean="0">
                <a:latin typeface="Arial" pitchFamily="34" charset="0"/>
              </a:rPr>
              <a:t>1918</a:t>
            </a:r>
            <a:r>
              <a:rPr lang="zh-CN" altLang="en-US" smtClean="0">
                <a:latin typeface="Arial" pitchFamily="34" charset="0"/>
              </a:rPr>
              <a:t>年</a:t>
            </a:r>
            <a:r>
              <a:rPr lang="en-US" altLang="zh-CN" smtClean="0">
                <a:latin typeface="Arial" pitchFamily="34" charset="0"/>
              </a:rPr>
              <a:t>5</a:t>
            </a:r>
            <a:r>
              <a:rPr lang="zh-CN" altLang="en-US" smtClean="0">
                <a:latin typeface="Arial" pitchFamily="34" charset="0"/>
              </a:rPr>
              <a:t>月</a:t>
            </a:r>
            <a:r>
              <a:rPr lang="en-US" altLang="zh-CN" smtClean="0">
                <a:latin typeface="Arial" pitchFamily="34" charset="0"/>
              </a:rPr>
              <a:t>11</a:t>
            </a:r>
            <a:r>
              <a:rPr lang="zh-CN" altLang="en-US" smtClean="0">
                <a:latin typeface="Arial" pitchFamily="34" charset="0"/>
              </a:rPr>
              <a:t>日－</a:t>
            </a:r>
            <a:r>
              <a:rPr lang="en-US" altLang="zh-CN" smtClean="0">
                <a:latin typeface="Arial" pitchFamily="34" charset="0"/>
              </a:rPr>
              <a:t>1988</a:t>
            </a:r>
            <a:r>
              <a:rPr lang="zh-CN" altLang="en-US" smtClean="0">
                <a:latin typeface="Arial" pitchFamily="34" charset="0"/>
              </a:rPr>
              <a:t>年</a:t>
            </a:r>
            <a:r>
              <a:rPr lang="en-US" altLang="zh-CN" smtClean="0">
                <a:latin typeface="Arial" pitchFamily="34" charset="0"/>
              </a:rPr>
              <a:t>2</a:t>
            </a:r>
            <a:r>
              <a:rPr lang="zh-CN" altLang="en-US" smtClean="0">
                <a:latin typeface="Arial" pitchFamily="34" charset="0"/>
              </a:rPr>
              <a:t>月</a:t>
            </a:r>
            <a:r>
              <a:rPr lang="en-US" altLang="zh-CN" smtClean="0">
                <a:latin typeface="Arial" pitchFamily="34" charset="0"/>
              </a:rPr>
              <a:t>15</a:t>
            </a:r>
            <a:r>
              <a:rPr lang="zh-CN" altLang="en-US" smtClean="0">
                <a:latin typeface="Arial" pitchFamily="34" charset="0"/>
              </a:rPr>
              <a:t>日）</a:t>
            </a:r>
            <a:r>
              <a:rPr lang="zh-CN" altLang="en-US" smtClean="0">
                <a:latin typeface="Arial" pitchFamily="34" charset="0"/>
                <a:hlinkClick r:id="rId11" action="ppaction://hlinkfile"/>
              </a:rPr>
              <a:t>美国</a:t>
            </a:r>
            <a:r>
              <a:rPr lang="zh-CN" altLang="en-US" smtClean="0">
                <a:latin typeface="Arial" pitchFamily="34" charset="0"/>
              </a:rPr>
              <a:t>著名的</a:t>
            </a:r>
            <a:r>
              <a:rPr lang="zh-CN" altLang="en-US" smtClean="0">
                <a:latin typeface="Arial" pitchFamily="34" charset="0"/>
                <a:hlinkClick r:id="rId7" action="ppaction://hlinkfile"/>
              </a:rPr>
              <a:t>物理学家</a:t>
            </a:r>
            <a:r>
              <a:rPr lang="zh-CN" altLang="en-US" smtClean="0">
                <a:latin typeface="Arial" pitchFamily="34" charset="0"/>
              </a:rPr>
              <a:t>。</a:t>
            </a:r>
            <a:r>
              <a:rPr lang="en-US" altLang="zh-CN" smtClean="0">
                <a:latin typeface="Arial" pitchFamily="34" charset="0"/>
              </a:rPr>
              <a:t>1965</a:t>
            </a:r>
            <a:r>
              <a:rPr lang="zh-CN" altLang="en-US" smtClean="0">
                <a:latin typeface="Arial" pitchFamily="34" charset="0"/>
              </a:rPr>
              <a:t>年诺贝尔物理奖得主。提出了</a:t>
            </a:r>
            <a:r>
              <a:rPr lang="zh-CN" altLang="en-US" smtClean="0">
                <a:latin typeface="Arial" pitchFamily="34" charset="0"/>
                <a:hlinkClick r:id="rId12" action="ppaction://hlinkfile"/>
              </a:rPr>
              <a:t>费曼图</a:t>
            </a:r>
            <a:r>
              <a:rPr lang="zh-CN" altLang="en-US" smtClean="0">
                <a:latin typeface="Arial" pitchFamily="34" charset="0"/>
              </a:rPr>
              <a:t>、费曼规则和重正化的计算方法，是研究</a:t>
            </a:r>
            <a:r>
              <a:rPr lang="zh-CN" altLang="en-US" smtClean="0">
                <a:latin typeface="Arial" pitchFamily="34" charset="0"/>
                <a:hlinkClick r:id="rId13" action="ppaction://hlinkfile"/>
              </a:rPr>
              <a:t>量子电动力学</a:t>
            </a:r>
            <a:r>
              <a:rPr lang="zh-CN" altLang="en-US" smtClean="0">
                <a:latin typeface="Arial" pitchFamily="34" charset="0"/>
              </a:rPr>
              <a:t>和粒子物理学不可缺少的工具。</a:t>
            </a:r>
            <a:endParaRPr lang="en-US" altLang="zh-CN" smtClean="0">
              <a:latin typeface="Arial" pitchFamily="34" charset="0"/>
            </a:endParaRPr>
          </a:p>
          <a:p>
            <a:r>
              <a:rPr lang="zh-CN" altLang="en-US" smtClean="0">
                <a:latin typeface="Arial" pitchFamily="34" charset="0"/>
              </a:rPr>
              <a:t>玛丽</a:t>
            </a:r>
            <a:r>
              <a:rPr lang="en-US" altLang="zh-CN" smtClean="0">
                <a:latin typeface="Arial" pitchFamily="34" charset="0"/>
              </a:rPr>
              <a:t>·</a:t>
            </a:r>
            <a:r>
              <a:rPr lang="zh-CN" altLang="en-US" smtClean="0">
                <a:latin typeface="Arial" pitchFamily="34" charset="0"/>
              </a:rPr>
              <a:t>居里（</a:t>
            </a:r>
            <a:r>
              <a:rPr lang="en-US" altLang="zh-CN" smtClean="0">
                <a:latin typeface="Arial" pitchFamily="34" charset="0"/>
              </a:rPr>
              <a:t>1867-1934</a:t>
            </a:r>
            <a:r>
              <a:rPr lang="zh-CN" altLang="en-US" smtClean="0">
                <a:latin typeface="Arial" pitchFamily="34" charset="0"/>
              </a:rPr>
              <a:t>）是著名的女性</a:t>
            </a:r>
            <a:r>
              <a:rPr lang="zh-CN" altLang="en-US" smtClean="0">
                <a:latin typeface="Arial" pitchFamily="34" charset="0"/>
                <a:hlinkClick r:id="rId7" action="ppaction://hlinkfile"/>
              </a:rPr>
              <a:t>物理学家</a:t>
            </a:r>
            <a:r>
              <a:rPr lang="zh-CN" altLang="en-US" smtClean="0">
                <a:latin typeface="Arial" pitchFamily="34" charset="0"/>
              </a:rPr>
              <a:t>， 两度获得</a:t>
            </a:r>
            <a:r>
              <a:rPr lang="zh-CN" altLang="en-US" smtClean="0">
                <a:latin typeface="Arial" pitchFamily="34" charset="0"/>
                <a:hlinkClick r:id="rId14" action="ppaction://hlinkfile"/>
              </a:rPr>
              <a:t>诺贝尔奖</a:t>
            </a:r>
            <a:r>
              <a:rPr lang="zh-CN" altLang="en-US" smtClean="0">
                <a:latin typeface="Arial" pitchFamily="34" charset="0"/>
              </a:rPr>
              <a:t>， 与其丈夫共同发现了</a:t>
            </a:r>
            <a:r>
              <a:rPr lang="zh-CN" altLang="en-US" smtClean="0">
                <a:latin typeface="Arial" pitchFamily="34" charset="0"/>
                <a:hlinkClick r:id="rId15" action="ppaction://hlinkfile"/>
              </a:rPr>
              <a:t>放射性元素</a:t>
            </a:r>
            <a:r>
              <a:rPr lang="zh-CN" altLang="en-US" smtClean="0">
                <a:latin typeface="Arial" pitchFamily="34" charset="0"/>
                <a:hlinkClick r:id="rId16" action="ppaction://hlinkfile"/>
              </a:rPr>
              <a:t>镭</a:t>
            </a:r>
            <a:r>
              <a:rPr lang="zh-CN" altLang="en-US" smtClean="0">
                <a:latin typeface="Arial" pitchFamily="34" charset="0"/>
              </a:rPr>
              <a:t>。 </a:t>
            </a:r>
          </a:p>
          <a:p>
            <a:endParaRPr lang="zh-CN" altLang="en-US" smtClean="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049BFD8-05B1-42AD-95E0-97AE59A7D3B9}" type="slidenum">
              <a:rPr lang="zh-CN" altLang="en-US" smtClean="0"/>
              <a:pPr eaLnBrk="1" hangingPunct="1"/>
              <a:t>68</a:t>
            </a:fld>
            <a:endParaRPr lang="en-US" altLang="zh-CN"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latin typeface="Arial" pitchFamily="34" charset="0"/>
              </a:rPr>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9040351-7BD1-44D1-825E-8033A07CC5D8}" type="slidenum">
              <a:rPr lang="en-US" altLang="zh-CN" smtClean="0"/>
              <a:pPr eaLnBrk="1" hangingPunct="1"/>
              <a:t>69</a:t>
            </a:fld>
            <a:endParaRPr lang="en-US" altLang="zh-CN"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8FE2D4E-F21D-4C02-9E7A-DA9074CEE5BE}" type="slidenum">
              <a:rPr lang="en-US" altLang="zh-CN" smtClean="0"/>
              <a:pPr eaLnBrk="1" hangingPunct="1"/>
              <a:t>86</a:t>
            </a:fld>
            <a:endParaRPr lang="en-US" altLang="zh-CN"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en-US" altLang="zh-CN"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a:ln/>
        </p:spPr>
      </p:sp>
      <p:sp>
        <p:nvSpPr>
          <p:cNvPr id="563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63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FAA2C847-4664-4B10-9AA6-AEE53501CE1E}" type="slidenum">
              <a:rPr lang="zh-CN" altLang="en-US" smtClean="0">
                <a:solidFill>
                  <a:srgbClr val="000000"/>
                </a:solidFill>
              </a:rPr>
              <a:pPr eaLnBrk="1" hangingPunct="1">
                <a:spcBef>
                  <a:spcPct val="0"/>
                </a:spcBef>
              </a:pPr>
              <a:t>5</a:t>
            </a:fld>
            <a:endParaRPr lang="zh-CN" alt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mtClean="0">
                <a:latin typeface="Arial" pitchFamily="34" charset="0"/>
              </a:rPr>
              <a:t>那么如何选择合适的期刊投稿呢？有时候，我们可以请教同行；也可以通过分析我们文章所引用参考文献的来源期刊来确定；此外，我们还可以自己检索。</a:t>
            </a:r>
            <a:endParaRPr lang="zh-CN" altLang="en-US" smtClean="0">
              <a:latin typeface="Arial" pitchFamily="34" charset="0"/>
            </a:endParaRP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F9E85AA-53F7-4FD4-9D99-52535CB6D512}" type="slidenum">
              <a:rPr lang="zh-CN" altLang="en-US" smtClean="0"/>
              <a:pPr eaLnBrk="1" hangingPunct="1"/>
              <a:t>99</a:t>
            </a:fld>
            <a:endParaRPr lang="en-US" altLang="zh-CN"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幻灯片图像占位符 1"/>
          <p:cNvSpPr>
            <a:spLocks noGrp="1" noRot="1" noChangeAspect="1" noTextEdit="1"/>
          </p:cNvSpPr>
          <p:nvPr>
            <p:ph type="sldImg"/>
          </p:nvPr>
        </p:nvSpPr>
        <p:spPr>
          <a:ln/>
        </p:spPr>
      </p:sp>
      <p:sp>
        <p:nvSpPr>
          <p:cNvPr id="1945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不局限在学科领域，更关注课题对于期刊的吸引力</a:t>
            </a:r>
          </a:p>
        </p:txBody>
      </p:sp>
      <p:sp>
        <p:nvSpPr>
          <p:cNvPr id="1945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4CA4165-B7FE-4B62-8DD0-2C5947ADC549}" type="slidenum">
              <a:rPr lang="en-US" altLang="zh-CN" smtClean="0"/>
              <a:pPr eaLnBrk="1" hangingPunct="1"/>
              <a:t>101</a:t>
            </a:fld>
            <a:endParaRPr lang="en-US"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幻灯片图像占位符 1"/>
          <p:cNvSpPr>
            <a:spLocks noGrp="1" noRot="1" noChangeAspect="1" noTextEdit="1"/>
          </p:cNvSpPr>
          <p:nvPr>
            <p:ph type="sldImg"/>
          </p:nvPr>
        </p:nvSpPr>
        <p:spPr>
          <a:ln/>
        </p:spPr>
      </p:sp>
      <p:sp>
        <p:nvSpPr>
          <p:cNvPr id="2027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itchFamily="34" charset="0"/>
            </a:endParaRPr>
          </a:p>
        </p:txBody>
      </p:sp>
      <p:sp>
        <p:nvSpPr>
          <p:cNvPr id="2027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9784BC2-0ECE-44B8-B186-CE52F6C73386}" type="slidenum">
              <a:rPr lang="zh-CN" altLang="en-US" smtClean="0"/>
              <a:pPr eaLnBrk="1" hangingPunct="1"/>
              <a:t>114</a:t>
            </a:fld>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4" name="灯片编号占位符 3"/>
          <p:cNvSpPr>
            <a:spLocks noGrp="1"/>
          </p:cNvSpPr>
          <p:nvPr>
            <p:ph type="sldNum" sz="quarter" idx="5"/>
          </p:nvPr>
        </p:nvSpPr>
        <p:spPr/>
        <p:txBody>
          <a:bodyPr/>
          <a:lstStyle/>
          <a:p>
            <a:pPr>
              <a:defRPr/>
            </a:pPr>
            <a:fld id="{0987B657-D95A-4341-A2D8-C73C6AE0C1EA}" type="slidenum">
              <a:rPr lang="zh-CN" altLang="en-US" smtClean="0"/>
              <a:pPr>
                <a:defRPr/>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幻灯片图像占位符 1"/>
          <p:cNvSpPr>
            <a:spLocks noGrp="1" noRot="1" noChangeAspect="1" noTextEdit="1"/>
          </p:cNvSpPr>
          <p:nvPr>
            <p:ph type="sldImg"/>
          </p:nvPr>
        </p:nvSpPr>
        <p:spPr>
          <a:ln/>
        </p:spPr>
      </p:sp>
      <p:sp>
        <p:nvSpPr>
          <p:cNvPr id="1628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论文量</a:t>
            </a:r>
            <a:r>
              <a:rPr lang="en-US" altLang="zh-CN" smtClean="0">
                <a:latin typeface="Arial" pitchFamily="34" charset="0"/>
              </a:rPr>
              <a:t>2nd, </a:t>
            </a:r>
            <a:r>
              <a:rPr lang="zh-CN" altLang="en-US" smtClean="0">
                <a:latin typeface="Arial" pitchFamily="34" charset="0"/>
              </a:rPr>
              <a:t>总被引</a:t>
            </a:r>
            <a:r>
              <a:rPr lang="en-US" altLang="zh-CN" smtClean="0">
                <a:latin typeface="Arial" pitchFamily="34" charset="0"/>
              </a:rPr>
              <a:t>4th</a:t>
            </a:r>
            <a:r>
              <a:rPr lang="zh-CN" altLang="en-US" smtClean="0">
                <a:latin typeface="Arial" pitchFamily="34" charset="0"/>
              </a:rPr>
              <a:t>，篇均被引</a:t>
            </a:r>
            <a:r>
              <a:rPr lang="en-US" altLang="zh-CN" smtClean="0">
                <a:latin typeface="Arial" pitchFamily="34" charset="0"/>
              </a:rPr>
              <a:t>7&lt;11</a:t>
            </a:r>
          </a:p>
        </p:txBody>
      </p:sp>
      <p:sp>
        <p:nvSpPr>
          <p:cNvPr id="1628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969D8BB-6E11-42EF-8165-864BD37AD148}" type="slidenum">
              <a:rPr lang="en-US" altLang="zh-CN" smtClean="0"/>
              <a:pPr eaLnBrk="1" hangingPunct="1"/>
              <a:t>16</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E9969C4-6B1B-41DC-BE89-433FA2FF791F}" type="slidenum">
              <a:rPr lang="zh-CN" altLang="en-US" smtClean="0"/>
              <a:pPr eaLnBrk="1" hangingPunct="1"/>
              <a:t>21</a:t>
            </a:fld>
            <a:endParaRPr lang="en-US" altLang="zh-CN" smtClean="0"/>
          </a:p>
        </p:txBody>
      </p:sp>
      <p:sp>
        <p:nvSpPr>
          <p:cNvPr id="164867" name="Rectangle 2"/>
          <p:cNvSpPr>
            <a:spLocks noGrp="1" noRot="1" noChangeAspect="1" noChangeArrowheads="1" noTextEdit="1"/>
          </p:cNvSpPr>
          <p:nvPr>
            <p:ph type="sldImg"/>
          </p:nvPr>
        </p:nvSpPr>
        <p:spPr>
          <a:xfrm>
            <a:off x="1146175" y="685800"/>
            <a:ext cx="4570413" cy="3427413"/>
          </a:xfrm>
          <a:ln/>
        </p:spPr>
      </p:sp>
      <p:sp>
        <p:nvSpPr>
          <p:cNvPr id="164868"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578E9BE-D8C8-4D68-B9B3-9748B875CD8A}" type="slidenum">
              <a:rPr lang="zh-CN" altLang="en-US" smtClean="0"/>
              <a:pPr eaLnBrk="1" hangingPunct="1"/>
              <a:t>23</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引文索引是</a:t>
            </a:r>
            <a:r>
              <a:rPr lang="en-US" altLang="zh-CN" smtClean="0">
                <a:latin typeface="Arial" pitchFamily="34" charset="0"/>
              </a:rPr>
              <a:t>SCI</a:t>
            </a:r>
            <a:r>
              <a:rPr lang="zh-CN" altLang="en-US" smtClean="0">
                <a:latin typeface="Arial" pitchFamily="34" charset="0"/>
              </a:rPr>
              <a:t>数据库</a:t>
            </a:r>
            <a:r>
              <a:rPr lang="zh-CN" altLang="zh-CN" smtClean="0">
                <a:latin typeface="Arial" pitchFamily="34" charset="0"/>
              </a:rPr>
              <a:t>的</a:t>
            </a:r>
            <a:r>
              <a:rPr lang="zh-CN" altLang="en-US" smtClean="0">
                <a:latin typeface="Arial" pitchFamily="34" charset="0"/>
              </a:rPr>
              <a:t>精髓</a:t>
            </a:r>
            <a:r>
              <a:rPr lang="zh-CN" altLang="zh-CN" smtClean="0">
                <a:latin typeface="Arial" pitchFamily="34" charset="0"/>
              </a:rPr>
              <a:t>。引文索引的思想要归功于</a:t>
            </a:r>
            <a:r>
              <a:rPr lang="zh-CN" altLang="en-US" smtClean="0">
                <a:latin typeface="Arial" pitchFamily="34" charset="0"/>
              </a:rPr>
              <a:t>照片上的这位老先生，也就是</a:t>
            </a:r>
            <a:r>
              <a:rPr lang="en-US" altLang="zh-CN" smtClean="0">
                <a:latin typeface="Arial" pitchFamily="34" charset="0"/>
              </a:rPr>
              <a:t>SCI</a:t>
            </a:r>
            <a:r>
              <a:rPr lang="zh-CN" altLang="zh-CN" smtClean="0">
                <a:latin typeface="Arial" pitchFamily="34" charset="0"/>
              </a:rPr>
              <a:t>的创始人</a:t>
            </a:r>
            <a:r>
              <a:rPr lang="en-US" altLang="zh-CN" smtClean="0">
                <a:latin typeface="Arial" pitchFamily="34" charset="0"/>
              </a:rPr>
              <a:t>Dr. Garfield</a:t>
            </a:r>
            <a:r>
              <a:rPr lang="zh-CN" altLang="zh-CN" smtClean="0">
                <a:latin typeface="Arial" pitchFamily="34" charset="0"/>
              </a:rPr>
              <a:t>，</a:t>
            </a:r>
            <a:r>
              <a:rPr lang="en-US" altLang="zh-CN" smtClean="0">
                <a:latin typeface="Arial" pitchFamily="34" charset="0"/>
              </a:rPr>
              <a:t>1955</a:t>
            </a:r>
            <a:r>
              <a:rPr lang="zh-CN" altLang="zh-CN" smtClean="0">
                <a:latin typeface="Arial" pitchFamily="34" charset="0"/>
              </a:rPr>
              <a:t>年</a:t>
            </a:r>
            <a:r>
              <a:rPr lang="zh-CN" altLang="en-US" smtClean="0">
                <a:latin typeface="Arial" pitchFamily="34" charset="0"/>
              </a:rPr>
              <a:t>他</a:t>
            </a:r>
            <a:r>
              <a:rPr lang="zh-CN" altLang="zh-CN" smtClean="0">
                <a:latin typeface="Arial" pitchFamily="34" charset="0"/>
              </a:rPr>
              <a:t>在 </a:t>
            </a:r>
            <a:r>
              <a:rPr lang="en-US" altLang="zh-CN" smtClean="0">
                <a:latin typeface="Arial" pitchFamily="34" charset="0"/>
              </a:rPr>
              <a:t>Science</a:t>
            </a:r>
            <a:r>
              <a:rPr lang="zh-CN" altLang="en-US" smtClean="0">
                <a:latin typeface="Arial" pitchFamily="34" charset="0"/>
              </a:rPr>
              <a:t>上</a:t>
            </a:r>
            <a:r>
              <a:rPr lang="en-US" altLang="zh-CN" smtClean="0">
                <a:latin typeface="Arial" pitchFamily="34" charset="0"/>
              </a:rPr>
              <a:t> </a:t>
            </a:r>
            <a:r>
              <a:rPr lang="zh-CN" altLang="zh-CN" smtClean="0">
                <a:latin typeface="Arial" pitchFamily="34" charset="0"/>
              </a:rPr>
              <a:t>发表</a:t>
            </a:r>
            <a:r>
              <a:rPr lang="zh-CN" altLang="en-US" smtClean="0">
                <a:latin typeface="Arial" pitchFamily="34" charset="0"/>
              </a:rPr>
              <a:t>了</a:t>
            </a:r>
            <a:r>
              <a:rPr lang="zh-CN" altLang="zh-CN" smtClean="0">
                <a:latin typeface="Arial" pitchFamily="34" charset="0"/>
              </a:rPr>
              <a:t>论文，提出将引文编成索引作为一种文献检索与分类工具。它的特点是：可以将一篇文献作为检索字段从而跟踪一个</a:t>
            </a:r>
            <a:r>
              <a:rPr lang="zh-CN" altLang="en-US" smtClean="0">
                <a:latin typeface="Arial" pitchFamily="34" charset="0"/>
              </a:rPr>
              <a:t>学科</a:t>
            </a:r>
            <a:r>
              <a:rPr lang="zh-CN" altLang="zh-CN" smtClean="0">
                <a:latin typeface="Arial" pitchFamily="34" charset="0"/>
              </a:rPr>
              <a:t>的发展过程</a:t>
            </a:r>
            <a:r>
              <a:rPr lang="zh-CN" altLang="en-US" smtClean="0">
                <a:latin typeface="Arial" pitchFamily="34" charset="0"/>
              </a:rPr>
              <a:t>及</a:t>
            </a:r>
            <a:r>
              <a:rPr lang="zh-CN" altLang="zh-CN" smtClean="0">
                <a:latin typeface="Arial" pitchFamily="34" charset="0"/>
              </a:rPr>
              <a:t>学科之间的交叉渗透的关系。如何跟踪，我们可以看一下这张图，从单篇文献出发，揭示出它和参考文献、施引文献及相关记录之间的关系。施引文献是对该篇文献施加引用的文献；相关记录是和该篇文献存在相关性的文献，如果两篇文献引用了相同的参考文献，那么它们就是相关文献。 </a:t>
            </a:r>
          </a:p>
          <a:p>
            <a:endParaRPr lang="en-US" altLang="zh-CN" smtClean="0">
              <a:latin typeface="Arial" pitchFamily="34" charset="0"/>
            </a:endParaRPr>
          </a:p>
          <a:p>
            <a:r>
              <a:rPr lang="zh-CN" altLang="en-US" smtClean="0">
                <a:latin typeface="Arial" pitchFamily="34" charset="0"/>
              </a:rPr>
              <a:t>相关记录也可以理解为相关文献。什么是相关文献？假如中间是我们的文章，那么相关文献就是和我们的这篇文献存在很大相关性的文章。相关性靠什么来判断？</a:t>
            </a:r>
            <a:r>
              <a:rPr lang="en-US" altLang="zh-CN" smtClean="0">
                <a:latin typeface="Arial" pitchFamily="34" charset="0"/>
              </a:rPr>
              <a:t>——</a:t>
            </a:r>
            <a:r>
              <a:rPr lang="zh-CN" altLang="en-US" smtClean="0">
                <a:latin typeface="Arial" pitchFamily="34" charset="0"/>
              </a:rPr>
              <a:t>我们是否存在共同饮用的参考文献。至于相关度大小，则取决于共同引用参考文献的数量多少。这就是我们</a:t>
            </a:r>
            <a:r>
              <a:rPr lang="en-US" altLang="zh-CN" smtClean="0">
                <a:latin typeface="Arial" pitchFamily="34" charset="0"/>
              </a:rPr>
              <a:t>WOS</a:t>
            </a:r>
            <a:r>
              <a:rPr lang="zh-CN" altLang="en-US" smtClean="0">
                <a:latin typeface="Arial" pitchFamily="34" charset="0"/>
              </a:rPr>
              <a:t>的精髓。核心特征之一。</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4E50B9E-64FF-48A2-B6B5-710D3D967057}" type="slidenum">
              <a:rPr lang="en-US" altLang="zh-CN" smtClean="0"/>
              <a:pPr eaLnBrk="1" hangingPunct="1"/>
              <a:t>24</a:t>
            </a:fld>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幻灯片图像占位符 1"/>
          <p:cNvSpPr>
            <a:spLocks noGrp="1" noRot="1" noChangeAspect="1" noTextEdit="1"/>
          </p:cNvSpPr>
          <p:nvPr>
            <p:ph type="sldImg"/>
          </p:nvPr>
        </p:nvSpPr>
        <p:spPr>
          <a:ln/>
        </p:spPr>
      </p:sp>
      <p:sp>
        <p:nvSpPr>
          <p:cNvPr id="16793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首先，我们来看这么一句话“做好科学研究，掌握科技文献是前提”，我相信在座的老师和同学对这一点感触比我深刻。文章始终伴随着我们的科研或者学习生涯的始终。说的通俗一点其就是查文献，对吧？但是呢，这句话说起来容易，真正做起来呢？我们来看</a:t>
            </a:r>
          </a:p>
          <a:p>
            <a:endParaRPr lang="zh-CN" altLang="en-US" smtClean="0">
              <a:latin typeface="Arial" pitchFamily="34" charset="0"/>
            </a:endParaRPr>
          </a:p>
        </p:txBody>
      </p:sp>
      <p:sp>
        <p:nvSpPr>
          <p:cNvPr id="16794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4EFFA9C4-02C1-4665-B96E-83CDE2782172}" type="slidenum">
              <a:rPr lang="zh-CN" altLang="en-US" smtClean="0"/>
              <a:pPr eaLnBrk="1" hangingPunct="1"/>
              <a:t>25</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endParaRPr>
          </a:p>
        </p:txBody>
      </p:sp>
      <p:pic>
        <p:nvPicPr>
          <p:cNvPr id="5" name="Picture 18" descr="tr_hrz_rgb_pos"/>
          <p:cNvPicPr>
            <a:picLocks noChangeAspect="1" noChangeArrowheads="1"/>
          </p:cNvPicPr>
          <p:nvPr/>
        </p:nvPicPr>
        <p:blipFill>
          <a:blip r:embed="rId2" cstate="print">
            <a:extLst>
              <a:ext uri="{28A0092B-C50C-407E-A947-70E740481C1C}">
                <a14:useLocalDpi xmlns:a14="http://schemas.microsoft.com/office/drawing/2010/main" val="0"/>
              </a:ext>
            </a:extLst>
          </a:blip>
          <a:srcRect b="20689"/>
          <a:stretch>
            <a:fillRect/>
          </a:stretch>
        </p:blipFill>
        <p:spPr bwMode="auto">
          <a:xfrm>
            <a:off x="6048375" y="5976938"/>
            <a:ext cx="27336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chnology_leader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zh-CN" altLang="en-US" smtClean="0"/>
              <a:t>单击此处编辑母版标题样式</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zh-CN" altLang="en-US" smtClean="0"/>
              <a:t>单击此处编辑母版副标题样式</a:t>
            </a:r>
            <a:endParaRPr lang="en-US" altLang="zh-CN"/>
          </a:p>
        </p:txBody>
      </p:sp>
    </p:spTree>
    <p:extLst>
      <p:ext uri="{BB962C8B-B14F-4D97-AF65-F5344CB8AC3E}">
        <p14:creationId xmlns:p14="http://schemas.microsoft.com/office/powerpoint/2010/main" val="3675356136"/>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53C8B203-D1AB-4E4C-94C3-9C6EDF151977}" type="slidenum">
              <a:rPr lang="en-US" altLang="en-US"/>
              <a:pPr>
                <a:defRPr/>
              </a:pPr>
              <a:t>‹#›</a:t>
            </a:fld>
            <a:endParaRPr lang="en-US" altLang="en-US"/>
          </a:p>
        </p:txBody>
      </p:sp>
    </p:spTree>
    <p:extLst>
      <p:ext uri="{BB962C8B-B14F-4D97-AF65-F5344CB8AC3E}">
        <p14:creationId xmlns:p14="http://schemas.microsoft.com/office/powerpoint/2010/main" val="2159475045"/>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sldNum" sz="quarter" idx="10"/>
          </p:nvPr>
        </p:nvSpPr>
        <p:spPr>
          <a:ln/>
        </p:spPr>
        <p:txBody>
          <a:bodyPr/>
          <a:lstStyle>
            <a:lvl1pPr>
              <a:defRPr/>
            </a:lvl1pPr>
          </a:lstStyle>
          <a:p>
            <a:pPr>
              <a:defRPr/>
            </a:pPr>
            <a:fld id="{FD6DDE52-40FD-4EE4-9EEC-299B382B0D82}" type="slidenum">
              <a:rPr lang="en-US" altLang="zh-CN"/>
              <a:pPr>
                <a:defRPr/>
              </a:pPr>
              <a:t>‹#›</a:t>
            </a:fld>
            <a:endParaRPr lang="en-US" altLang="zh-CN"/>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330263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sldNum" sz="quarter" idx="10"/>
          </p:nvPr>
        </p:nvSpPr>
        <p:spPr>
          <a:ln/>
        </p:spPr>
        <p:txBody>
          <a:bodyPr/>
          <a:lstStyle>
            <a:lvl1pPr>
              <a:defRPr/>
            </a:lvl1pPr>
          </a:lstStyle>
          <a:p>
            <a:pPr>
              <a:defRPr/>
            </a:pPr>
            <a:fld id="{90E833FE-1AC9-48DC-BDF3-6C5D3189DB3B}" type="slidenum">
              <a:rPr lang="en-US" altLang="zh-CN"/>
              <a:pPr>
                <a:defRPr/>
              </a:pPr>
              <a:t>‹#›</a:t>
            </a:fld>
            <a:endParaRPr lang="en-US" altLang="zh-CN"/>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436431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sldNum" sz="quarter" idx="10"/>
          </p:nvPr>
        </p:nvSpPr>
        <p:spPr>
          <a:ln/>
        </p:spPr>
        <p:txBody>
          <a:bodyPr/>
          <a:lstStyle>
            <a:lvl1pPr>
              <a:defRPr/>
            </a:lvl1pPr>
          </a:lstStyle>
          <a:p>
            <a:pPr>
              <a:defRPr/>
            </a:pPr>
            <a:fld id="{F48E5D99-D697-461C-9AFA-11965725D850}"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004079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2763"/>
            <a:ext cx="1846262" cy="55864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2763"/>
            <a:ext cx="5389563" cy="55864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sldNum" sz="quarter" idx="10"/>
          </p:nvPr>
        </p:nvSpPr>
        <p:spPr>
          <a:ln/>
        </p:spPr>
        <p:txBody>
          <a:bodyPr/>
          <a:lstStyle>
            <a:lvl1pPr>
              <a:defRPr/>
            </a:lvl1pPr>
          </a:lstStyle>
          <a:p>
            <a:pPr>
              <a:defRPr/>
            </a:pPr>
            <a:fld id="{5C79447F-3880-4037-BF56-2E8282C591AB}"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2386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6C0F3E7F-C6BD-48F2-9AD8-AFC6F6E56A53}" type="slidenum">
              <a:rPr lang="en-US" altLang="en-US"/>
              <a:pPr>
                <a:defRPr/>
              </a:pPr>
              <a:t>‹#›</a:t>
            </a:fld>
            <a:endParaRPr lang="en-US" altLang="en-US"/>
          </a:p>
        </p:txBody>
      </p:sp>
    </p:spTree>
    <p:extLst>
      <p:ext uri="{BB962C8B-B14F-4D97-AF65-F5344CB8AC3E}">
        <p14:creationId xmlns:p14="http://schemas.microsoft.com/office/powerpoint/2010/main" val="3963320138"/>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B6E54C74-FBA9-4EB4-8111-C7B9B2669120}" type="slidenum">
              <a:rPr lang="en-US" altLang="en-US"/>
              <a:pPr>
                <a:defRPr/>
              </a:pPr>
              <a:t>‹#›</a:t>
            </a:fld>
            <a:endParaRPr lang="en-US" altLang="en-US"/>
          </a:p>
        </p:txBody>
      </p:sp>
    </p:spTree>
    <p:extLst>
      <p:ext uri="{BB962C8B-B14F-4D97-AF65-F5344CB8AC3E}">
        <p14:creationId xmlns:p14="http://schemas.microsoft.com/office/powerpoint/2010/main" val="581898159"/>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6323013"/>
            <a:ext cx="16525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slideMaster_Logo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371475" y="6323013"/>
            <a:ext cx="16446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968749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7575" y="1525588"/>
            <a:ext cx="3608388" cy="45704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78363" y="1525588"/>
            <a:ext cx="3608387" cy="45704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E7C00832-BF95-4373-A9C8-B383518F8A24}" type="slidenum">
              <a:rPr lang="en-US" altLang="en-US"/>
              <a:pPr>
                <a:defRPr/>
              </a:pPr>
              <a:t>‹#›</a:t>
            </a:fld>
            <a:endParaRPr lang="en-US" altLang="en-US"/>
          </a:p>
        </p:txBody>
      </p:sp>
    </p:spTree>
    <p:extLst>
      <p:ext uri="{BB962C8B-B14F-4D97-AF65-F5344CB8AC3E}">
        <p14:creationId xmlns:p14="http://schemas.microsoft.com/office/powerpoint/2010/main" val="182657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4" name="Picture 5" descr="hc_DividerBG_pur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c_Divider_Tran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1" name="Rectangle 7"/>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1192545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9D716B26-7985-40C0-8D86-43E7B864312C}"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84061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C0E8E5F9-4834-4B08-8295-E61E0F68EF44}"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90224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D00519D6-5700-4B25-880A-5B76D6CC3CF3}"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78554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820A2C12-635B-4432-BF91-1B01463952C2}" type="slidenum">
              <a:rPr lang="en-US" altLang="zh-CN"/>
              <a:pPr>
                <a:defRPr/>
              </a:pPr>
              <a:t>‹#›</a:t>
            </a:fld>
            <a:endParaRPr lang="en-US" altLang="zh-CN"/>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59767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9DEA52D-CEFE-4A45-A012-A0F8F95449CA}" type="slidenum">
              <a:rPr lang="en-US" altLang="en-US"/>
              <a:pPr>
                <a:defRPr/>
              </a:pPr>
              <a:t>‹#›</a:t>
            </a:fld>
            <a:endParaRPr lang="en-US" altLang="en-US"/>
          </a:p>
        </p:txBody>
      </p:sp>
    </p:spTree>
    <p:extLst>
      <p:ext uri="{BB962C8B-B14F-4D97-AF65-F5344CB8AC3E}">
        <p14:creationId xmlns:p14="http://schemas.microsoft.com/office/powerpoint/2010/main" val="207597197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507A44CD-9408-4DE3-ADEA-767A4689F736}" type="slidenum">
              <a:rPr lang="en-US" altLang="zh-CN"/>
              <a:pPr>
                <a:defRPr/>
              </a:pPr>
              <a:t>‹#›</a:t>
            </a:fld>
            <a:endParaRPr lang="en-US" altLang="zh-CN"/>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259736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8FCEEB9C-CA5F-4D31-BEC0-1B5328D0E37C}" type="slidenum">
              <a:rPr lang="en-US" altLang="zh-CN"/>
              <a:pPr>
                <a:defRPr/>
              </a:pPr>
              <a:t>‹#›</a:t>
            </a:fld>
            <a:endParaRPr lang="en-US" altLang="zh-CN"/>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802598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66E1E648-ADE5-494C-9CD0-2803F8E3F55C}"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719827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5D6DBDFC-FC2A-4DD5-80A4-75909B9CC65E}"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713964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C3F235BE-3F37-4F33-90FF-6B2CE4E0AEA1}"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527510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3BF51820-CC63-4C8D-9B9A-6D33E78C16EF}"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617117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361950" y="311150"/>
            <a:ext cx="8420100" cy="1665288"/>
          </a:xfrm>
        </p:spPr>
        <p:txBody>
          <a:bodyPr/>
          <a:lstStyle>
            <a:lvl1pPr>
              <a:lnSpc>
                <a:spcPct val="90000"/>
              </a:lnSpc>
              <a:defRPr sz="4100"/>
            </a:lvl1pPr>
          </a:lstStyle>
          <a:p>
            <a:r>
              <a:rPr lang="zh-CN" altLang="en-US" smtClean="0"/>
              <a:t>单击此处编辑母版标题样式</a:t>
            </a:r>
            <a:endParaRPr lang="en-US" altLang="zh-CN"/>
          </a:p>
        </p:txBody>
      </p:sp>
      <p:sp>
        <p:nvSpPr>
          <p:cNvPr id="49155" name="Rectangle 3"/>
          <p:cNvSpPr>
            <a:spLocks noGrp="1" noChangeArrowheads="1"/>
          </p:cNvSpPr>
          <p:nvPr>
            <p:ph type="subTitle" idx="1"/>
          </p:nvPr>
        </p:nvSpPr>
        <p:spPr>
          <a:xfrm>
            <a:off x="361950" y="2390775"/>
            <a:ext cx="8382000" cy="1152525"/>
          </a:xfrm>
        </p:spPr>
        <p:txBody>
          <a:bodyPr rIns="0"/>
          <a:lstStyle>
            <a:lvl1pPr marL="0" indent="0">
              <a:lnSpc>
                <a:spcPct val="90000"/>
              </a:lnSpc>
              <a:spcBef>
                <a:spcPct val="0"/>
              </a:spcBef>
              <a:buFontTx/>
              <a:buNone/>
              <a:defRPr sz="2000"/>
            </a:lvl1pPr>
          </a:lstStyle>
          <a:p>
            <a:r>
              <a:rPr lang="zh-CN" altLang="en-US" smtClean="0"/>
              <a:t>单击此处编辑母版副标题样式</a:t>
            </a:r>
            <a:endParaRPr lang="en-US" altLang="zh-CN"/>
          </a:p>
        </p:txBody>
      </p:sp>
    </p:spTree>
    <p:extLst>
      <p:ext uri="{BB962C8B-B14F-4D97-AF65-F5344CB8AC3E}">
        <p14:creationId xmlns:p14="http://schemas.microsoft.com/office/powerpoint/2010/main" val="3634335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5" name="Picture 12" descr="TR_SlideLogo_BW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 name="Picture 13" descr="hc_DividerGraphBG_pur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8" name="Rectangle 6"/>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343012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E0657E76-6D56-4C42-8BE6-3110DD1BF7F8}"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71229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188D7D06-7E4F-4859-AAFF-03B668F62A8C}"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950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E197A29-5443-4A49-94B8-F58E9ACCFE00}" type="slidenum">
              <a:rPr lang="en-US" altLang="en-US"/>
              <a:pPr>
                <a:defRPr/>
              </a:pPr>
              <a:t>‹#›</a:t>
            </a:fld>
            <a:endParaRPr lang="en-US" altLang="en-US"/>
          </a:p>
        </p:txBody>
      </p:sp>
    </p:spTree>
    <p:extLst>
      <p:ext uri="{BB962C8B-B14F-4D97-AF65-F5344CB8AC3E}">
        <p14:creationId xmlns:p14="http://schemas.microsoft.com/office/powerpoint/2010/main" val="3390995211"/>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63B91FBC-CE5E-417E-A644-88A47AED5611}" type="slidenum">
              <a:rPr lang="en-US" altLang="zh-CN"/>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740126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5E46A7F7-AE10-4E3D-8470-DF99B14BFA61}" type="slidenum">
              <a:rPr lang="en-US" altLang="zh-CN"/>
              <a:pPr>
                <a:defRPr/>
              </a:pPr>
              <a:t>‹#›</a:t>
            </a:fld>
            <a:endParaRPr lang="en-US" altLang="zh-CN"/>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58358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51699FAE-88D0-45FC-9E19-F99BC5FA6EFA}" type="slidenum">
              <a:rPr lang="en-US" altLang="zh-CN"/>
              <a:pPr>
                <a:defRPr/>
              </a:pPr>
              <a:t>‹#›</a:t>
            </a:fld>
            <a:endParaRPr lang="en-US" altLang="zh-CN"/>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976223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345311EB-D11F-4CBE-A256-3EA7CAD072CB}" type="slidenum">
              <a:rPr lang="en-US" altLang="zh-CN"/>
              <a:pPr>
                <a:defRPr/>
              </a:pPr>
              <a:t>‹#›</a:t>
            </a:fld>
            <a:endParaRPr lang="en-US" altLang="zh-CN"/>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98151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7578B882-EE42-4A92-8F35-D41F0C86A9ED}" type="slidenum">
              <a:rPr lang="en-US" altLang="zh-CN"/>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795614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6FF0843A-E86D-4166-A802-AE81603F377C}" type="slidenum">
              <a:rPr lang="en-US" altLang="zh-CN"/>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82504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F52FA5C6-BEB5-4FE2-878D-3BE191AB1D20}"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427995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F26498CD-DFC6-4ACD-B74C-BD6E17109B19}"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295136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10" descr="hc_DividerBG_Wg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c_Divider_Tran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7" name="Rectangle 7"/>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1181398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240B8B47-C353-4153-A14F-FA2EB94985CD}"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18106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2F864EA-9BD3-4E95-B0ED-BC5E9F762851}" type="slidenum">
              <a:rPr lang="en-US" altLang="en-US"/>
              <a:pPr>
                <a:defRPr/>
              </a:pPr>
              <a:t>‹#›</a:t>
            </a:fld>
            <a:endParaRPr lang="en-US" altLang="en-US"/>
          </a:p>
        </p:txBody>
      </p:sp>
    </p:spTree>
    <p:extLst>
      <p:ext uri="{BB962C8B-B14F-4D97-AF65-F5344CB8AC3E}">
        <p14:creationId xmlns:p14="http://schemas.microsoft.com/office/powerpoint/2010/main" val="3602499649"/>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8C68AD9A-1619-4270-8374-5ECB98224E74}"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42233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A1505C61-FDDA-40DC-B7A8-40321A667090}" type="slidenum">
              <a:rPr lang="en-US" altLang="zh-CN"/>
              <a:pPr>
                <a:defRPr/>
              </a:pPr>
              <a:t>‹#›</a:t>
            </a:fld>
            <a:endParaRPr lang="en-US" altLang="zh-CN"/>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453211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2E0F1C2A-26A6-409F-9326-21F51262E3A9}" type="slidenum">
              <a:rPr lang="en-US" altLang="zh-CN"/>
              <a:pPr>
                <a:defRPr/>
              </a:pPr>
              <a:t>‹#›</a:t>
            </a:fld>
            <a:endParaRPr lang="en-US" altLang="zh-CN"/>
          </a:p>
        </p:txBody>
      </p:sp>
      <p:sp>
        <p:nvSpPr>
          <p:cNvPr id="8"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129651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1DA37F52-705A-4088-B977-2F9FA43994D3}" type="slidenum">
              <a:rPr lang="en-US" altLang="zh-CN"/>
              <a:pPr>
                <a:defRPr/>
              </a:pPr>
              <a:t>‹#›</a:t>
            </a:fld>
            <a:endParaRPr lang="en-US" altLang="zh-CN"/>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616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78EE2C88-7951-40D4-93D8-5A3C51957BF2}" type="slidenum">
              <a:rPr lang="en-US" altLang="zh-CN"/>
              <a:pPr>
                <a:defRPr/>
              </a:pPr>
              <a:t>‹#›</a:t>
            </a:fld>
            <a:endParaRPr lang="en-US" altLang="zh-CN"/>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483584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D30AEA86-D25B-4047-B4BC-68E18C41C35A}" type="slidenum">
              <a:rPr lang="en-US" altLang="zh-CN"/>
              <a:pPr>
                <a:defRPr/>
              </a:pPr>
              <a:t>‹#›</a:t>
            </a:fld>
            <a:endParaRPr lang="en-US" altLang="zh-CN"/>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521547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54B193D7-5C84-4FEF-999D-718AD4BF5F07}" type="slidenum">
              <a:rPr lang="en-US" altLang="zh-CN"/>
              <a:pPr>
                <a:defRPr/>
              </a:pPr>
              <a:t>‹#›</a:t>
            </a:fld>
            <a:endParaRPr lang="en-US" altLang="zh-CN"/>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862041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5FA77BD7-C2A3-4991-945B-EB60FFB6DB1D}"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146192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B58ACAB1-0586-4F16-B223-3353999DF316}"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34527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5" name="Picture 12" descr="TR_SlideLogo_BW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 name="Picture 9" descr="hc_DividerGraphBG_Wg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4" name="Rectangle 6"/>
          <p:cNvSpPr>
            <a:spLocks noGrp="1" noChangeArrowheads="1"/>
          </p:cNvSpPr>
          <p:nvPr>
            <p:ph type="ctrTitle"/>
          </p:nvPr>
        </p:nvSpPr>
        <p:spPr>
          <a:xfrm>
            <a:off x="898525" y="1679575"/>
            <a:ext cx="7388225" cy="4035425"/>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355453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73E6CFD7-C675-48DA-A11F-D60663F3F98B}" type="slidenum">
              <a:rPr lang="en-US" altLang="en-US"/>
              <a:pPr>
                <a:defRPr/>
              </a:pPr>
              <a:t>‹#›</a:t>
            </a:fld>
            <a:endParaRPr lang="en-US" altLang="en-US"/>
          </a:p>
        </p:txBody>
      </p:sp>
    </p:spTree>
    <p:extLst>
      <p:ext uri="{BB962C8B-B14F-4D97-AF65-F5344CB8AC3E}">
        <p14:creationId xmlns:p14="http://schemas.microsoft.com/office/powerpoint/2010/main" val="4255134721"/>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D40BA1D2-E2DB-4A19-BA35-80A0A3379E8D}"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630630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4637498F-97A8-4F60-B8A3-16DE4428BA10}"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833379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57375DA6-49E4-4DF1-8683-A6FD4B8A0E53}"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060955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AF8CD387-0D0E-4D82-976A-F8210942B002}" type="slidenum">
              <a:rPr lang="en-US" altLang="zh-CN"/>
              <a:pPr>
                <a:defRPr/>
              </a:pPr>
              <a:t>‹#›</a:t>
            </a:fld>
            <a:endParaRPr lang="en-US" altLang="zh-CN"/>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40525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A9555DFE-2C5B-47B0-B092-CFC148C037F4}" type="slidenum">
              <a:rPr lang="en-US" altLang="zh-CN"/>
              <a:pPr>
                <a:defRPr/>
              </a:pPr>
              <a:t>‹#›</a:t>
            </a:fld>
            <a:endParaRPr lang="en-US" altLang="zh-CN"/>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863705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A53FD03C-1126-440B-9783-704BCC610D7E}" type="slidenum">
              <a:rPr lang="en-US" altLang="zh-CN"/>
              <a:pPr>
                <a:defRPr/>
              </a:pPr>
              <a:t>‹#›</a:t>
            </a:fld>
            <a:endParaRPr lang="en-US" altLang="zh-CN"/>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552108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D20C7BFD-D60E-48E1-9BC1-CC5B6B118156}"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480573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2508266D-A477-472B-BFD6-1A18A48639CF}"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89957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BCE3FD36-DAC9-4BCD-A33D-120084D3E842}"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57513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493713"/>
            <a:ext cx="1846262" cy="56054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493713"/>
            <a:ext cx="5389563" cy="56054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6FAF6A28-CF4B-4E70-85E4-18A20633D192}"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60115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94D3C91B-1896-4EFB-A2A8-57C68DA4D71D}" type="slidenum">
              <a:rPr lang="en-US" altLang="en-US"/>
              <a:pPr>
                <a:defRPr/>
              </a:pPr>
              <a:t>‹#›</a:t>
            </a:fld>
            <a:endParaRPr lang="en-US" altLang="en-US"/>
          </a:p>
        </p:txBody>
      </p:sp>
    </p:spTree>
    <p:extLst>
      <p:ext uri="{BB962C8B-B14F-4D97-AF65-F5344CB8AC3E}">
        <p14:creationId xmlns:p14="http://schemas.microsoft.com/office/powerpoint/2010/main" val="2226625597"/>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10" descr="hc_DividerBG_Cg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c_Divider_Tran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3" name="Rectangle 7"/>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463562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AC7FBB1C-CB24-47A7-88D6-725FACAE5B7A}"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598613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B77DDDFE-9A79-4D3A-B6DB-F634F0998D6C}"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447275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160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160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0B12EE20-E909-4983-A5EF-44F7FF29E6F0}"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34140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2CB154DF-DF67-479A-9BC4-EECF3750650B}" type="slidenum">
              <a:rPr lang="en-US" altLang="zh-CN"/>
              <a:pPr>
                <a:defRPr/>
              </a:pPr>
              <a:t>‹#›</a:t>
            </a:fld>
            <a:endParaRPr lang="en-US" altLang="zh-CN"/>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66044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0C73E9E1-41DF-463F-8049-70187ED80FE6}" type="slidenum">
              <a:rPr lang="en-US" altLang="zh-CN"/>
              <a:pPr>
                <a:defRPr/>
              </a:pPr>
              <a:t>‹#›</a:t>
            </a:fld>
            <a:endParaRPr lang="en-US" altLang="zh-CN"/>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15665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AA412A36-D586-4ED2-9E65-6597DE04CDAA}" type="slidenum">
              <a:rPr lang="en-US" altLang="zh-CN"/>
              <a:pPr>
                <a:defRPr/>
              </a:pPr>
              <a:t>‹#›</a:t>
            </a:fld>
            <a:endParaRPr lang="en-US" altLang="zh-CN"/>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97084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DEF599B8-D500-4FD3-B864-4C2B08B6321F}"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3780625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F42E2902-9F93-4FA1-A42C-83730C9BB85D}"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815086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33456E9A-A9EE-47FF-87E9-AD6AB8D429BF}"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2947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BA635F37-9ACA-415C-9E74-0733F183569E}" type="slidenum">
              <a:rPr lang="en-US" altLang="en-US"/>
              <a:pPr>
                <a:defRPr/>
              </a:pPr>
              <a:t>‹#›</a:t>
            </a:fld>
            <a:endParaRPr lang="en-US" altLang="en-US"/>
          </a:p>
        </p:txBody>
      </p:sp>
    </p:spTree>
    <p:extLst>
      <p:ext uri="{BB962C8B-B14F-4D97-AF65-F5344CB8AC3E}">
        <p14:creationId xmlns:p14="http://schemas.microsoft.com/office/powerpoint/2010/main" val="1710310599"/>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487363"/>
            <a:ext cx="1846262" cy="5599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487363"/>
            <a:ext cx="5389563" cy="5599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97CB4F9E-DCA1-4416-9F07-04038DD62AE4}"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080215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5" name="Picture 12" descr="TR_SlideLogo_BW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 name="Picture 9" descr="hc_DividerGraphBG_Cg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30" name="Rectangle 6"/>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33768940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4D31AAE4-4ED4-4A76-961D-F2D10C80B1D1}"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81340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0BED8673-EE78-425C-BB2C-2B00ADCFD0D4}"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623961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7E266FA5-C726-432E-80C3-A89C5F7CA051}"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217910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15349411-8B90-4E3F-99A6-F7390451A323}" type="slidenum">
              <a:rPr lang="en-US" altLang="zh-CN"/>
              <a:pPr>
                <a:defRPr/>
              </a:pPr>
              <a:t>‹#›</a:t>
            </a:fld>
            <a:endParaRPr lang="en-US" altLang="zh-CN"/>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326240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E9DFCA41-ED49-4AF9-8A2D-8A3A66B5F251}" type="slidenum">
              <a:rPr lang="en-US" altLang="zh-CN"/>
              <a:pPr>
                <a:defRPr/>
              </a:pPr>
              <a:t>‹#›</a:t>
            </a:fld>
            <a:endParaRPr lang="en-US" altLang="zh-CN"/>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350360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5A4BC463-0570-4B98-A678-B931251E6702}" type="slidenum">
              <a:rPr lang="en-US" altLang="zh-CN"/>
              <a:pPr>
                <a:defRPr/>
              </a:pPr>
              <a:t>‹#›</a:t>
            </a:fld>
            <a:endParaRPr lang="en-US" altLang="zh-CN"/>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40570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21E7D927-D728-4861-984A-4FBE5ADF0330}"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54992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4F8ACFE1-8C12-443B-AD5D-C9CB99929C82}"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1573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C1DD49D-ABF1-426B-8860-16EDD39ABF9A}" type="slidenum">
              <a:rPr lang="en-US" altLang="en-US"/>
              <a:pPr>
                <a:defRPr/>
              </a:pPr>
              <a:t>‹#›</a:t>
            </a:fld>
            <a:endParaRPr lang="en-US" altLang="en-US"/>
          </a:p>
        </p:txBody>
      </p:sp>
    </p:spTree>
    <p:extLst>
      <p:ext uri="{BB962C8B-B14F-4D97-AF65-F5344CB8AC3E}">
        <p14:creationId xmlns:p14="http://schemas.microsoft.com/office/powerpoint/2010/main" val="1373688115"/>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A1CF61ED-ED75-444F-A46D-AC4E1F1F34D9}"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08781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00063"/>
            <a:ext cx="1846262" cy="5599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00063"/>
            <a:ext cx="5389563" cy="5599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42437855-B25F-48D4-BEDD-4CBFDE65F288}"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234382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15" descr="hc_DividerGraphBG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5"/>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648781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BA0CD4A1-8222-4FBE-BCA9-35B5B9591884}"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822971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3D460B76-5A49-4DD7-B057-34A2708E2F00}"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295027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A93EC21F-A4F2-4D4A-A522-A5EF4E23A2C3}" type="slidenum">
              <a:rPr lang="en-US" altLang="zh-CN"/>
              <a:pPr>
                <a:defRPr/>
              </a:pPr>
              <a:t>‹#›</a:t>
            </a:fld>
            <a:endParaRPr lang="en-US" altLang="zh-CN"/>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512661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3A713A2E-663C-4F47-A16E-EF2840A40772}" type="slidenum">
              <a:rPr lang="en-US" altLang="zh-CN"/>
              <a:pPr>
                <a:defRPr/>
              </a:pPr>
              <a:t>‹#›</a:t>
            </a:fld>
            <a:endParaRPr lang="en-US" altLang="zh-CN"/>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4851454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5215441B-064C-439A-857A-498759D93D0D}" type="slidenum">
              <a:rPr lang="en-US" altLang="zh-CN"/>
              <a:pPr>
                <a:defRPr/>
              </a:pPr>
              <a:t>‹#›</a:t>
            </a:fld>
            <a:endParaRPr lang="en-US" altLang="zh-CN"/>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0939480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0727DD1C-A148-4F6E-956F-1C99BD8504C5}" type="slidenum">
              <a:rPr lang="en-US" altLang="zh-CN"/>
              <a:pPr>
                <a:defRPr/>
              </a:pPr>
              <a:t>‹#›</a:t>
            </a:fld>
            <a:endParaRPr lang="en-US" altLang="zh-CN"/>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914544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305C3C20-D66E-4E60-91B1-064760094CAC}" type="slidenum">
              <a:rPr lang="en-US" altLang="zh-CN"/>
              <a:pPr>
                <a:defRPr/>
              </a:pPr>
              <a:t>‹#›</a:t>
            </a:fld>
            <a:endParaRPr lang="en-US" altLang="zh-CN"/>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57953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C1598A45-17B7-467D-9E81-D43C2714A6D5}" type="slidenum">
              <a:rPr lang="en-US" altLang="en-US"/>
              <a:pPr>
                <a:defRPr/>
              </a:pPr>
              <a:t>‹#›</a:t>
            </a:fld>
            <a:endParaRPr lang="en-US" altLang="en-US"/>
          </a:p>
        </p:txBody>
      </p:sp>
    </p:spTree>
    <p:extLst>
      <p:ext uri="{BB962C8B-B14F-4D97-AF65-F5344CB8AC3E}">
        <p14:creationId xmlns:p14="http://schemas.microsoft.com/office/powerpoint/2010/main" val="2963200360"/>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D6813376-3883-4944-BEEA-83C42B7A411B}" type="slidenum">
              <a:rPr lang="en-US" altLang="zh-CN"/>
              <a:pPr>
                <a:defRPr/>
              </a:pPr>
              <a:t>‹#›</a:t>
            </a:fld>
            <a:endParaRPr lang="en-US" altLang="zh-CN"/>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447024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F1993097-65B1-4533-A34A-0602567B6A43}"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1399527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C22557B8-32B8-498A-A54D-D74D40062198}"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060373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21" descr="hc_DividerBG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3" descr="hc_Divider_Tran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1917528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sldNum" sz="quarter" idx="10"/>
          </p:nvPr>
        </p:nvSpPr>
        <p:spPr>
          <a:ln/>
        </p:spPr>
        <p:txBody>
          <a:bodyPr/>
          <a:lstStyle>
            <a:lvl1pPr>
              <a:defRPr/>
            </a:lvl1pPr>
          </a:lstStyle>
          <a:p>
            <a:pPr>
              <a:defRPr/>
            </a:pPr>
            <a:fld id="{19EBA25A-98B5-4E4D-A116-DE7B48C8B436}"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25636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7"/>
          <p:cNvSpPr>
            <a:spLocks noGrp="1" noChangeArrowheads="1"/>
          </p:cNvSpPr>
          <p:nvPr>
            <p:ph type="sldNum" sz="quarter" idx="10"/>
          </p:nvPr>
        </p:nvSpPr>
        <p:spPr>
          <a:ln/>
        </p:spPr>
        <p:txBody>
          <a:bodyPr/>
          <a:lstStyle>
            <a:lvl1pPr>
              <a:defRPr/>
            </a:lvl1pPr>
          </a:lstStyle>
          <a:p>
            <a:pPr>
              <a:defRPr/>
            </a:pPr>
            <a:fld id="{47B561E3-379F-45FF-9C37-0B9F39BE03DF}"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81718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7"/>
          <p:cNvSpPr>
            <a:spLocks noGrp="1" noChangeArrowheads="1"/>
          </p:cNvSpPr>
          <p:nvPr>
            <p:ph type="sldNum" sz="quarter" idx="10"/>
          </p:nvPr>
        </p:nvSpPr>
        <p:spPr>
          <a:ln/>
        </p:spPr>
        <p:txBody>
          <a:bodyPr/>
          <a:lstStyle>
            <a:lvl1pPr>
              <a:defRPr/>
            </a:lvl1pPr>
          </a:lstStyle>
          <a:p>
            <a:pPr>
              <a:defRPr/>
            </a:pPr>
            <a:fld id="{A974DC1F-F545-4052-8550-BF648CAA9D65}" type="slidenum">
              <a:rPr lang="en-US" altLang="zh-CN"/>
              <a:pPr>
                <a:defRPr/>
              </a:pPr>
              <a:t>‹#›</a:t>
            </a:fld>
            <a:endParaRPr lang="en-US" altLang="zh-CN"/>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8853494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7"/>
          <p:cNvSpPr>
            <a:spLocks noGrp="1" noChangeArrowheads="1"/>
          </p:cNvSpPr>
          <p:nvPr>
            <p:ph type="sldNum" sz="quarter" idx="10"/>
          </p:nvPr>
        </p:nvSpPr>
        <p:spPr>
          <a:ln/>
        </p:spPr>
        <p:txBody>
          <a:bodyPr/>
          <a:lstStyle>
            <a:lvl1pPr>
              <a:defRPr/>
            </a:lvl1pPr>
          </a:lstStyle>
          <a:p>
            <a:pPr>
              <a:defRPr/>
            </a:pPr>
            <a:fld id="{8B75151D-94E9-409D-BB7B-72B8043AE0E0}" type="slidenum">
              <a:rPr lang="en-US" altLang="zh-CN"/>
              <a:pPr>
                <a:defRPr/>
              </a:pPr>
              <a:t>‹#›</a:t>
            </a:fld>
            <a:endParaRPr lang="en-US" altLang="zh-CN"/>
          </a:p>
        </p:txBody>
      </p:sp>
      <p:sp>
        <p:nvSpPr>
          <p:cNvPr id="8"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287704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7"/>
          <p:cNvSpPr>
            <a:spLocks noGrp="1" noChangeArrowheads="1"/>
          </p:cNvSpPr>
          <p:nvPr>
            <p:ph type="sldNum" sz="quarter" idx="10"/>
          </p:nvPr>
        </p:nvSpPr>
        <p:spPr>
          <a:ln/>
        </p:spPr>
        <p:txBody>
          <a:bodyPr/>
          <a:lstStyle>
            <a:lvl1pPr>
              <a:defRPr/>
            </a:lvl1pPr>
          </a:lstStyle>
          <a:p>
            <a:pPr>
              <a:defRPr/>
            </a:pPr>
            <a:fld id="{49F56141-3939-4D98-BCE4-A0D12EE3D55D}" type="slidenum">
              <a:rPr lang="en-US" altLang="zh-CN"/>
              <a:pPr>
                <a:defRPr/>
              </a:pPr>
              <a:t>‹#›</a:t>
            </a:fld>
            <a:endParaRPr lang="en-US" altLang="zh-CN"/>
          </a:p>
        </p:txBody>
      </p:sp>
      <p:sp>
        <p:nvSpPr>
          <p:cNvPr id="4"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389159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D6B4FC76-39FB-4FF8-B067-F3E52D53692B}" type="slidenum">
              <a:rPr lang="en-US" altLang="zh-CN"/>
              <a:pPr>
                <a:defRPr/>
              </a:pPr>
              <a:t>‹#›</a:t>
            </a:fld>
            <a:endParaRPr lang="en-US" altLang="zh-CN"/>
          </a:p>
        </p:txBody>
      </p:sp>
      <p:sp>
        <p:nvSpPr>
          <p:cNvPr id="3" name="Rectangle 20"/>
          <p:cNvSpPr>
            <a:spLocks noGrp="1" noChangeArrowheads="1"/>
          </p:cNvSpPr>
          <p:nvPr>
            <p:ph type="ftr" sz="quarter" idx="11"/>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7640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6.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6.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latin typeface="Arial" charset="0"/>
              <a:ea typeface="宋体" charset="-122"/>
            </a:endParaRPr>
          </a:p>
        </p:txBody>
      </p:sp>
      <p:pic>
        <p:nvPicPr>
          <p:cNvPr id="2051" name="Picture 18" descr="TR_SlideLogo_BW6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1475" y="6323013"/>
            <a:ext cx="16525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defRPr>
            </a:lvl1pPr>
          </a:lstStyle>
          <a:p>
            <a:pPr>
              <a:defRPr/>
            </a:pPr>
            <a:fld id="{9D0D2ABF-67DD-4888-A14E-EDCCB4509576}" type="slidenum">
              <a:rPr lang="en-US" altLang="en-US"/>
              <a:pPr>
                <a:defRPr/>
              </a:pPr>
              <a:t>‹#›</a:t>
            </a:fld>
            <a:endParaRPr lang="en-US" altLang="en-US"/>
          </a:p>
        </p:txBody>
      </p:sp>
      <p:sp>
        <p:nvSpPr>
          <p:cNvPr id="2054"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2055"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2056" name="Picture 17" descr="slideMaster_Logo60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hidden">
          <a:xfrm>
            <a:off x="371475" y="6323013"/>
            <a:ext cx="16446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endParaRPr>
          </a:p>
        </p:txBody>
      </p:sp>
    </p:spTree>
  </p:cSld>
  <p:clrMap bg1="lt1" tx1="dk1" bg2="lt2" tx2="dk2" accent1="accent1" accent2="accent2" accent3="accent3" accent4="accent4" accent5="accent5" accent6="accent6" hlink="hlink" folHlink="folHlink"/>
  <p:sldLayoutIdLst>
    <p:sldLayoutId id="2147502823" r:id="rId1"/>
    <p:sldLayoutId id="2147502732" r:id="rId2"/>
    <p:sldLayoutId id="2147502733" r:id="rId3"/>
    <p:sldLayoutId id="2147502734" r:id="rId4"/>
    <p:sldLayoutId id="2147502735" r:id="rId5"/>
    <p:sldLayoutId id="2147502736" r:id="rId6"/>
    <p:sldLayoutId id="2147502737" r:id="rId7"/>
    <p:sldLayoutId id="2147502738" r:id="rId8"/>
    <p:sldLayoutId id="2147502739" r:id="rId9"/>
    <p:sldLayoutId id="2147502740" r:id="rId10"/>
    <p:sldLayoutId id="2147502741" r:id="rId11"/>
    <p:sldLayoutId id="2147502824" r:id="rId12"/>
    <p:sldLayoutId id="2147502825" r:id="rId13"/>
    <p:sldLayoutId id="2147502742" r:id="rId14"/>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61175"/>
            <a:chOff x="0" y="0"/>
            <a:chExt cx="5760" cy="4322"/>
          </a:xfrm>
        </p:grpSpPr>
        <p:sp>
          <p:nvSpPr>
            <p:cNvPr id="476163"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3083" name="Picture 4" descr="TR_SlideLogo_BW60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3075" name="Picture 5" descr="hc_DividerBG_purp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hc_Divider_Trans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9"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defRPr>
            </a:lvl1pPr>
          </a:lstStyle>
          <a:p>
            <a:pPr>
              <a:defRPr/>
            </a:pPr>
            <a:fld id="{872AE366-41BA-49B4-9EF3-74EC97A99A8B}" type="slidenum">
              <a:rPr lang="en-US" altLang="zh-CN"/>
              <a:pPr>
                <a:defRPr/>
              </a:pPr>
              <a:t>‹#›</a:t>
            </a:fld>
            <a:endParaRPr lang="en-US" altLang="zh-CN"/>
          </a:p>
        </p:txBody>
      </p:sp>
      <p:sp>
        <p:nvSpPr>
          <p:cNvPr id="476171" name="Rectangle 11"/>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endParaRPr lang="en-US" altLang="zh-CN"/>
          </a:p>
        </p:txBody>
      </p:sp>
      <p:sp>
        <p:nvSpPr>
          <p:cNvPr id="3079" name="Rectangle 13"/>
          <p:cNvSpPr>
            <a:spLocks noGrp="1" noChangeArrowheads="1"/>
          </p:cNvSpPr>
          <p:nvPr>
            <p:ph type="title"/>
          </p:nvPr>
        </p:nvSpPr>
        <p:spPr bwMode="auto">
          <a:xfrm>
            <a:off x="898525" y="519113"/>
            <a:ext cx="73882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3080" name="Rectangle 14"/>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76175" name="Line 15"/>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endParaRPr>
          </a:p>
        </p:txBody>
      </p:sp>
    </p:spTree>
  </p:cSld>
  <p:clrMap bg1="dk2" tx1="lt1" bg2="dk1" tx2="lt2" accent1="accent1" accent2="accent2" accent3="accent3" accent4="accent4" accent5="accent5" accent6="accent6" hlink="hlink" folHlink="folHlink"/>
  <p:sldLayoutIdLst>
    <p:sldLayoutId id="2147502826" r:id="rId1"/>
    <p:sldLayoutId id="2147502743" r:id="rId2"/>
    <p:sldLayoutId id="2147502744" r:id="rId3"/>
    <p:sldLayoutId id="2147502745" r:id="rId4"/>
    <p:sldLayoutId id="2147502746" r:id="rId5"/>
    <p:sldLayoutId id="2147502747" r:id="rId6"/>
    <p:sldLayoutId id="2147502748" r:id="rId7"/>
    <p:sldLayoutId id="2147502749" r:id="rId8"/>
    <p:sldLayoutId id="2147502750" r:id="rId9"/>
    <p:sldLayoutId id="2147502751" r:id="rId10"/>
    <p:sldLayoutId id="2147502752" r:id="rId11"/>
    <p:sldLayoutId id="2147502827" r:id="rId12"/>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defTabSz="800100"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defTabSz="800100"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defTabSz="800100" rtl="0" eaLnBrk="0" fontAlgn="base" hangingPunct="0">
        <a:spcBef>
          <a:spcPct val="25000"/>
        </a:spcBef>
        <a:spcAft>
          <a:spcPct val="0"/>
        </a:spcAft>
        <a:buChar char="•"/>
        <a:defRPr sz="2400">
          <a:solidFill>
            <a:schemeClr val="tx1"/>
          </a:solidFill>
          <a:latin typeface="+mn-lt"/>
        </a:defRPr>
      </a:lvl3pPr>
      <a:lvl4pPr marL="1314450" indent="-228600" algn="l" defTabSz="800100" rtl="0" eaLnBrk="0" fontAlgn="base" hangingPunct="0">
        <a:spcBef>
          <a:spcPct val="25000"/>
        </a:spcBef>
        <a:spcAft>
          <a:spcPct val="0"/>
        </a:spcAft>
        <a:buFont typeface="Arial" pitchFamily="34" charset="0"/>
        <a:buChar char="–"/>
        <a:defRPr sz="1600">
          <a:solidFill>
            <a:schemeClr val="tx1"/>
          </a:solidFill>
          <a:latin typeface="+mn-lt"/>
        </a:defRPr>
      </a:lvl4pPr>
      <a:lvl5pPr marL="1600200" indent="-171450" algn="l" defTabSz="800100" rtl="0" eaLnBrk="0" fontAlgn="base" hangingPunct="0">
        <a:spcBef>
          <a:spcPct val="20000"/>
        </a:spcBef>
        <a:spcAft>
          <a:spcPct val="0"/>
        </a:spcAft>
        <a:buChar char="•"/>
        <a:defRPr sz="1400">
          <a:solidFill>
            <a:schemeClr val="tx1"/>
          </a:solidFill>
          <a:latin typeface="+mn-lt"/>
        </a:defRPr>
      </a:lvl5pPr>
      <a:lvl6pPr marL="2057400" indent="-171450" algn="l" defTabSz="800100" rtl="0" eaLnBrk="1" fontAlgn="base" hangingPunct="1">
        <a:spcBef>
          <a:spcPct val="20000"/>
        </a:spcBef>
        <a:spcAft>
          <a:spcPct val="0"/>
        </a:spcAft>
        <a:buChar char="•"/>
        <a:defRPr sz="1400">
          <a:solidFill>
            <a:schemeClr val="tx1"/>
          </a:solidFill>
          <a:latin typeface="+mn-lt"/>
        </a:defRPr>
      </a:lvl6pPr>
      <a:lvl7pPr marL="2514600" indent="-171450" algn="l" defTabSz="800100" rtl="0" eaLnBrk="1" fontAlgn="base" hangingPunct="1">
        <a:spcBef>
          <a:spcPct val="20000"/>
        </a:spcBef>
        <a:spcAft>
          <a:spcPct val="0"/>
        </a:spcAft>
        <a:buChar char="•"/>
        <a:defRPr sz="1400">
          <a:solidFill>
            <a:schemeClr val="tx1"/>
          </a:solidFill>
          <a:latin typeface="+mn-lt"/>
        </a:defRPr>
      </a:lvl7pPr>
      <a:lvl8pPr marL="2971800" indent="-171450" algn="l" defTabSz="800100" rtl="0" eaLnBrk="1" fontAlgn="base" hangingPunct="1">
        <a:spcBef>
          <a:spcPct val="20000"/>
        </a:spcBef>
        <a:spcAft>
          <a:spcPct val="0"/>
        </a:spcAft>
        <a:buChar char="•"/>
        <a:defRPr sz="1400">
          <a:solidFill>
            <a:schemeClr val="tx1"/>
          </a:solidFill>
          <a:latin typeface="+mn-lt"/>
        </a:defRPr>
      </a:lvl8pPr>
      <a:lvl9pPr marL="3429000" indent="-171450" algn="l" defTabSz="800100"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61175"/>
            <a:chOff x="0" y="0"/>
            <a:chExt cx="5760" cy="4322"/>
          </a:xfrm>
        </p:grpSpPr>
        <p:sp>
          <p:nvSpPr>
            <p:cNvPr id="478211"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4106" name="Picture 4" descr="TR_SlideLogo_BW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4099" name="Picture 5" descr="hc_DividerGraphBG_purp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6"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defRPr>
            </a:lvl1pPr>
          </a:lstStyle>
          <a:p>
            <a:pPr>
              <a:defRPr/>
            </a:pPr>
            <a:fld id="{871D7619-BE17-4168-82FC-BF35626E6B28}" type="slidenum">
              <a:rPr lang="en-US" altLang="zh-CN"/>
              <a:pPr>
                <a:defRPr/>
              </a:pPr>
              <a:t>‹#›</a:t>
            </a:fld>
            <a:endParaRPr lang="en-US" altLang="zh-CN"/>
          </a:p>
        </p:txBody>
      </p:sp>
      <p:sp>
        <p:nvSpPr>
          <p:cNvPr id="478218" name="Rectangle 10"/>
          <p:cNvSpPr>
            <a:spLocks noGrp="1" noChangeArrowheads="1"/>
          </p:cNvSpPr>
          <p:nvPr>
            <p:ph type="ftr" sz="quarter" idx="3"/>
          </p:nvPr>
        </p:nvSpPr>
        <p:spPr bwMode="auto">
          <a:xfrm>
            <a:off x="3124200" y="640080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chemeClr val="tx2"/>
                </a:solidFill>
                <a:latin typeface="Arial" charset="0"/>
                <a:ea typeface="宋体" charset="-122"/>
              </a:defRPr>
            </a:lvl1pPr>
          </a:lstStyle>
          <a:p>
            <a:pPr>
              <a:defRPr/>
            </a:pPr>
            <a:endParaRPr lang="en-US" altLang="zh-CN"/>
          </a:p>
        </p:txBody>
      </p:sp>
      <p:sp>
        <p:nvSpPr>
          <p:cNvPr id="4102" name="Rectangle 11"/>
          <p:cNvSpPr>
            <a:spLocks noGrp="1" noChangeArrowheads="1"/>
          </p:cNvSpPr>
          <p:nvPr>
            <p:ph type="title"/>
          </p:nvPr>
        </p:nvSpPr>
        <p:spPr bwMode="auto">
          <a:xfrm>
            <a:off x="898525" y="519113"/>
            <a:ext cx="7388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4103" name="Rectangle 12"/>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78221" name="Line 13"/>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endParaRPr>
          </a:p>
        </p:txBody>
      </p:sp>
    </p:spTree>
  </p:cSld>
  <p:clrMap bg1="dk2" tx1="lt1" bg2="dk1" tx2="lt2" accent1="accent1" accent2="accent2" accent3="accent3" accent4="accent4" accent5="accent5" accent6="accent6" hlink="hlink" folHlink="folHlink"/>
  <p:sldLayoutIdLst>
    <p:sldLayoutId id="2147502828" r:id="rId1"/>
    <p:sldLayoutId id="2147502753" r:id="rId2"/>
    <p:sldLayoutId id="2147502754" r:id="rId3"/>
    <p:sldLayoutId id="2147502755" r:id="rId4"/>
    <p:sldLayoutId id="2147502756" r:id="rId5"/>
    <p:sldLayoutId id="2147502757" r:id="rId6"/>
    <p:sldLayoutId id="2147502758" r:id="rId7"/>
    <p:sldLayoutId id="2147502759" r:id="rId8"/>
    <p:sldLayoutId id="2147502760" r:id="rId9"/>
    <p:sldLayoutId id="2147502761" r:id="rId10"/>
    <p:sldLayoutId id="2147502762" r:id="rId11"/>
  </p:sldLayoutIdLst>
  <p:hf hdr="0" ft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defRPr>
      </a:lvl2pPr>
      <a:lvl3pPr algn="l" rtl="0" eaLnBrk="0" fontAlgn="base" hangingPunct="0">
        <a:lnSpc>
          <a:spcPts val="2600"/>
        </a:lnSpc>
        <a:spcBef>
          <a:spcPct val="0"/>
        </a:spcBef>
        <a:spcAft>
          <a:spcPct val="0"/>
        </a:spcAft>
        <a:defRPr sz="2600">
          <a:solidFill>
            <a:schemeClr val="tx2"/>
          </a:solidFill>
          <a:latin typeface="Arial" charset="0"/>
        </a:defRPr>
      </a:lvl3pPr>
      <a:lvl4pPr algn="l" rtl="0" eaLnBrk="0" fontAlgn="base" hangingPunct="0">
        <a:lnSpc>
          <a:spcPts val="2600"/>
        </a:lnSpc>
        <a:spcBef>
          <a:spcPct val="0"/>
        </a:spcBef>
        <a:spcAft>
          <a:spcPct val="0"/>
        </a:spcAft>
        <a:defRPr sz="2600">
          <a:solidFill>
            <a:schemeClr val="tx2"/>
          </a:solidFill>
          <a:latin typeface="Arial" charset="0"/>
        </a:defRPr>
      </a:lvl4pPr>
      <a:lvl5pPr algn="l" rtl="0" eaLnBrk="0" fontAlgn="base" hangingPunct="0">
        <a:lnSpc>
          <a:spcPts val="2600"/>
        </a:lnSpc>
        <a:spcBef>
          <a:spcPct val="0"/>
        </a:spcBef>
        <a:spcAft>
          <a:spcPct val="0"/>
        </a:spcAft>
        <a:defRPr sz="2600">
          <a:solidFill>
            <a:schemeClr val="tx2"/>
          </a:solidFill>
          <a:latin typeface="Arial" charset="0"/>
        </a:defRPr>
      </a:lvl5pPr>
      <a:lvl6pPr marL="457200" algn="l" rtl="0" eaLnBrk="1" fontAlgn="base" hangingPunct="1">
        <a:lnSpc>
          <a:spcPts val="2600"/>
        </a:lnSpc>
        <a:spcBef>
          <a:spcPct val="0"/>
        </a:spcBef>
        <a:spcAft>
          <a:spcPct val="0"/>
        </a:spcAft>
        <a:defRPr sz="2600">
          <a:solidFill>
            <a:schemeClr val="tx2"/>
          </a:solidFill>
          <a:latin typeface="Arial" charset="0"/>
        </a:defRPr>
      </a:lvl6pPr>
      <a:lvl7pPr marL="914400" algn="l" rtl="0" eaLnBrk="1" fontAlgn="base" hangingPunct="1">
        <a:lnSpc>
          <a:spcPts val="2600"/>
        </a:lnSpc>
        <a:spcBef>
          <a:spcPct val="0"/>
        </a:spcBef>
        <a:spcAft>
          <a:spcPct val="0"/>
        </a:spcAft>
        <a:defRPr sz="2600">
          <a:solidFill>
            <a:schemeClr val="tx2"/>
          </a:solidFill>
          <a:latin typeface="Arial" charset="0"/>
        </a:defRPr>
      </a:lvl7pPr>
      <a:lvl8pPr marL="1371600" algn="l" rtl="0" eaLnBrk="1" fontAlgn="base" hangingPunct="1">
        <a:lnSpc>
          <a:spcPts val="2600"/>
        </a:lnSpc>
        <a:spcBef>
          <a:spcPct val="0"/>
        </a:spcBef>
        <a:spcAft>
          <a:spcPct val="0"/>
        </a:spcAft>
        <a:defRPr sz="2600">
          <a:solidFill>
            <a:schemeClr val="tx2"/>
          </a:solidFill>
          <a:latin typeface="Arial" charset="0"/>
        </a:defRPr>
      </a:lvl8pPr>
      <a:lvl9pPr marL="1828800" algn="l" rtl="0" eaLnBrk="1" fontAlgn="base" hangingPunct="1">
        <a:lnSpc>
          <a:spcPts val="26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61175"/>
            <a:chOff x="0" y="0"/>
            <a:chExt cx="5760" cy="4322"/>
          </a:xfrm>
        </p:grpSpPr>
        <p:sp>
          <p:nvSpPr>
            <p:cNvPr id="480259"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5131" name="Picture 4" descr="TR_SlideLogo_BW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5123" name="Picture 12" descr="hc_DividerBG_Wgre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5"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defRPr>
            </a:lvl1pPr>
          </a:lstStyle>
          <a:p>
            <a:pPr>
              <a:defRPr/>
            </a:pPr>
            <a:fld id="{DAC6ECC4-9618-4E95-A2D1-2ABB184C65EB}" type="slidenum">
              <a:rPr lang="en-US" altLang="zh-CN"/>
              <a:pPr>
                <a:defRPr/>
              </a:pPr>
              <a:t>‹#›</a:t>
            </a:fld>
            <a:endParaRPr lang="en-US" altLang="zh-CN"/>
          </a:p>
        </p:txBody>
      </p:sp>
      <p:sp>
        <p:nvSpPr>
          <p:cNvPr id="5125" name="Rectangle 14"/>
          <p:cNvSpPr>
            <a:spLocks noGrp="1" noChangeArrowheads="1"/>
          </p:cNvSpPr>
          <p:nvPr>
            <p:ph type="title"/>
          </p:nvPr>
        </p:nvSpPr>
        <p:spPr bwMode="auto">
          <a:xfrm>
            <a:off x="898525" y="519113"/>
            <a:ext cx="73882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5126" name="Rectangle 15"/>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0272" name="Line 16"/>
          <p:cNvSpPr>
            <a:spLocks noChangeShapeType="1"/>
          </p:cNvSpPr>
          <p:nvPr/>
        </p:nvSpPr>
        <p:spPr bwMode="auto">
          <a:xfrm flipV="1">
            <a:off x="898525" y="1368425"/>
            <a:ext cx="7388225" cy="3175"/>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endParaRPr>
          </a:p>
        </p:txBody>
      </p:sp>
      <p:pic>
        <p:nvPicPr>
          <p:cNvPr id="5128" name="Picture 6" descr="hc_Divider_Trans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79" name="Rectangle 23"/>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502829" r:id="rId1"/>
    <p:sldLayoutId id="2147502763" r:id="rId2"/>
    <p:sldLayoutId id="2147502764" r:id="rId3"/>
    <p:sldLayoutId id="2147502765" r:id="rId4"/>
    <p:sldLayoutId id="2147502766" r:id="rId5"/>
    <p:sldLayoutId id="2147502767" r:id="rId6"/>
    <p:sldLayoutId id="2147502768" r:id="rId7"/>
    <p:sldLayoutId id="2147502769" r:id="rId8"/>
    <p:sldLayoutId id="2147502770" r:id="rId9"/>
    <p:sldLayoutId id="2147502771" r:id="rId10"/>
    <p:sldLayoutId id="2147502772"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61175"/>
            <a:chOff x="0" y="0"/>
            <a:chExt cx="5760" cy="4322"/>
          </a:xfrm>
        </p:grpSpPr>
        <p:sp>
          <p:nvSpPr>
            <p:cNvPr id="482307"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6154" name="Picture 4" descr="TR_SlideLogo_BW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147" name="Picture 11" descr="hc_DividerGraphBG_Wgre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2"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defRPr>
            </a:lvl1pPr>
          </a:lstStyle>
          <a:p>
            <a:pPr>
              <a:defRPr/>
            </a:pPr>
            <a:fld id="{1BFDC425-1C67-4D76-BCDB-31AF1EA91110}" type="slidenum">
              <a:rPr lang="en-US" altLang="zh-CN"/>
              <a:pPr>
                <a:defRPr/>
              </a:pPr>
              <a:t>‹#›</a:t>
            </a:fld>
            <a:endParaRPr lang="en-US" altLang="zh-CN"/>
          </a:p>
        </p:txBody>
      </p:sp>
      <p:sp>
        <p:nvSpPr>
          <p:cNvPr id="6149" name="Rectangle 12"/>
          <p:cNvSpPr>
            <a:spLocks noGrp="1" noChangeArrowheads="1"/>
          </p:cNvSpPr>
          <p:nvPr>
            <p:ph type="title"/>
          </p:nvPr>
        </p:nvSpPr>
        <p:spPr bwMode="auto">
          <a:xfrm>
            <a:off x="898525" y="493713"/>
            <a:ext cx="7388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6150" name="Rectangle 13"/>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2318" name="Line 14"/>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endParaRPr>
          </a:p>
        </p:txBody>
      </p:sp>
      <p:sp>
        <p:nvSpPr>
          <p:cNvPr id="482319" name="Rectangle 1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502830" r:id="rId1"/>
    <p:sldLayoutId id="2147502773" r:id="rId2"/>
    <p:sldLayoutId id="2147502774" r:id="rId3"/>
    <p:sldLayoutId id="2147502775" r:id="rId4"/>
    <p:sldLayoutId id="2147502776" r:id="rId5"/>
    <p:sldLayoutId id="2147502777" r:id="rId6"/>
    <p:sldLayoutId id="2147502778" r:id="rId7"/>
    <p:sldLayoutId id="2147502779" r:id="rId8"/>
    <p:sldLayoutId id="2147502780" r:id="rId9"/>
    <p:sldLayoutId id="2147502781" r:id="rId10"/>
    <p:sldLayoutId id="2147502782"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eaLnBrk="1" fontAlgn="base" hangingPunct="1">
        <a:lnSpc>
          <a:spcPct val="90000"/>
        </a:lnSpc>
        <a:spcBef>
          <a:spcPct val="0"/>
        </a:spcBef>
        <a:spcAft>
          <a:spcPct val="0"/>
        </a:spcAft>
        <a:defRPr sz="2600">
          <a:solidFill>
            <a:schemeClr val="tx2"/>
          </a:solidFill>
          <a:latin typeface="Arial" charset="0"/>
        </a:defRPr>
      </a:lvl6pPr>
      <a:lvl7pPr marL="914400" algn="l" rtl="0" eaLnBrk="1" fontAlgn="base" hangingPunct="1">
        <a:lnSpc>
          <a:spcPct val="90000"/>
        </a:lnSpc>
        <a:spcBef>
          <a:spcPct val="0"/>
        </a:spcBef>
        <a:spcAft>
          <a:spcPct val="0"/>
        </a:spcAft>
        <a:defRPr sz="2600">
          <a:solidFill>
            <a:schemeClr val="tx2"/>
          </a:solidFill>
          <a:latin typeface="Arial" charset="0"/>
        </a:defRPr>
      </a:lvl7pPr>
      <a:lvl8pPr marL="1371600" algn="l" rtl="0" eaLnBrk="1" fontAlgn="base" hangingPunct="1">
        <a:lnSpc>
          <a:spcPct val="90000"/>
        </a:lnSpc>
        <a:spcBef>
          <a:spcPct val="0"/>
        </a:spcBef>
        <a:spcAft>
          <a:spcPct val="0"/>
        </a:spcAft>
        <a:defRPr sz="2600">
          <a:solidFill>
            <a:schemeClr val="tx2"/>
          </a:solidFill>
          <a:latin typeface="Arial" charset="0"/>
        </a:defRPr>
      </a:lvl8pPr>
      <a:lvl9pPr marL="1828800" algn="l" rtl="0" eaLnBrk="1" fontAlgn="base" hangingPunct="1">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pic>
        <p:nvPicPr>
          <p:cNvPr id="7170" name="Picture 12" descr="hc_DividerBG_Cgre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 descr="hc_Divider_Trans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61"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fld id="{F3ADDD4B-41F9-48AE-9EAB-DBF4D5EE99EC}" type="slidenum">
              <a:rPr lang="en-US" altLang="zh-CN"/>
              <a:pPr>
                <a:defRPr/>
              </a:pPr>
              <a:t>‹#›</a:t>
            </a:fld>
            <a:endParaRPr lang="en-US" altLang="zh-CN"/>
          </a:p>
        </p:txBody>
      </p:sp>
      <p:sp>
        <p:nvSpPr>
          <p:cNvPr id="484363" name="Rectangle 11"/>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endParaRPr lang="en-US" altLang="zh-CN"/>
          </a:p>
        </p:txBody>
      </p:sp>
      <p:sp>
        <p:nvSpPr>
          <p:cNvPr id="7174" name="Rectangle 14"/>
          <p:cNvSpPr>
            <a:spLocks noGrp="1" noChangeArrowheads="1"/>
          </p:cNvSpPr>
          <p:nvPr>
            <p:ph type="title"/>
          </p:nvPr>
        </p:nvSpPr>
        <p:spPr bwMode="auto">
          <a:xfrm>
            <a:off x="898525" y="487363"/>
            <a:ext cx="73882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7175" name="Rectangle 15"/>
          <p:cNvSpPr>
            <a:spLocks noGrp="1" noChangeArrowheads="1"/>
          </p:cNvSpPr>
          <p:nvPr>
            <p:ph type="body" idx="1"/>
          </p:nvPr>
        </p:nvSpPr>
        <p:spPr bwMode="auto">
          <a:xfrm>
            <a:off x="898525" y="15160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4368" name="Line 16"/>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endParaRPr>
          </a:p>
        </p:txBody>
      </p:sp>
    </p:spTree>
  </p:cSld>
  <p:clrMap bg1="dk2" tx1="lt1" bg2="dk1" tx2="lt2" accent1="accent1" accent2="accent2" accent3="accent3" accent4="accent4" accent5="accent5" accent6="accent6" hlink="hlink" folHlink="folHlink"/>
  <p:sldLayoutIdLst>
    <p:sldLayoutId id="2147502831" r:id="rId1"/>
    <p:sldLayoutId id="2147502783" r:id="rId2"/>
    <p:sldLayoutId id="2147502784" r:id="rId3"/>
    <p:sldLayoutId id="2147502785" r:id="rId4"/>
    <p:sldLayoutId id="2147502786" r:id="rId5"/>
    <p:sldLayoutId id="2147502787" r:id="rId6"/>
    <p:sldLayoutId id="2147502788" r:id="rId7"/>
    <p:sldLayoutId id="2147502789" r:id="rId8"/>
    <p:sldLayoutId id="2147502790" r:id="rId9"/>
    <p:sldLayoutId id="2147502791" r:id="rId10"/>
    <p:sldLayoutId id="2147502792"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eaLnBrk="1" fontAlgn="base" hangingPunct="1">
        <a:lnSpc>
          <a:spcPct val="90000"/>
        </a:lnSpc>
        <a:spcBef>
          <a:spcPct val="0"/>
        </a:spcBef>
        <a:spcAft>
          <a:spcPct val="0"/>
        </a:spcAft>
        <a:defRPr sz="2600">
          <a:solidFill>
            <a:schemeClr val="tx2"/>
          </a:solidFill>
          <a:latin typeface="Arial" charset="0"/>
        </a:defRPr>
      </a:lvl6pPr>
      <a:lvl7pPr marL="914400" algn="l" rtl="0" eaLnBrk="1" fontAlgn="base" hangingPunct="1">
        <a:lnSpc>
          <a:spcPct val="90000"/>
        </a:lnSpc>
        <a:spcBef>
          <a:spcPct val="0"/>
        </a:spcBef>
        <a:spcAft>
          <a:spcPct val="0"/>
        </a:spcAft>
        <a:defRPr sz="2600">
          <a:solidFill>
            <a:schemeClr val="tx2"/>
          </a:solidFill>
          <a:latin typeface="Arial" charset="0"/>
        </a:defRPr>
      </a:lvl7pPr>
      <a:lvl8pPr marL="1371600" algn="l" rtl="0" eaLnBrk="1" fontAlgn="base" hangingPunct="1">
        <a:lnSpc>
          <a:spcPct val="90000"/>
        </a:lnSpc>
        <a:spcBef>
          <a:spcPct val="0"/>
        </a:spcBef>
        <a:spcAft>
          <a:spcPct val="0"/>
        </a:spcAft>
        <a:defRPr sz="2600">
          <a:solidFill>
            <a:schemeClr val="tx2"/>
          </a:solidFill>
          <a:latin typeface="Arial" charset="0"/>
        </a:defRPr>
      </a:lvl8pPr>
      <a:lvl9pPr marL="1828800" algn="l" rtl="0" eaLnBrk="1" fontAlgn="base" hangingPunct="1">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44000" cy="6861175"/>
            <a:chOff x="0" y="0"/>
            <a:chExt cx="5760" cy="4322"/>
          </a:xfrm>
        </p:grpSpPr>
        <p:sp>
          <p:nvSpPr>
            <p:cNvPr id="486403"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endParaRPr>
            </a:p>
          </p:txBody>
        </p:sp>
        <p:pic>
          <p:nvPicPr>
            <p:cNvPr id="8202" name="Picture 4" descr="TR_SlideLogo_BW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8195" name="Picture 11" descr="hc_DividerGraphBG_Cgre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8"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fld id="{8E38A872-B8E2-4637-9ACF-E94EB5FE4264}" type="slidenum">
              <a:rPr lang="en-US" altLang="zh-CN"/>
              <a:pPr>
                <a:defRPr/>
              </a:pPr>
              <a:t>‹#›</a:t>
            </a:fld>
            <a:endParaRPr lang="en-US" altLang="zh-CN"/>
          </a:p>
        </p:txBody>
      </p:sp>
      <p:sp>
        <p:nvSpPr>
          <p:cNvPr id="8197" name="Rectangle 12"/>
          <p:cNvSpPr>
            <a:spLocks noGrp="1" noChangeArrowheads="1"/>
          </p:cNvSpPr>
          <p:nvPr>
            <p:ph type="title"/>
          </p:nvPr>
        </p:nvSpPr>
        <p:spPr bwMode="auto">
          <a:xfrm>
            <a:off x="898525" y="500063"/>
            <a:ext cx="7388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8198" name="Rectangle 13"/>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6414" name="Line 14"/>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endParaRPr>
          </a:p>
        </p:txBody>
      </p:sp>
      <p:sp>
        <p:nvSpPr>
          <p:cNvPr id="486415" name="Rectangle 15"/>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502832" r:id="rId1"/>
    <p:sldLayoutId id="2147502793" r:id="rId2"/>
    <p:sldLayoutId id="2147502794" r:id="rId3"/>
    <p:sldLayoutId id="2147502795" r:id="rId4"/>
    <p:sldLayoutId id="2147502796" r:id="rId5"/>
    <p:sldLayoutId id="2147502797" r:id="rId6"/>
    <p:sldLayoutId id="2147502798" r:id="rId7"/>
    <p:sldLayoutId id="2147502799" r:id="rId8"/>
    <p:sldLayoutId id="2147502800" r:id="rId9"/>
    <p:sldLayoutId id="2147502801" r:id="rId10"/>
    <p:sldLayoutId id="2147502802"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eaLnBrk="1" fontAlgn="base" hangingPunct="1">
        <a:lnSpc>
          <a:spcPct val="90000"/>
        </a:lnSpc>
        <a:spcBef>
          <a:spcPct val="0"/>
        </a:spcBef>
        <a:spcAft>
          <a:spcPct val="0"/>
        </a:spcAft>
        <a:defRPr sz="2600">
          <a:solidFill>
            <a:schemeClr val="tx2"/>
          </a:solidFill>
          <a:latin typeface="Arial" charset="0"/>
        </a:defRPr>
      </a:lvl6pPr>
      <a:lvl7pPr marL="914400" algn="l" rtl="0" eaLnBrk="1" fontAlgn="base" hangingPunct="1">
        <a:lnSpc>
          <a:spcPct val="90000"/>
        </a:lnSpc>
        <a:spcBef>
          <a:spcPct val="0"/>
        </a:spcBef>
        <a:spcAft>
          <a:spcPct val="0"/>
        </a:spcAft>
        <a:defRPr sz="2600">
          <a:solidFill>
            <a:schemeClr val="tx2"/>
          </a:solidFill>
          <a:latin typeface="Arial" charset="0"/>
        </a:defRPr>
      </a:lvl7pPr>
      <a:lvl8pPr marL="1371600" algn="l" rtl="0" eaLnBrk="1" fontAlgn="base" hangingPunct="1">
        <a:lnSpc>
          <a:spcPct val="90000"/>
        </a:lnSpc>
        <a:spcBef>
          <a:spcPct val="0"/>
        </a:spcBef>
        <a:spcAft>
          <a:spcPct val="0"/>
        </a:spcAft>
        <a:defRPr sz="2600">
          <a:solidFill>
            <a:schemeClr val="tx2"/>
          </a:solidFill>
          <a:latin typeface="Arial" charset="0"/>
        </a:defRPr>
      </a:lvl8pPr>
      <a:lvl9pPr marL="1828800" algn="l" rtl="0" eaLnBrk="1" fontAlgn="base" hangingPunct="1">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pic>
        <p:nvPicPr>
          <p:cNvPr id="9218" name="Picture 16" descr="hc_DividerGraphBG_blu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Rectangle 9"/>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FFFFFF"/>
                </a:solidFill>
                <a:latin typeface="Arial" charset="0"/>
                <a:ea typeface="宋体" charset="-122"/>
              </a:defRPr>
            </a:lvl1pPr>
          </a:lstStyle>
          <a:p>
            <a:pPr>
              <a:defRPr/>
            </a:pPr>
            <a:fld id="{5CEF5963-31D0-42FA-B07A-52C5722976BC}" type="slidenum">
              <a:rPr lang="en-US" altLang="zh-CN"/>
              <a:pPr>
                <a:defRPr/>
              </a:pPr>
              <a:t>‹#›</a:t>
            </a:fld>
            <a:endParaRPr lang="en-US" altLang="zh-CN"/>
          </a:p>
        </p:txBody>
      </p:sp>
      <p:sp>
        <p:nvSpPr>
          <p:cNvPr id="94221" name="Rectangle 13"/>
          <p:cNvSpPr>
            <a:spLocks noGrp="1" noChangeArrowheads="1"/>
          </p:cNvSpPr>
          <p:nvPr>
            <p:ph type="ftr" sz="quarter" idx="3"/>
          </p:nvPr>
        </p:nvSpPr>
        <p:spPr bwMode="auto">
          <a:xfrm>
            <a:off x="3124200" y="640080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defRPr>
            </a:lvl1pPr>
          </a:lstStyle>
          <a:p>
            <a:pPr>
              <a:defRPr/>
            </a:pPr>
            <a:endParaRPr lang="en-US" altLang="zh-CN"/>
          </a:p>
        </p:txBody>
      </p:sp>
      <p:sp>
        <p:nvSpPr>
          <p:cNvPr id="9221" name="Rectangle 17"/>
          <p:cNvSpPr>
            <a:spLocks noGrp="1" noChangeArrowheads="1"/>
          </p:cNvSpPr>
          <p:nvPr>
            <p:ph type="title"/>
          </p:nvPr>
        </p:nvSpPr>
        <p:spPr bwMode="auto">
          <a:xfrm>
            <a:off x="898525" y="519113"/>
            <a:ext cx="73882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9222" name="Rectangle 18"/>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94227" name="Line 19"/>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FFFFFF"/>
              </a:solidFill>
              <a:latin typeface="Arial" charset="0"/>
              <a:ea typeface="宋体" charset="-122"/>
            </a:endParaRPr>
          </a:p>
        </p:txBody>
      </p:sp>
    </p:spTree>
  </p:cSld>
  <p:clrMap bg1="dk2" tx1="lt1" bg2="dk1" tx2="lt2" accent1="accent1" accent2="accent2" accent3="accent3" accent4="accent4" accent5="accent5" accent6="accent6" hlink="hlink" folHlink="folHlink"/>
  <p:sldLayoutIdLst>
    <p:sldLayoutId id="2147502833" r:id="rId1"/>
    <p:sldLayoutId id="2147502803" r:id="rId2"/>
    <p:sldLayoutId id="2147502804" r:id="rId3"/>
    <p:sldLayoutId id="2147502805" r:id="rId4"/>
    <p:sldLayoutId id="2147502806" r:id="rId5"/>
    <p:sldLayoutId id="2147502807" r:id="rId6"/>
    <p:sldLayoutId id="2147502808" r:id="rId7"/>
    <p:sldLayoutId id="2147502809" r:id="rId8"/>
    <p:sldLayoutId id="2147502810" r:id="rId9"/>
    <p:sldLayoutId id="2147502811" r:id="rId10"/>
    <p:sldLayoutId id="2147502812" r:id="rId11"/>
  </p:sldLayoutIdLst>
  <p:hf hdr="0" ft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defRPr>
      </a:lvl2pPr>
      <a:lvl3pPr algn="l" rtl="0" eaLnBrk="0" fontAlgn="base" hangingPunct="0">
        <a:lnSpc>
          <a:spcPts val="2600"/>
        </a:lnSpc>
        <a:spcBef>
          <a:spcPct val="0"/>
        </a:spcBef>
        <a:spcAft>
          <a:spcPct val="0"/>
        </a:spcAft>
        <a:defRPr sz="2600">
          <a:solidFill>
            <a:schemeClr val="tx2"/>
          </a:solidFill>
          <a:latin typeface="Arial" charset="0"/>
        </a:defRPr>
      </a:lvl3pPr>
      <a:lvl4pPr algn="l" rtl="0" eaLnBrk="0" fontAlgn="base" hangingPunct="0">
        <a:lnSpc>
          <a:spcPts val="2600"/>
        </a:lnSpc>
        <a:spcBef>
          <a:spcPct val="0"/>
        </a:spcBef>
        <a:spcAft>
          <a:spcPct val="0"/>
        </a:spcAft>
        <a:defRPr sz="2600">
          <a:solidFill>
            <a:schemeClr val="tx2"/>
          </a:solidFill>
          <a:latin typeface="Arial" charset="0"/>
        </a:defRPr>
      </a:lvl4pPr>
      <a:lvl5pPr algn="l" rtl="0" eaLnBrk="0" fontAlgn="base" hangingPunct="0">
        <a:lnSpc>
          <a:spcPts val="2600"/>
        </a:lnSpc>
        <a:spcBef>
          <a:spcPct val="0"/>
        </a:spcBef>
        <a:spcAft>
          <a:spcPct val="0"/>
        </a:spcAft>
        <a:defRPr sz="2600">
          <a:solidFill>
            <a:schemeClr val="tx2"/>
          </a:solidFill>
          <a:latin typeface="Arial" charset="0"/>
        </a:defRPr>
      </a:lvl5pPr>
      <a:lvl6pPr marL="457200" algn="l" rtl="0" eaLnBrk="1" fontAlgn="base" hangingPunct="1">
        <a:lnSpc>
          <a:spcPts val="2600"/>
        </a:lnSpc>
        <a:spcBef>
          <a:spcPct val="0"/>
        </a:spcBef>
        <a:spcAft>
          <a:spcPct val="0"/>
        </a:spcAft>
        <a:defRPr sz="2600">
          <a:solidFill>
            <a:schemeClr val="tx2"/>
          </a:solidFill>
          <a:latin typeface="Arial" charset="0"/>
        </a:defRPr>
      </a:lvl6pPr>
      <a:lvl7pPr marL="914400" algn="l" rtl="0" eaLnBrk="1" fontAlgn="base" hangingPunct="1">
        <a:lnSpc>
          <a:spcPts val="2600"/>
        </a:lnSpc>
        <a:spcBef>
          <a:spcPct val="0"/>
        </a:spcBef>
        <a:spcAft>
          <a:spcPct val="0"/>
        </a:spcAft>
        <a:defRPr sz="2600">
          <a:solidFill>
            <a:schemeClr val="tx2"/>
          </a:solidFill>
          <a:latin typeface="Arial" charset="0"/>
        </a:defRPr>
      </a:lvl7pPr>
      <a:lvl8pPr marL="1371600" algn="l" rtl="0" eaLnBrk="1" fontAlgn="base" hangingPunct="1">
        <a:lnSpc>
          <a:spcPts val="2600"/>
        </a:lnSpc>
        <a:spcBef>
          <a:spcPct val="0"/>
        </a:spcBef>
        <a:spcAft>
          <a:spcPct val="0"/>
        </a:spcAft>
        <a:defRPr sz="2600">
          <a:solidFill>
            <a:schemeClr val="tx2"/>
          </a:solidFill>
          <a:latin typeface="Arial" charset="0"/>
        </a:defRPr>
      </a:lvl8pPr>
      <a:lvl9pPr marL="1828800" algn="l" rtl="0" eaLnBrk="1" fontAlgn="base" hangingPunct="1">
        <a:lnSpc>
          <a:spcPts val="26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rtl="0" eaLnBrk="0" fontAlgn="base" hangingPunct="0">
        <a:spcBef>
          <a:spcPct val="25000"/>
        </a:spcBef>
        <a:spcAft>
          <a:spcPct val="0"/>
        </a:spcAft>
        <a:buChar char="•"/>
        <a:defRPr sz="2400">
          <a:solidFill>
            <a:schemeClr val="tx1"/>
          </a:solidFill>
          <a:latin typeface="+mn-lt"/>
        </a:defRPr>
      </a:lvl3pPr>
      <a:lvl4pPr marL="12573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600200" indent="-228600" algn="l" rtl="0" eaLnBrk="0" fontAlgn="base" hangingPunct="0">
        <a:spcBef>
          <a:spcPct val="20000"/>
        </a:spcBef>
        <a:spcAft>
          <a:spcPct val="0"/>
        </a:spcAft>
        <a:buFont typeface="Arial" pitchFamily="34" charset="0"/>
        <a:buChar char="–"/>
        <a:defRPr sz="1400">
          <a:solidFill>
            <a:schemeClr val="tx1"/>
          </a:solidFill>
          <a:latin typeface="+mn-lt"/>
        </a:defRPr>
      </a:lvl5pPr>
      <a:lvl6pPr marL="2057400" indent="-228600" algn="l" rtl="0" eaLnBrk="1" fontAlgn="base" hangingPunct="1">
        <a:spcBef>
          <a:spcPct val="20000"/>
        </a:spcBef>
        <a:spcAft>
          <a:spcPct val="0"/>
        </a:spcAft>
        <a:buFont typeface="Arial" charset="0"/>
        <a:buChar char="–"/>
        <a:defRPr sz="1400">
          <a:solidFill>
            <a:schemeClr val="tx1"/>
          </a:solidFill>
          <a:latin typeface="+mn-lt"/>
        </a:defRPr>
      </a:lvl6pPr>
      <a:lvl7pPr marL="2514600" indent="-228600" algn="l" rtl="0" eaLnBrk="1" fontAlgn="base" hangingPunct="1">
        <a:spcBef>
          <a:spcPct val="20000"/>
        </a:spcBef>
        <a:spcAft>
          <a:spcPct val="0"/>
        </a:spcAft>
        <a:buFont typeface="Arial" charset="0"/>
        <a:buChar char="–"/>
        <a:defRPr sz="1400">
          <a:solidFill>
            <a:schemeClr val="tx1"/>
          </a:solidFill>
          <a:latin typeface="+mn-lt"/>
        </a:defRPr>
      </a:lvl7pPr>
      <a:lvl8pPr marL="2971800" indent="-228600" algn="l" rtl="0" eaLnBrk="1" fontAlgn="base" hangingPunct="1">
        <a:spcBef>
          <a:spcPct val="20000"/>
        </a:spcBef>
        <a:spcAft>
          <a:spcPct val="0"/>
        </a:spcAft>
        <a:buFont typeface="Arial" charset="0"/>
        <a:buChar char="–"/>
        <a:defRPr sz="1400">
          <a:solidFill>
            <a:schemeClr val="tx1"/>
          </a:solidFill>
          <a:latin typeface="+mn-lt"/>
        </a:defRPr>
      </a:lvl8pPr>
      <a:lvl9pPr marL="3429000" indent="-228600" algn="l" rtl="0" eaLnBrk="1" fontAlgn="base" hangingPunct="1">
        <a:spcBef>
          <a:spcPct val="20000"/>
        </a:spcBef>
        <a:spcAft>
          <a:spcPct val="0"/>
        </a:spcAft>
        <a:buFont typeface="Arial" charset="0"/>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10242" name="Group 18"/>
          <p:cNvGrpSpPr>
            <a:grpSpLocks/>
          </p:cNvGrpSpPr>
          <p:nvPr/>
        </p:nvGrpSpPr>
        <p:grpSpPr bwMode="auto">
          <a:xfrm>
            <a:off x="0" y="0"/>
            <a:ext cx="9144000" cy="6861175"/>
            <a:chOff x="0" y="0"/>
            <a:chExt cx="5760" cy="4322"/>
          </a:xfrm>
        </p:grpSpPr>
        <p:sp>
          <p:nvSpPr>
            <p:cNvPr id="40973" name="Rectangle 1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solidFill>
                  <a:srgbClr val="FFFFFF"/>
                </a:solidFill>
                <a:latin typeface="Arial" charset="0"/>
                <a:ea typeface="宋体" charset="-122"/>
              </a:endParaRPr>
            </a:p>
          </p:txBody>
        </p:sp>
        <p:pic>
          <p:nvPicPr>
            <p:cNvPr id="10251" name="Picture 10" descr="TR_SlideLogo_BW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4" y="3984"/>
              <a:ext cx="1041" cy="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0243" name="Picture 22" descr="hc_DividerBG_blu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7" descr="hc_Divider_Trans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384175" y="6324600"/>
            <a:ext cx="1630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3"/>
          <p:cNvSpPr>
            <a:spLocks noGrp="1" noChangeArrowheads="1"/>
          </p:cNvSpPr>
          <p:nvPr>
            <p:ph type="title"/>
          </p:nvPr>
        </p:nvSpPr>
        <p:spPr bwMode="auto">
          <a:xfrm>
            <a:off x="898525" y="512763"/>
            <a:ext cx="7388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246" name="Rectangle 4"/>
          <p:cNvSpPr>
            <a:spLocks noGrp="1" noChangeArrowheads="1"/>
          </p:cNvSpPr>
          <p:nvPr>
            <p:ph type="body" idx="1"/>
          </p:nvPr>
        </p:nvSpPr>
        <p:spPr bwMode="auto">
          <a:xfrm>
            <a:off x="898525" y="1528763"/>
            <a:ext cx="73882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0967" name="Rectangle 7"/>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FFFFFF"/>
                </a:solidFill>
                <a:latin typeface="Arial" charset="0"/>
                <a:ea typeface="宋体" charset="-122"/>
              </a:defRPr>
            </a:lvl1pPr>
          </a:lstStyle>
          <a:p>
            <a:pPr>
              <a:defRPr/>
            </a:pPr>
            <a:fld id="{6973DE9A-6510-4EA7-BD0F-5A111A2B0435}" type="slidenum">
              <a:rPr lang="en-US" altLang="zh-CN"/>
              <a:pPr>
                <a:defRPr/>
              </a:pPr>
              <a:t>‹#›</a:t>
            </a:fld>
            <a:endParaRPr lang="en-US" altLang="zh-CN"/>
          </a:p>
        </p:txBody>
      </p:sp>
      <p:sp>
        <p:nvSpPr>
          <p:cNvPr id="40980" name="Rectangle 20"/>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defRPr>
            </a:lvl1pPr>
          </a:lstStyle>
          <a:p>
            <a:pPr>
              <a:defRPr/>
            </a:pPr>
            <a:endParaRPr lang="en-US" altLang="zh-CN"/>
          </a:p>
        </p:txBody>
      </p:sp>
      <p:sp>
        <p:nvSpPr>
          <p:cNvPr id="40986" name="Line 26"/>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FFFFFF"/>
              </a:solidFill>
              <a:latin typeface="Arial" charset="0"/>
              <a:ea typeface="宋体" charset="-122"/>
            </a:endParaRPr>
          </a:p>
        </p:txBody>
      </p:sp>
    </p:spTree>
  </p:cSld>
  <p:clrMap bg1="dk2" tx1="lt1" bg2="dk1" tx2="lt2" accent1="accent1" accent2="accent2" accent3="accent3" accent4="accent4" accent5="accent5" accent6="accent6" hlink="hlink" folHlink="folHlink"/>
  <p:sldLayoutIdLst>
    <p:sldLayoutId id="2147502834" r:id="rId1"/>
    <p:sldLayoutId id="2147502813" r:id="rId2"/>
    <p:sldLayoutId id="2147502814" r:id="rId3"/>
    <p:sldLayoutId id="2147502815" r:id="rId4"/>
    <p:sldLayoutId id="2147502816" r:id="rId5"/>
    <p:sldLayoutId id="2147502817" r:id="rId6"/>
    <p:sldLayoutId id="2147502818" r:id="rId7"/>
    <p:sldLayoutId id="2147502819" r:id="rId8"/>
    <p:sldLayoutId id="2147502820" r:id="rId9"/>
    <p:sldLayoutId id="2147502821" r:id="rId10"/>
    <p:sldLayoutId id="2147502822"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rtl="0" eaLnBrk="0" fontAlgn="base" hangingPunct="0">
        <a:spcBef>
          <a:spcPct val="25000"/>
        </a:spcBef>
        <a:spcAft>
          <a:spcPct val="0"/>
        </a:spcAft>
        <a:buChar char="•"/>
        <a:defRPr sz="2400">
          <a:solidFill>
            <a:schemeClr val="tx1"/>
          </a:solidFill>
          <a:latin typeface="+mn-lt"/>
        </a:defRPr>
      </a:lvl3pPr>
      <a:lvl4pPr marL="1314450" indent="-228600" algn="l" rtl="0" eaLnBrk="0" fontAlgn="base" hangingPunct="0">
        <a:spcBef>
          <a:spcPct val="25000"/>
        </a:spcBef>
        <a:spcAft>
          <a:spcPct val="0"/>
        </a:spcAft>
        <a:buFont typeface="Arial" pitchFamily="34" charset="0"/>
        <a:buChar char="–"/>
        <a:defRPr sz="1600">
          <a:solidFill>
            <a:schemeClr val="tx1"/>
          </a:solidFill>
          <a:latin typeface="+mn-lt"/>
        </a:defRPr>
      </a:lvl4pPr>
      <a:lvl5pPr marL="1600200" indent="-171450" algn="l" rtl="0" eaLnBrk="0" fontAlgn="base" hangingPunct="0">
        <a:spcBef>
          <a:spcPct val="20000"/>
        </a:spcBef>
        <a:spcAft>
          <a:spcPct val="0"/>
        </a:spcAft>
        <a:buChar char="•"/>
        <a:defRPr sz="1400">
          <a:solidFill>
            <a:schemeClr val="tx1"/>
          </a:solidFill>
          <a:latin typeface="+mn-lt"/>
        </a:defRPr>
      </a:lvl5pPr>
      <a:lvl6pPr marL="2057400" indent="-171450" algn="l" rtl="0" eaLnBrk="1" fontAlgn="base" hangingPunct="1">
        <a:spcBef>
          <a:spcPct val="20000"/>
        </a:spcBef>
        <a:spcAft>
          <a:spcPct val="0"/>
        </a:spcAft>
        <a:buChar char="•"/>
        <a:defRPr sz="1400">
          <a:solidFill>
            <a:schemeClr val="tx1"/>
          </a:solidFill>
          <a:latin typeface="+mn-lt"/>
        </a:defRPr>
      </a:lvl6pPr>
      <a:lvl7pPr marL="2514600" indent="-171450" algn="l" rtl="0" eaLnBrk="1" fontAlgn="base" hangingPunct="1">
        <a:spcBef>
          <a:spcPct val="20000"/>
        </a:spcBef>
        <a:spcAft>
          <a:spcPct val="0"/>
        </a:spcAft>
        <a:buChar char="•"/>
        <a:defRPr sz="1400">
          <a:solidFill>
            <a:schemeClr val="tx1"/>
          </a:solidFill>
          <a:latin typeface="+mn-lt"/>
        </a:defRPr>
      </a:lvl7pPr>
      <a:lvl8pPr marL="2971800" indent="-171450" algn="l" rtl="0" eaLnBrk="1" fontAlgn="base" hangingPunct="1">
        <a:spcBef>
          <a:spcPct val="20000"/>
        </a:spcBef>
        <a:spcAft>
          <a:spcPct val="0"/>
        </a:spcAft>
        <a:buChar char="•"/>
        <a:defRPr sz="1400">
          <a:solidFill>
            <a:schemeClr val="tx1"/>
          </a:solidFill>
          <a:latin typeface="+mn-lt"/>
        </a:defRPr>
      </a:lvl8pPr>
      <a:lvl9pPr marL="3429000" indent="-17145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mailto:s.wang@thomsonreuters.com" TargetMode="Externa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13.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mailto:.@thomsonreuters.co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oleObject" Target="../embeddings/oleObject1.bin"/><Relationship Id="rId7" Type="http://schemas.openxmlformats.org/officeDocument/2006/relationships/diagramLayout" Target="../diagrams/layout1.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diagramData" Target="../diagrams/data1.xml"/><Relationship Id="rId5" Type="http://schemas.openxmlformats.org/officeDocument/2006/relationships/image" Target="../media/image40.jpeg"/><Relationship Id="rId10" Type="http://schemas.microsoft.com/office/2007/relationships/diagramDrawing" Target="../diagrams/drawing1.xml"/><Relationship Id="rId4" Type="http://schemas.openxmlformats.org/officeDocument/2006/relationships/image" Target="../media/image39.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1.png"/><Relationship Id="rId7"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hyperlink" Target="http://laser.ofweek.com/CAT-240001-jiguangcailiaozujian.html"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67.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C:\Documents and Settings\fengwu.luo\Application Data\Tencent\Users\122102596\QQ\WinTemp\RichOle\$5{Q[WEMT931R7}N6M508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5929313"/>
            <a:ext cx="28575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2875" y="3252788"/>
            <a:ext cx="8786813" cy="1760388"/>
          </a:xfrm>
          <a:prstGeom prst="rect">
            <a:avLst/>
          </a:prstGeom>
          <a:noFill/>
          <a:ln w="9525">
            <a:noFill/>
            <a:miter lim="800000"/>
            <a:headEnd/>
            <a:tailEnd/>
          </a:ln>
        </p:spPr>
        <p:txBody>
          <a:bodyPr lIns="0" tIns="0" rIns="0" bIns="0" anchor="b"/>
          <a:lstStyle/>
          <a:p>
            <a:pPr>
              <a:lnSpc>
                <a:spcPct val="90000"/>
              </a:lnSpc>
              <a:spcAft>
                <a:spcPct val="50000"/>
              </a:spcAft>
              <a:defRPr/>
            </a:pPr>
            <a:r>
              <a:rPr lang="zh-CN" altLang="en-US" sz="3200" b="1" dirty="0">
                <a:solidFill>
                  <a:schemeClr val="tx2"/>
                </a:solidFill>
                <a:latin typeface="黑体" pitchFamily="49" charset="-122"/>
                <a:ea typeface="黑体" pitchFamily="49" charset="-122"/>
              </a:rPr>
              <a:t>一流的科学信息 推动一流的科学研究</a:t>
            </a:r>
            <a:r>
              <a:rPr lang="en-US" altLang="zh-CN" sz="3200" b="1" kern="0" dirty="0">
                <a:latin typeface="宋体" pitchFamily="2" charset="-122"/>
                <a:ea typeface="楷体_GB2312"/>
                <a:cs typeface="Times New Roman" pitchFamily="18" charset="0"/>
              </a:rPr>
              <a:t/>
            </a:r>
            <a:br>
              <a:rPr lang="en-US" altLang="zh-CN" sz="3200" b="1" kern="0" dirty="0">
                <a:latin typeface="宋体" pitchFamily="2" charset="-122"/>
                <a:ea typeface="楷体_GB2312"/>
                <a:cs typeface="Times New Roman" pitchFamily="18" charset="0"/>
              </a:rPr>
            </a:br>
            <a:r>
              <a:rPr lang="en-US" altLang="zh-CN" sz="3200" b="1" kern="0" dirty="0">
                <a:latin typeface="宋体" pitchFamily="2" charset="-122"/>
                <a:ea typeface="楷体_GB2312"/>
                <a:cs typeface="Times New Roman" pitchFamily="18" charset="0"/>
              </a:rPr>
              <a:t/>
            </a:r>
            <a:br>
              <a:rPr lang="en-US" altLang="zh-CN" sz="3200" b="1" kern="0" dirty="0">
                <a:latin typeface="宋体" pitchFamily="2" charset="-122"/>
                <a:ea typeface="楷体_GB2312"/>
                <a:cs typeface="Times New Roman" pitchFamily="18" charset="0"/>
              </a:rPr>
            </a:br>
            <a:r>
              <a:rPr lang="en-US" altLang="zh-CN" sz="3200" b="1" kern="0" dirty="0">
                <a:latin typeface="宋体" pitchFamily="2" charset="-122"/>
                <a:ea typeface="楷体_GB2312"/>
                <a:cs typeface="Times New Roman" pitchFamily="18" charset="0"/>
              </a:rPr>
              <a:t>          </a:t>
            </a:r>
            <a:endParaRPr lang="zh-CN" altLang="en-US" sz="2100" kern="0" dirty="0">
              <a:solidFill>
                <a:schemeClr val="tx2"/>
              </a:solidFill>
              <a:latin typeface="+mj-lt"/>
              <a:ea typeface="黑体" pitchFamily="2" charset="-122"/>
              <a:cs typeface="Times New Roman" pitchFamily="18" charset="0"/>
            </a:endParaRPr>
          </a:p>
        </p:txBody>
      </p:sp>
      <p:sp>
        <p:nvSpPr>
          <p:cNvPr id="23556" name="AutoShape 8" descr="C:\Users\u0165926\AppData\Roaming\Tencent\Users\122102596\QQ\WinTemp\RichOle\_]N%E2~ZH5%8ONYS5F%0+.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3557" name="AutoShape 9" descr="C:\Users\u0165926\AppData\Roaming\Tencent\Users\122102596\QQ\WinTemp\RichOle\_]N%E2~ZH5%8ONYS5F%0+.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3558" name="AutoShape 10" descr="C:\Users\u0165926\AppData\Roaming\Tencent\Users\122102596\QQ\WinTemp\RichOle\_]N%E2~ZH5%8ONYS5F%0+.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3559" name="AutoShape 11" descr="C:\Users\u0165926\AppData\Roaming\Tencent\Users\122102596\QQ\WinTemp\RichOle\_]N%E2~ZH5%8ONYS5F%0+.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3560" name="AutoShape 12" descr="C:\Users\u0165926\AppData\Roaming\Tencent\Users\122102596\QQ\WinTemp\RichOle\_]N%E2~ZH5%8ONYS5F%0+.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3562" name="灯片编号占位符 3"/>
          <p:cNvSpPr txBox="1">
            <a:spLocks/>
          </p:cNvSpPr>
          <p:nvPr/>
        </p:nvSpPr>
        <p:spPr bwMode="auto">
          <a:xfrm>
            <a:off x="8424863" y="639445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4D48684A-BC65-4EF8-9884-59D621379853}" type="slidenum">
              <a:rPr lang="en-US" altLang="en-US" sz="900">
                <a:solidFill>
                  <a:srgbClr val="4B4B4B"/>
                </a:solidFill>
              </a:rPr>
              <a:pPr algn="r" eaLnBrk="1" hangingPunct="1"/>
              <a:t>1</a:t>
            </a:fld>
            <a:endParaRPr lang="en-US" altLang="en-US" sz="900">
              <a:solidFill>
                <a:srgbClr val="4B4B4B"/>
              </a:solidFill>
            </a:endParaRPr>
          </a:p>
        </p:txBody>
      </p:sp>
      <p:pic>
        <p:nvPicPr>
          <p:cNvPr id="23563" name="Picture 4" descr="december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74650"/>
            <a:ext cx="84740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副标题 2"/>
          <p:cNvSpPr>
            <a:spLocks noGrp="1"/>
          </p:cNvSpPr>
          <p:nvPr>
            <p:ph type="subTitle" idx="1"/>
          </p:nvPr>
        </p:nvSpPr>
        <p:spPr>
          <a:xfrm>
            <a:off x="361950" y="4435475"/>
            <a:ext cx="8382000" cy="1279525"/>
          </a:xfrm>
        </p:spPr>
        <p:txBody>
          <a:bodyPr/>
          <a:lstStyle/>
          <a:p>
            <a:r>
              <a:rPr lang="zh-CN" altLang="en-US" sz="2000" dirty="0" smtClean="0">
                <a:latin typeface="微软雅黑" pitchFamily="34" charset="-122"/>
                <a:ea typeface="微软雅黑" pitchFamily="34" charset="-122"/>
              </a:rPr>
              <a:t>王硕 汤森路透集团</a:t>
            </a:r>
            <a:endParaRPr lang="en-US" altLang="zh-CN" sz="2000" dirty="0" smtClean="0">
              <a:latin typeface="微软雅黑" pitchFamily="34" charset="-122"/>
              <a:ea typeface="微软雅黑" pitchFamily="34" charset="-122"/>
            </a:endParaRPr>
          </a:p>
          <a:p>
            <a:endParaRPr lang="en-US" altLang="zh-CN" sz="2000" dirty="0" smtClean="0">
              <a:latin typeface="微软雅黑" pitchFamily="34" charset="-122"/>
              <a:ea typeface="微软雅黑" pitchFamily="34" charset="-122"/>
            </a:endParaRPr>
          </a:p>
          <a:p>
            <a:r>
              <a:rPr lang="zh-CN" altLang="en-US" sz="2000" dirty="0" smtClean="0">
                <a:latin typeface="微软雅黑" pitchFamily="34" charset="-122"/>
                <a:ea typeface="微软雅黑" pitchFamily="34" charset="-122"/>
              </a:rPr>
              <a:t>手机：</a:t>
            </a:r>
            <a:r>
              <a:rPr lang="en-US" altLang="zh-CN" sz="2000" dirty="0" smtClean="0">
                <a:latin typeface="微软雅黑" pitchFamily="34" charset="-122"/>
                <a:ea typeface="微软雅黑" pitchFamily="34" charset="-122"/>
              </a:rPr>
              <a:t>187-1007-8551</a:t>
            </a:r>
          </a:p>
          <a:p>
            <a:r>
              <a:rPr lang="zh-CN" altLang="en-US" sz="2000" dirty="0" smtClean="0">
                <a:latin typeface="微软雅黑" pitchFamily="34" charset="-122"/>
                <a:ea typeface="微软雅黑" pitchFamily="34" charset="-122"/>
              </a:rPr>
              <a:t>座机：</a:t>
            </a:r>
            <a:r>
              <a:rPr lang="en-US" altLang="zh-CN" sz="2000" dirty="0" smtClean="0">
                <a:latin typeface="微软雅黑" pitchFamily="34" charset="-122"/>
                <a:ea typeface="微软雅黑" pitchFamily="34" charset="-122"/>
              </a:rPr>
              <a:t>010-5760-1223</a:t>
            </a:r>
          </a:p>
          <a:p>
            <a:endParaRPr lang="en-US" altLang="zh-CN" sz="2000" dirty="0" smtClean="0">
              <a:latin typeface="微软雅黑" pitchFamily="34" charset="-122"/>
              <a:ea typeface="微软雅黑" pitchFamily="34" charset="-122"/>
            </a:endParaRPr>
          </a:p>
          <a:p>
            <a:r>
              <a:rPr lang="zh-CN" altLang="en-US" sz="2000" dirty="0" smtClean="0">
                <a:latin typeface="微软雅黑" pitchFamily="34" charset="-122"/>
                <a:ea typeface="微软雅黑" pitchFamily="34" charset="-122"/>
              </a:rPr>
              <a:t>邮箱：</a:t>
            </a:r>
            <a:r>
              <a:rPr lang="en-US" altLang="zh-CN" sz="2000" dirty="0" smtClean="0">
                <a:latin typeface="微软雅黑" pitchFamily="34" charset="-122"/>
                <a:ea typeface="微软雅黑" pitchFamily="34" charset="-122"/>
                <a:hlinkClick r:id="rId5"/>
              </a:rPr>
              <a:t>s.wang@thomsonreuters.com</a:t>
            </a:r>
            <a:endParaRPr lang="en-US" altLang="zh-CN" sz="2000" dirty="0" smtClean="0">
              <a:latin typeface="微软雅黑" pitchFamily="34" charset="-122"/>
              <a:ea typeface="微软雅黑" pitchFamily="34" charset="-122"/>
            </a:endParaRPr>
          </a:p>
          <a:p>
            <a:r>
              <a:rPr lang="en-US" altLang="zh-CN" sz="2000" dirty="0" smtClean="0">
                <a:latin typeface="微软雅黑" pitchFamily="34" charset="-122"/>
                <a:ea typeface="微软雅黑" pitchFamily="34" charset="-122"/>
              </a:rPr>
              <a:t>QQ/</a:t>
            </a:r>
            <a:r>
              <a:rPr lang="zh-CN" altLang="en-US" sz="2000" dirty="0" smtClean="0">
                <a:latin typeface="微软雅黑" pitchFamily="34" charset="-122"/>
                <a:ea typeface="微软雅黑" pitchFamily="34" charset="-122"/>
              </a:rPr>
              <a:t>微信：</a:t>
            </a:r>
            <a:r>
              <a:rPr lang="en-US" altLang="zh-CN" sz="2000" dirty="0" smtClean="0">
                <a:latin typeface="微软雅黑" pitchFamily="34" charset="-122"/>
                <a:ea typeface="微软雅黑" pitchFamily="34" charset="-122"/>
              </a:rPr>
              <a:t>494938351</a:t>
            </a:r>
          </a:p>
          <a:p>
            <a:r>
              <a:rPr lang="zh-CN" altLang="en-US" sz="2000" dirty="0" smtClean="0">
                <a:latin typeface="微软雅黑" pitchFamily="34" charset="-122"/>
                <a:ea typeface="微软雅黑" pitchFamily="34" charset="-122"/>
              </a:rPr>
              <a:t>人人主页：</a:t>
            </a:r>
            <a:r>
              <a:rPr lang="en-US" altLang="zh-CN" sz="2000" dirty="0">
                <a:latin typeface="微软雅黑" pitchFamily="34" charset="-122"/>
                <a:ea typeface="微软雅黑" pitchFamily="34" charset="-122"/>
              </a:rPr>
              <a:t>http://www.renren.com/99411739</a:t>
            </a:r>
            <a:endParaRPr lang="zh-CN" altLang="en-US" sz="2000" dirty="0">
              <a:latin typeface="微软雅黑" pitchFamily="34" charset="-122"/>
              <a:ea typeface="微软雅黑" pitchFamily="34" charset="-122"/>
            </a:endParaRPr>
          </a:p>
        </p:txBody>
      </p:sp>
      <p:pic>
        <p:nvPicPr>
          <p:cNvPr id="2356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1240" y="4581128"/>
            <a:ext cx="1336520" cy="1336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917575" y="258391"/>
            <a:ext cx="7369175" cy="506313"/>
          </a:xfrm>
        </p:spPr>
        <p:txBody>
          <a:bodyPr/>
          <a:lstStyle/>
          <a:p>
            <a:r>
              <a:rPr lang="zh-CN" altLang="en-US" sz="2800" dirty="0" smtClean="0"/>
              <a:t>与</a:t>
            </a:r>
            <a:r>
              <a:rPr lang="en-US" altLang="zh-CN" sz="2800" dirty="0" smtClean="0"/>
              <a:t>ESI</a:t>
            </a:r>
            <a:r>
              <a:rPr lang="zh-CN" altLang="en-US" sz="2800" dirty="0" smtClean="0"/>
              <a:t>相关的评估体系</a:t>
            </a:r>
            <a:endParaRPr lang="zh-CN" altLang="en-US" sz="2800" dirty="0"/>
          </a:p>
        </p:txBody>
      </p:sp>
      <p:sp>
        <p:nvSpPr>
          <p:cNvPr id="9" name="Rectangle 2"/>
          <p:cNvSpPr txBox="1">
            <a:spLocks noChangeArrowheads="1"/>
          </p:cNvSpPr>
          <p:nvPr/>
        </p:nvSpPr>
        <p:spPr bwMode="auto">
          <a:xfrm>
            <a:off x="991830" y="836712"/>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微软雅黑" pitchFamily="34" charset="-122"/>
                <a:ea typeface="微软雅黑" pitchFamily="34" charset="-122"/>
                <a:cs typeface="+mj-cs"/>
              </a:rPr>
              <a:t>中国校友会网</a:t>
            </a:r>
            <a:r>
              <a:rPr lang="en-US" altLang="zh-CN" dirty="0" smtClean="0"/>
              <a:t>《2015</a:t>
            </a:r>
            <a:r>
              <a:rPr lang="zh-CN" altLang="en-US" dirty="0" smtClean="0"/>
              <a:t>中国大学评价研究报告</a:t>
            </a:r>
            <a:r>
              <a:rPr lang="en-US" altLang="zh-CN" dirty="0" smtClean="0"/>
              <a:t>》</a:t>
            </a:r>
            <a:endParaRPr lang="zh-CN" altLang="en-US" kern="0" dirty="0">
              <a:latin typeface="微软雅黑" pitchFamily="34" charset="-122"/>
              <a:ea typeface="微软雅黑" pitchFamily="34" charset="-122"/>
              <a:cs typeface="+mj-cs"/>
            </a:endParaRPr>
          </a:p>
        </p:txBody>
      </p:sp>
      <p:pic>
        <p:nvPicPr>
          <p:cNvPr id="1029" name="Picture 5"/>
          <p:cNvPicPr>
            <a:picLocks noChangeAspect="1" noChangeArrowheads="1"/>
          </p:cNvPicPr>
          <p:nvPr/>
        </p:nvPicPr>
        <p:blipFill>
          <a:blip r:embed="rId2" cstate="print"/>
          <a:srcRect/>
          <a:stretch>
            <a:fillRect/>
          </a:stretch>
        </p:blipFill>
        <p:spPr bwMode="auto">
          <a:xfrm>
            <a:off x="755576" y="1543397"/>
            <a:ext cx="7572375" cy="4621907"/>
          </a:xfrm>
          <a:prstGeom prst="rect">
            <a:avLst/>
          </a:prstGeom>
          <a:solidFill>
            <a:schemeClr val="bg1"/>
          </a:solidFill>
          <a:effectLst>
            <a:outerShdw blurRad="63500" sx="102000" sy="102000" algn="ctr" rotWithShape="0">
              <a:prstClr val="black">
                <a:alpha val="40000"/>
              </a:prstClr>
            </a:outerShdw>
          </a:effectLst>
        </p:spPr>
      </p:pic>
      <p:sp>
        <p:nvSpPr>
          <p:cNvPr id="13" name="矩形 12"/>
          <p:cNvSpPr/>
          <p:nvPr/>
        </p:nvSpPr>
        <p:spPr>
          <a:xfrm>
            <a:off x="1331640" y="5229200"/>
            <a:ext cx="1224136" cy="360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769957"/>
      </p:ext>
    </p:extLst>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新平台数据库介绍页面.jpg"/>
          <p:cNvPicPr>
            <a:picLocks noChangeAspect="1"/>
          </p:cNvPicPr>
          <p:nvPr/>
        </p:nvPicPr>
        <p:blipFill>
          <a:blip r:embed="rId2"/>
          <a:srcRect/>
          <a:stretch>
            <a:fillRect/>
          </a:stretch>
        </p:blipFill>
        <p:spPr bwMode="auto">
          <a:xfrm>
            <a:off x="457200" y="685800"/>
            <a:ext cx="7772400" cy="6477000"/>
          </a:xfrm>
          <a:prstGeom prst="rect">
            <a:avLst/>
          </a:prstGeom>
          <a:ln>
            <a:noFill/>
          </a:ln>
          <a:effectLst>
            <a:outerShdw blurRad="292100" dist="139700" dir="2700000" algn="tl" rotWithShape="0">
              <a:srgbClr val="333333">
                <a:alpha val="65000"/>
              </a:srgbClr>
            </a:outerShdw>
          </a:effectLst>
          <a:extLst/>
        </p:spPr>
      </p:pic>
      <p:sp>
        <p:nvSpPr>
          <p:cNvPr id="126979" name="标题 1"/>
          <p:cNvSpPr>
            <a:spLocks noGrp="1"/>
          </p:cNvSpPr>
          <p:nvPr>
            <p:ph type="title"/>
          </p:nvPr>
        </p:nvSpPr>
        <p:spPr>
          <a:xfrm>
            <a:off x="533400" y="-228600"/>
            <a:ext cx="7369175" cy="836613"/>
          </a:xfrm>
        </p:spPr>
        <p:txBody>
          <a:bodyPr/>
          <a:lstStyle/>
          <a:p>
            <a:r>
              <a:rPr lang="zh-CN" altLang="en-US" sz="2400" b="1" smtClean="0">
                <a:ea typeface="宋体" pitchFamily="2" charset="-122"/>
              </a:rPr>
              <a:t>选刊工具一：</a:t>
            </a:r>
            <a:r>
              <a:rPr lang="en-US" altLang="zh-CN" sz="2400" b="1" smtClean="0">
                <a:ea typeface="宋体" pitchFamily="2" charset="-122"/>
              </a:rPr>
              <a:t>Web of Science</a:t>
            </a:r>
            <a:r>
              <a:rPr lang="zh-CN" altLang="en-US" sz="2400" b="1" smtClean="0">
                <a:ea typeface="宋体" pitchFamily="2" charset="-122"/>
              </a:rPr>
              <a:t>数据库</a:t>
            </a:r>
          </a:p>
        </p:txBody>
      </p:sp>
      <p:sp>
        <p:nvSpPr>
          <p:cNvPr id="126980" name="矩形 17"/>
          <p:cNvSpPr>
            <a:spLocks noChangeArrowheads="1"/>
          </p:cNvSpPr>
          <p:nvPr/>
        </p:nvSpPr>
        <p:spPr bwMode="auto">
          <a:xfrm>
            <a:off x="454025" y="2300288"/>
            <a:ext cx="3203575" cy="128111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a:p>
        </p:txBody>
      </p:sp>
    </p:spTree>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6600"/>
            <a:ext cx="91281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1938" y="177800"/>
            <a:ext cx="8394700" cy="40005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CN" altLang="en-US" sz="2000" dirty="0">
                <a:solidFill>
                  <a:srgbClr val="000000"/>
                </a:solidFill>
                <a:latin typeface="黑体" pitchFamily="2" charset="-122"/>
                <a:ea typeface="黑体" pitchFamily="2" charset="-122"/>
              </a:rPr>
              <a:t>分析哪些期刊对自己的课题研究可能更感兴趣</a:t>
            </a:r>
          </a:p>
        </p:txBody>
      </p:sp>
      <p:cxnSp>
        <p:nvCxnSpPr>
          <p:cNvPr id="4" name="直接箭头连接符 4"/>
          <p:cNvCxnSpPr>
            <a:cxnSpLocks noChangeShapeType="1"/>
            <a:stCxn id="5" idx="1"/>
          </p:cNvCxnSpPr>
          <p:nvPr/>
        </p:nvCxnSpPr>
        <p:spPr bwMode="auto">
          <a:xfrm rot="10800000" flipV="1">
            <a:off x="3030538" y="3994150"/>
            <a:ext cx="2128837" cy="35877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 name="TextBox 4"/>
          <p:cNvSpPr txBox="1"/>
          <p:nvPr/>
        </p:nvSpPr>
        <p:spPr>
          <a:xfrm>
            <a:off x="5159375" y="2701925"/>
            <a:ext cx="3375025" cy="2586038"/>
          </a:xfrm>
          <a:prstGeom prst="rect">
            <a:avLst/>
          </a:prstGeom>
          <a:solidFill>
            <a:schemeClr val="tx2">
              <a:lumMod val="60000"/>
              <a:lumOff val="40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spAutoFit/>
          </a:bodyPr>
          <a:lstStyle/>
          <a:p>
            <a:pPr>
              <a:buFont typeface="Arial" pitchFamily="34" charset="0"/>
              <a:buChar char="•"/>
              <a:defRPr/>
            </a:pPr>
            <a:r>
              <a:rPr lang="en-US" altLang="zh-CN" dirty="0"/>
              <a:t> </a:t>
            </a:r>
            <a:r>
              <a:rPr lang="zh-CN" altLang="en-US" dirty="0"/>
              <a:t>具体分析收录此类研究文章最多的期刊的收录倾向；</a:t>
            </a:r>
            <a:endParaRPr lang="en-US" altLang="zh-CN" dirty="0"/>
          </a:p>
          <a:p>
            <a:pPr>
              <a:defRPr/>
            </a:pPr>
            <a:endParaRPr lang="en-US" altLang="zh-CN" dirty="0"/>
          </a:p>
          <a:p>
            <a:pPr>
              <a:buFont typeface="Arial" pitchFamily="34" charset="0"/>
              <a:buChar char="•"/>
              <a:defRPr/>
            </a:pPr>
            <a:r>
              <a:rPr lang="zh-CN" altLang="en-US" dirty="0"/>
              <a:t> 查看期刊中此类研究影响力较高的文章；</a:t>
            </a:r>
            <a:endParaRPr lang="en-US" altLang="zh-CN" dirty="0"/>
          </a:p>
          <a:p>
            <a:pPr>
              <a:buFont typeface="Arial" pitchFamily="34" charset="0"/>
              <a:buChar char="•"/>
              <a:defRPr/>
            </a:pPr>
            <a:endParaRPr lang="en-US" altLang="zh-CN" dirty="0"/>
          </a:p>
          <a:p>
            <a:pPr>
              <a:buFont typeface="Arial" pitchFamily="34" charset="0"/>
              <a:buChar char="•"/>
              <a:defRPr/>
            </a:pPr>
            <a:r>
              <a:rPr lang="zh-CN" altLang="en-US" dirty="0"/>
              <a:t> 挑选合适的推荐审稿人；</a:t>
            </a:r>
            <a:endParaRPr lang="en-US" altLang="zh-CN" dirty="0"/>
          </a:p>
          <a:p>
            <a:pPr>
              <a:buFont typeface="Arial" pitchFamily="34" charset="0"/>
              <a:buChar char="•"/>
              <a:defRPr/>
            </a:pPr>
            <a:endParaRPr lang="en-US" altLang="zh-CN" dirty="0"/>
          </a:p>
          <a:p>
            <a:pPr>
              <a:buFont typeface="Arial" pitchFamily="34" charset="0"/>
              <a:buChar char="•"/>
              <a:defRPr/>
            </a:pPr>
            <a:r>
              <a:rPr lang="zh-CN" altLang="en-US" dirty="0"/>
              <a:t> 参考文献的收集，优先引用。</a:t>
            </a:r>
            <a:endParaRPr lang="en-US" altLang="zh-CN" dirty="0"/>
          </a:p>
        </p:txBody>
      </p:sp>
      <p:sp>
        <p:nvSpPr>
          <p:cNvPr id="7" name="矩形 17"/>
          <p:cNvSpPr>
            <a:spLocks noChangeArrowheads="1"/>
          </p:cNvSpPr>
          <p:nvPr/>
        </p:nvSpPr>
        <p:spPr bwMode="auto">
          <a:xfrm>
            <a:off x="2979738" y="1638300"/>
            <a:ext cx="4445000" cy="422275"/>
          </a:xfrm>
          <a:prstGeom prst="rect">
            <a:avLst/>
          </a:prstGeom>
          <a:noFill/>
          <a:ln w="19050" algn="ctr">
            <a:noFill/>
            <a:round/>
            <a:headEnd/>
            <a:tailEnd/>
          </a:ln>
        </p:spPr>
        <p:txBody>
          <a:bodyPr lIns="0" tIns="0" rIns="182880" bIns="0"/>
          <a:lstStyle/>
          <a:p>
            <a:pPr>
              <a:spcBef>
                <a:spcPct val="50000"/>
              </a:spcBef>
              <a:defRPr/>
            </a:pPr>
            <a:r>
              <a:rPr lang="zh-CN" altLang="en-US" sz="2000" kern="0" dirty="0">
                <a:solidFill>
                  <a:schemeClr val="tx2"/>
                </a:solidFill>
                <a:latin typeface="黑体" pitchFamily="2" charset="-122"/>
                <a:ea typeface="黑体" pitchFamily="2" charset="-122"/>
              </a:rPr>
              <a:t>根据研究主题筛选合适的期刊投稿</a:t>
            </a:r>
            <a:endParaRPr lang="zh-CN" altLang="en-US" sz="2000" dirty="0"/>
          </a:p>
        </p:txBody>
      </p:sp>
      <p:cxnSp>
        <p:nvCxnSpPr>
          <p:cNvPr id="8" name="直接箭头连接符 7"/>
          <p:cNvCxnSpPr>
            <a:cxnSpLocks noChangeShapeType="1"/>
            <a:stCxn id="7" idx="2"/>
          </p:cNvCxnSpPr>
          <p:nvPr/>
        </p:nvCxnSpPr>
        <p:spPr bwMode="auto">
          <a:xfrm flipH="1">
            <a:off x="1365250" y="2060575"/>
            <a:ext cx="3836988" cy="94138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4" name="Picture 8"/>
          <p:cNvPicPr>
            <a:picLocks noChangeAspect="1" noChangeArrowheads="1"/>
          </p:cNvPicPr>
          <p:nvPr/>
        </p:nvPicPr>
        <p:blipFill>
          <a:blip r:embed="rId2"/>
          <a:srcRect/>
          <a:stretch>
            <a:fillRect/>
          </a:stretch>
        </p:blipFill>
        <p:spPr bwMode="auto">
          <a:xfrm>
            <a:off x="0" y="938213"/>
            <a:ext cx="9358313" cy="54197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29027" name="标题 1"/>
          <p:cNvSpPr>
            <a:spLocks noGrp="1"/>
          </p:cNvSpPr>
          <p:nvPr>
            <p:ph type="title"/>
          </p:nvPr>
        </p:nvSpPr>
        <p:spPr>
          <a:xfrm>
            <a:off x="642938" y="-74613"/>
            <a:ext cx="7369175" cy="836613"/>
          </a:xfrm>
        </p:spPr>
        <p:txBody>
          <a:bodyPr/>
          <a:lstStyle/>
          <a:p>
            <a:r>
              <a:rPr lang="zh-CN" altLang="en-US" b="1" smtClean="0">
                <a:ea typeface="宋体" pitchFamily="2" charset="-122"/>
              </a:rPr>
              <a:t>选刊工具二：</a:t>
            </a:r>
            <a:r>
              <a:rPr lang="en-US" altLang="zh-CN" b="1" smtClean="0">
                <a:ea typeface="宋体" pitchFamily="2" charset="-122"/>
              </a:rPr>
              <a:t>JCR</a:t>
            </a:r>
            <a:r>
              <a:rPr lang="en-US" altLang="zh-CN" sz="3200" smtClean="0">
                <a:latin typeface="黑体" pitchFamily="49" charset="-122"/>
                <a:ea typeface="黑体" pitchFamily="49" charset="-122"/>
              </a:rPr>
              <a:t>(</a:t>
            </a:r>
            <a:r>
              <a:rPr lang="zh-CN" altLang="en-US" sz="3200" b="1" smtClean="0">
                <a:latin typeface="黑体" pitchFamily="49" charset="-122"/>
                <a:ea typeface="黑体" pitchFamily="49" charset="-122"/>
              </a:rPr>
              <a:t>期刊影响力报告</a:t>
            </a:r>
            <a:r>
              <a:rPr lang="en-US" altLang="zh-CN" sz="3200" smtClean="0">
                <a:latin typeface="黑体" pitchFamily="49" charset="-122"/>
                <a:ea typeface="黑体" pitchFamily="49" charset="-122"/>
              </a:rPr>
              <a:t>)</a:t>
            </a:r>
            <a:endParaRPr lang="zh-CN" altLang="en-US" sz="3200" smtClean="0">
              <a:latin typeface="黑体" pitchFamily="49" charset="-122"/>
              <a:ea typeface="黑体" pitchFamily="49" charset="-122"/>
            </a:endParaRPr>
          </a:p>
        </p:txBody>
      </p:sp>
      <p:sp>
        <p:nvSpPr>
          <p:cNvPr id="129028" name="圆角矩形 8"/>
          <p:cNvSpPr>
            <a:spLocks noChangeArrowheads="1"/>
          </p:cNvSpPr>
          <p:nvPr/>
        </p:nvSpPr>
        <p:spPr bwMode="auto">
          <a:xfrm>
            <a:off x="1428750" y="928688"/>
            <a:ext cx="1285875" cy="285750"/>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0" name="圆角矩形 9"/>
          <p:cNvSpPr/>
          <p:nvPr/>
        </p:nvSpPr>
        <p:spPr bwMode="auto">
          <a:xfrm>
            <a:off x="1285852" y="4500570"/>
            <a:ext cx="4914904" cy="1736646"/>
          </a:xfrm>
          <a:prstGeom prst="round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lnSpc>
                <a:spcPct val="120000"/>
              </a:lnSpc>
              <a:defRPr/>
            </a:pPr>
            <a:r>
              <a:rPr lang="zh-CN" altLang="en-US" sz="2000" dirty="0">
                <a:solidFill>
                  <a:schemeClr val="tx1"/>
                </a:solidFill>
                <a:latin typeface="华文仿宋" pitchFamily="2" charset="-122"/>
                <a:ea typeface="华文仿宋" pitchFamily="2" charset="-122"/>
              </a:rPr>
              <a:t>来源期刊：</a:t>
            </a:r>
            <a:endParaRPr lang="en-US" altLang="zh-CN" sz="2000" dirty="0">
              <a:solidFill>
                <a:schemeClr val="tx1"/>
              </a:solidFill>
              <a:latin typeface="华文仿宋" pitchFamily="2" charset="-122"/>
              <a:ea typeface="华文仿宋" pitchFamily="2" charset="-122"/>
            </a:endParaRPr>
          </a:p>
          <a:p>
            <a:pPr eaLnBrk="0" hangingPunct="0">
              <a:lnSpc>
                <a:spcPct val="120000"/>
              </a:lnSpc>
              <a:buFontTx/>
              <a:buChar char="-"/>
              <a:defRPr/>
            </a:pPr>
            <a:r>
              <a:rPr lang="zh-CN" altLang="en-US" sz="2000" dirty="0">
                <a:solidFill>
                  <a:schemeClr val="tx1"/>
                </a:solidFill>
                <a:latin typeface="华文仿宋" pitchFamily="2" charset="-122"/>
                <a:ea typeface="华文仿宋" pitchFamily="2" charset="-122"/>
              </a:rPr>
              <a:t> 发现相关的学术期刊进行投稿</a:t>
            </a:r>
          </a:p>
          <a:p>
            <a:pPr eaLnBrk="0" hangingPunct="0">
              <a:lnSpc>
                <a:spcPct val="120000"/>
              </a:lnSpc>
              <a:buFontTx/>
              <a:buChar char="-"/>
              <a:defRPr/>
            </a:pPr>
            <a:r>
              <a:rPr lang="en-US" altLang="zh-CN" sz="2000" dirty="0">
                <a:solidFill>
                  <a:schemeClr val="tx1"/>
                </a:solidFill>
                <a:latin typeface="华文仿宋" pitchFamily="2" charset="-122"/>
                <a:ea typeface="华文仿宋" pitchFamily="2" charset="-122"/>
              </a:rPr>
              <a:t> </a:t>
            </a:r>
            <a:r>
              <a:rPr lang="zh-CN" altLang="en-US" sz="2000" dirty="0">
                <a:solidFill>
                  <a:schemeClr val="tx1"/>
                </a:solidFill>
                <a:latin typeface="华文仿宋" pitchFamily="2" charset="-122"/>
                <a:ea typeface="华文仿宋" pitchFamily="2" charset="-122"/>
              </a:rPr>
              <a:t>分析备选期刊的录用倾向性</a:t>
            </a:r>
            <a:endParaRPr lang="en-US" altLang="zh-CN" sz="2000" dirty="0">
              <a:solidFill>
                <a:schemeClr val="tx1"/>
              </a:solidFill>
              <a:latin typeface="华文仿宋" pitchFamily="2" charset="-122"/>
              <a:ea typeface="华文仿宋" pitchFamily="2" charset="-122"/>
            </a:endParaRPr>
          </a:p>
          <a:p>
            <a:pPr eaLnBrk="0" hangingPunct="0">
              <a:lnSpc>
                <a:spcPct val="120000"/>
              </a:lnSpc>
              <a:buFontTx/>
              <a:buChar char="-"/>
              <a:defRPr/>
            </a:pPr>
            <a:r>
              <a:rPr lang="en-US" altLang="zh-CN" sz="2000" dirty="0">
                <a:solidFill>
                  <a:schemeClr val="tx1"/>
                </a:solidFill>
                <a:latin typeface="华文仿宋" pitchFamily="2" charset="-122"/>
                <a:ea typeface="华文仿宋" pitchFamily="2" charset="-122"/>
              </a:rPr>
              <a:t> More……</a:t>
            </a:r>
            <a:endParaRPr lang="zh-CN" altLang="en-US" sz="2000" dirty="0">
              <a:solidFill>
                <a:schemeClr val="tx1"/>
              </a:solidFill>
              <a:latin typeface="华文仿宋" pitchFamily="2" charset="-122"/>
              <a:ea typeface="华文仿宋" pitchFamily="2" charset="-122"/>
            </a:endParaRPr>
          </a:p>
        </p:txBody>
      </p:sp>
    </p:spTree>
  </p:cSld>
  <p:clrMapOvr>
    <a:masterClrMapping/>
  </p:clrMapOvr>
  <p:transition>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1"/>
          <p:cNvPicPr>
            <a:picLocks noChangeAspect="1" noChangeArrowheads="1"/>
          </p:cNvPicPr>
          <p:nvPr/>
        </p:nvPicPr>
        <p:blipFill>
          <a:blip r:embed="rId2"/>
          <a:srcRect/>
          <a:stretch>
            <a:fillRect/>
          </a:stretch>
        </p:blipFill>
        <p:spPr bwMode="auto">
          <a:xfrm>
            <a:off x="0" y="357188"/>
            <a:ext cx="9144000" cy="56435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Rounded Rectangle 19"/>
          <p:cNvSpPr>
            <a:spLocks noChangeArrowheads="1"/>
          </p:cNvSpPr>
          <p:nvPr/>
        </p:nvSpPr>
        <p:spPr bwMode="auto">
          <a:xfrm>
            <a:off x="4143375" y="4429125"/>
            <a:ext cx="1000125" cy="357188"/>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6" name="Picture 2"/>
          <p:cNvPicPr>
            <a:picLocks noChangeAspect="1" noChangeArrowheads="1"/>
          </p:cNvPicPr>
          <p:nvPr/>
        </p:nvPicPr>
        <p:blipFill>
          <a:blip r:embed="rId3"/>
          <a:srcRect/>
          <a:stretch>
            <a:fillRect/>
          </a:stretch>
        </p:blipFill>
        <p:spPr bwMode="auto">
          <a:xfrm>
            <a:off x="0" y="1000125"/>
            <a:ext cx="9144000" cy="52959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Rounded Rectangle 19"/>
          <p:cNvSpPr>
            <a:spLocks noChangeArrowheads="1"/>
          </p:cNvSpPr>
          <p:nvPr/>
        </p:nvSpPr>
        <p:spPr bwMode="auto">
          <a:xfrm>
            <a:off x="0" y="1004888"/>
            <a:ext cx="1143000" cy="214312"/>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3FD91B6-7975-42AF-B0BB-CA4D74C50B29}" type="slidenum">
              <a:rPr lang="en-US" altLang="en-US" smtClean="0">
                <a:solidFill>
                  <a:srgbClr val="4B4B4B"/>
                </a:solidFill>
              </a:rPr>
              <a:pPr eaLnBrk="1" hangingPunct="1"/>
              <a:t>104</a:t>
            </a:fld>
            <a:endParaRPr lang="en-US" altLang="en-US" smtClean="0">
              <a:solidFill>
                <a:srgbClr val="4B4B4B"/>
              </a:solidFill>
            </a:endParaRPr>
          </a:p>
        </p:txBody>
      </p:sp>
      <p:pic>
        <p:nvPicPr>
          <p:cNvPr id="279554" name="Picture 2"/>
          <p:cNvPicPr>
            <a:picLocks noChangeAspect="1" noChangeArrowheads="1"/>
          </p:cNvPicPr>
          <p:nvPr/>
        </p:nvPicPr>
        <p:blipFill>
          <a:blip r:embed="rId2"/>
          <a:srcRect/>
          <a:stretch>
            <a:fillRect/>
          </a:stretch>
        </p:blipFill>
        <p:spPr bwMode="auto">
          <a:xfrm>
            <a:off x="0" y="857250"/>
            <a:ext cx="9110663" cy="47148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矩形 5"/>
          <p:cNvSpPr>
            <a:spLocks noChangeArrowheads="1"/>
          </p:cNvSpPr>
          <p:nvPr/>
        </p:nvSpPr>
        <p:spPr bwMode="auto">
          <a:xfrm>
            <a:off x="4143375" y="3143250"/>
            <a:ext cx="2357438" cy="214313"/>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a:p>
        </p:txBody>
      </p:sp>
      <p:sp>
        <p:nvSpPr>
          <p:cNvPr id="7" name="矩形 5"/>
          <p:cNvSpPr>
            <a:spLocks noChangeArrowheads="1"/>
          </p:cNvSpPr>
          <p:nvPr/>
        </p:nvSpPr>
        <p:spPr bwMode="auto">
          <a:xfrm>
            <a:off x="3500438" y="3714750"/>
            <a:ext cx="2357437" cy="285750"/>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1737B2C-55A3-4A24-A318-7FC5022EBC86}" type="slidenum">
              <a:rPr lang="en-US" altLang="en-US" smtClean="0">
                <a:solidFill>
                  <a:srgbClr val="4B4B4B"/>
                </a:solidFill>
              </a:rPr>
              <a:pPr eaLnBrk="1" hangingPunct="1"/>
              <a:t>105</a:t>
            </a:fld>
            <a:endParaRPr lang="en-US" altLang="en-US" smtClean="0">
              <a:solidFill>
                <a:srgbClr val="4B4B4B"/>
              </a:solidFill>
            </a:endParaRPr>
          </a:p>
        </p:txBody>
      </p:sp>
      <p:pic>
        <p:nvPicPr>
          <p:cNvPr id="280578" name="Picture 2"/>
          <p:cNvPicPr>
            <a:picLocks noChangeAspect="1" noChangeArrowheads="1"/>
          </p:cNvPicPr>
          <p:nvPr/>
        </p:nvPicPr>
        <p:blipFill>
          <a:blip r:embed="rId2"/>
          <a:srcRect/>
          <a:stretch>
            <a:fillRect/>
          </a:stretch>
        </p:blipFill>
        <p:spPr bwMode="auto">
          <a:xfrm>
            <a:off x="0" y="1285875"/>
            <a:ext cx="9144000" cy="4286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Rounded Rectangle 5"/>
          <p:cNvSpPr>
            <a:spLocks noChangeArrowheads="1"/>
          </p:cNvSpPr>
          <p:nvPr/>
        </p:nvSpPr>
        <p:spPr bwMode="auto">
          <a:xfrm>
            <a:off x="8143875" y="2428875"/>
            <a:ext cx="1000125" cy="428625"/>
          </a:xfrm>
          <a:prstGeom prst="roundRect">
            <a:avLst>
              <a:gd name="adj" fmla="val 16667"/>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9" name="TextBox 8"/>
          <p:cNvSpPr txBox="1">
            <a:spLocks noChangeArrowheads="1"/>
          </p:cNvSpPr>
          <p:nvPr/>
        </p:nvSpPr>
        <p:spPr bwMode="auto">
          <a:xfrm>
            <a:off x="3714750" y="3429000"/>
            <a:ext cx="2500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a:t>PHYSICAL REVIEW D</a:t>
            </a:r>
            <a:endParaRPr lang="zh-CN" altLang="en-US" sz="1000" b="1"/>
          </a:p>
        </p:txBody>
      </p:sp>
      <p:sp>
        <p:nvSpPr>
          <p:cNvPr id="11" name="Rounded Rectangle 10"/>
          <p:cNvSpPr>
            <a:spLocks noChangeArrowheads="1"/>
          </p:cNvSpPr>
          <p:nvPr/>
        </p:nvSpPr>
        <p:spPr bwMode="auto">
          <a:xfrm>
            <a:off x="3643313" y="3643313"/>
            <a:ext cx="500062" cy="285750"/>
          </a:xfrm>
          <a:prstGeom prst="roundRect">
            <a:avLst>
              <a:gd name="adj" fmla="val 16667"/>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2" name="Picture 11"/>
          <p:cNvPicPr>
            <a:picLocks noChangeAspect="1" noChangeArrowheads="1"/>
          </p:cNvPicPr>
          <p:nvPr/>
        </p:nvPicPr>
        <p:blipFill>
          <a:blip r:embed="rId3"/>
          <a:srcRect/>
          <a:stretch>
            <a:fillRect/>
          </a:stretch>
        </p:blipFill>
        <p:spPr bwMode="auto">
          <a:xfrm>
            <a:off x="2357438" y="285750"/>
            <a:ext cx="6181725" cy="6572250"/>
          </a:xfrm>
          <a:prstGeom prst="rect">
            <a:avLst/>
          </a:prstGeom>
          <a:noFill/>
          <a:ln w="9525">
            <a:solidFill>
              <a:schemeClr val="bg1">
                <a:lumMod val="75000"/>
              </a:schemeClr>
            </a:solidFill>
            <a:miter lim="800000"/>
            <a:headEnd/>
            <a:tailEnd/>
          </a:ln>
          <a:effectLst>
            <a:prstShdw prst="shdw17" dist="17961" dir="2700000">
              <a:schemeClr val="accent1">
                <a:gamma/>
                <a:shade val="60000"/>
                <a:invGamma/>
              </a:schemeClr>
            </a:prst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20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ox(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988EB7-F00C-452D-AE52-8A2D7EA4A035}" type="slidenum">
              <a:rPr lang="en-US" altLang="en-US" smtClean="0">
                <a:solidFill>
                  <a:srgbClr val="4B4B4B"/>
                </a:solidFill>
              </a:rPr>
              <a:pPr eaLnBrk="1" hangingPunct="1"/>
              <a:t>106</a:t>
            </a:fld>
            <a:endParaRPr lang="en-US" altLang="en-US" smtClean="0">
              <a:solidFill>
                <a:srgbClr val="4B4B4B"/>
              </a:solidFill>
            </a:endParaRPr>
          </a:p>
        </p:txBody>
      </p:sp>
      <p:pic>
        <p:nvPicPr>
          <p:cNvPr id="487426" name="Picture 2"/>
          <p:cNvPicPr>
            <a:picLocks noChangeAspect="1" noChangeArrowheads="1"/>
          </p:cNvPicPr>
          <p:nvPr/>
        </p:nvPicPr>
        <p:blipFill>
          <a:blip r:embed="rId2"/>
          <a:srcRect/>
          <a:stretch>
            <a:fillRect/>
          </a:stretch>
        </p:blipFill>
        <p:spPr bwMode="auto">
          <a:xfrm>
            <a:off x="0" y="571500"/>
            <a:ext cx="9144000" cy="62865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33124" name="灯片编号占位符 3"/>
          <p:cNvSpPr txBox="1">
            <a:spLocks/>
          </p:cNvSpPr>
          <p:nvPr/>
        </p:nvSpPr>
        <p:spPr bwMode="auto">
          <a:xfrm>
            <a:off x="8424863" y="639445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51E6F7A9-9E6C-47F8-B819-68662BD66BE4}" type="slidenum">
              <a:rPr lang="en-US" altLang="en-US" sz="900">
                <a:solidFill>
                  <a:srgbClr val="4B4B4B"/>
                </a:solidFill>
              </a:rPr>
              <a:pPr algn="r" eaLnBrk="1" hangingPunct="1"/>
              <a:t>106</a:t>
            </a:fld>
            <a:endParaRPr lang="en-US" altLang="en-US" sz="900">
              <a:solidFill>
                <a:srgbClr val="4B4B4B"/>
              </a:solidFill>
            </a:endParaRPr>
          </a:p>
        </p:txBody>
      </p:sp>
      <p:sp>
        <p:nvSpPr>
          <p:cNvPr id="133125" name="灯片编号占位符 3"/>
          <p:cNvSpPr txBox="1">
            <a:spLocks/>
          </p:cNvSpPr>
          <p:nvPr/>
        </p:nvSpPr>
        <p:spPr bwMode="auto">
          <a:xfrm>
            <a:off x="8424863" y="639445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1986A749-2DBE-4F53-897E-1E5D5D349777}" type="slidenum">
              <a:rPr lang="en-US" altLang="en-US" sz="900">
                <a:solidFill>
                  <a:srgbClr val="4B4B4B"/>
                </a:solidFill>
              </a:rPr>
              <a:pPr algn="r" eaLnBrk="1" hangingPunct="1"/>
              <a:t>106</a:t>
            </a:fld>
            <a:endParaRPr lang="en-US" altLang="en-US" sz="900">
              <a:solidFill>
                <a:srgbClr val="4B4B4B"/>
              </a:solidFill>
            </a:endParaRPr>
          </a:p>
        </p:txBody>
      </p:sp>
      <p:sp>
        <p:nvSpPr>
          <p:cNvPr id="133126" name="灯片编号占位符 3"/>
          <p:cNvSpPr txBox="1">
            <a:spLocks/>
          </p:cNvSpPr>
          <p:nvPr/>
        </p:nvSpPr>
        <p:spPr bwMode="auto">
          <a:xfrm>
            <a:off x="8424863" y="639445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F5F879DD-A95B-4946-B2A2-2706EEF983BC}" type="slidenum">
              <a:rPr lang="en-US" altLang="en-US" sz="900">
                <a:solidFill>
                  <a:srgbClr val="4B4B4B"/>
                </a:solidFill>
              </a:rPr>
              <a:pPr algn="r" eaLnBrk="1" hangingPunct="1"/>
              <a:t>106</a:t>
            </a:fld>
            <a:endParaRPr lang="en-US" altLang="en-US" sz="900">
              <a:solidFill>
                <a:srgbClr val="4B4B4B"/>
              </a:solidFill>
            </a:endParaRPr>
          </a:p>
        </p:txBody>
      </p:sp>
      <p:sp>
        <p:nvSpPr>
          <p:cNvPr id="9" name="圆角矩形 8"/>
          <p:cNvSpPr>
            <a:spLocks noChangeArrowheads="1"/>
          </p:cNvSpPr>
          <p:nvPr/>
        </p:nvSpPr>
        <p:spPr bwMode="auto">
          <a:xfrm>
            <a:off x="0" y="4857750"/>
            <a:ext cx="4857750" cy="357188"/>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0" name="标题 1"/>
          <p:cNvSpPr txBox="1">
            <a:spLocks/>
          </p:cNvSpPr>
          <p:nvPr/>
        </p:nvSpPr>
        <p:spPr>
          <a:xfrm>
            <a:off x="285750" y="20638"/>
            <a:ext cx="7369175" cy="836612"/>
          </a:xfrm>
          <a:prstGeom prst="rect">
            <a:avLst/>
          </a:prstGeom>
        </p:spPr>
        <p:txBody>
          <a:bodyPr/>
          <a:lstStyle/>
          <a:p>
            <a:pPr eaLnBrk="0" hangingPunct="0">
              <a:lnSpc>
                <a:spcPct val="90000"/>
              </a:lnSpc>
              <a:defRPr/>
            </a:pPr>
            <a:r>
              <a:rPr lang="zh-CN" altLang="en-US" sz="2800" kern="0" dirty="0">
                <a:solidFill>
                  <a:schemeClr val="tx2"/>
                </a:solidFill>
                <a:latin typeface="黑体" pitchFamily="2" charset="-122"/>
                <a:ea typeface="黑体" pitchFamily="2" charset="-122"/>
                <a:cs typeface="+mj-cs"/>
              </a:rPr>
              <a:t>期刊全记录页面</a:t>
            </a:r>
          </a:p>
        </p:txBody>
      </p:sp>
      <p:sp>
        <p:nvSpPr>
          <p:cNvPr id="11" name="Rounded Rectangle 9"/>
          <p:cNvSpPr>
            <a:spLocks noChangeArrowheads="1"/>
          </p:cNvSpPr>
          <p:nvPr/>
        </p:nvSpPr>
        <p:spPr bwMode="auto">
          <a:xfrm>
            <a:off x="4786313" y="2357438"/>
            <a:ext cx="571500" cy="642937"/>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2" name="Rounded Rectangle 10"/>
          <p:cNvSpPr>
            <a:spLocks noChangeArrowheads="1"/>
          </p:cNvSpPr>
          <p:nvPr/>
        </p:nvSpPr>
        <p:spPr bwMode="auto">
          <a:xfrm>
            <a:off x="5715000" y="3357563"/>
            <a:ext cx="928688" cy="285750"/>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3" name="Oval 7"/>
          <p:cNvSpPr>
            <a:spLocks noChangeArrowheads="1"/>
          </p:cNvSpPr>
          <p:nvPr/>
        </p:nvSpPr>
        <p:spPr bwMode="auto">
          <a:xfrm>
            <a:off x="1785938" y="6305550"/>
            <a:ext cx="1143000" cy="338138"/>
          </a:xfrm>
          <a:prstGeom prst="ellipse">
            <a:avLst/>
          </a:prstGeom>
          <a:noFill/>
          <a:ln w="34925"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cxnSp>
        <p:nvCxnSpPr>
          <p:cNvPr id="14" name="Straight Arrow Connector 9"/>
          <p:cNvCxnSpPr>
            <a:cxnSpLocks noChangeShapeType="1"/>
          </p:cNvCxnSpPr>
          <p:nvPr/>
        </p:nvCxnSpPr>
        <p:spPr bwMode="auto">
          <a:xfrm flipV="1">
            <a:off x="2928938" y="6357938"/>
            <a:ext cx="642937" cy="166687"/>
          </a:xfrm>
          <a:prstGeom prst="straightConnector1">
            <a:avLst/>
          </a:prstGeom>
          <a:noFill/>
          <a:ln w="28575" algn="ctr">
            <a:solidFill>
              <a:schemeClr val="tx2"/>
            </a:solidFill>
            <a:round/>
            <a:headEnd/>
            <a:tailEnd type="arrow" w="med" len="med"/>
          </a:ln>
          <a:extLst>
            <a:ext uri="{909E8E84-426E-40DD-AFC4-6F175D3DCCD1}">
              <a14:hiddenFill xmlns:a14="http://schemas.microsoft.com/office/drawing/2010/main">
                <a:noFill/>
              </a14:hiddenFill>
            </a:ext>
          </a:extLst>
        </p:spPr>
      </p:cxnSp>
      <p:pic>
        <p:nvPicPr>
          <p:cNvPr id="487427" name="Picture 3" descr="C:\Users\u0165926\AppData\Roaming\Tencent\Users\122102596\QQ\WinTemp\RichOle\HB4H7BS9RAV{8F5Q52@V[0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4929188"/>
            <a:ext cx="5572125" cy="18573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87427"/>
                                        </p:tgtEl>
                                        <p:attrNameLst>
                                          <p:attrName>style.visibility</p:attrName>
                                        </p:attrNameLst>
                                      </p:cBhvr>
                                      <p:to>
                                        <p:strVal val="visible"/>
                                      </p:to>
                                    </p:set>
                                    <p:anim calcmode="lin" valueType="num">
                                      <p:cBhvr additive="base">
                                        <p:cTn id="25" dur="500" fill="hold"/>
                                        <p:tgtEl>
                                          <p:spTgt spid="487427"/>
                                        </p:tgtEl>
                                        <p:attrNameLst>
                                          <p:attrName>ppt_x</p:attrName>
                                        </p:attrNameLst>
                                      </p:cBhvr>
                                      <p:tavLst>
                                        <p:tav tm="0">
                                          <p:val>
                                            <p:strVal val="#ppt_x"/>
                                          </p:val>
                                        </p:tav>
                                        <p:tav tm="100000">
                                          <p:val>
                                            <p:strVal val="#ppt_x"/>
                                          </p:val>
                                        </p:tav>
                                      </p:tavLst>
                                    </p:anim>
                                    <p:anim calcmode="lin" valueType="num">
                                      <p:cBhvr additive="base">
                                        <p:cTn id="26" dur="500" fill="hold"/>
                                        <p:tgtEl>
                                          <p:spTgt spid="48742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30" name="Picture 14"/>
          <p:cNvPicPr>
            <a:picLocks noChangeAspect="1" noChangeArrowheads="1"/>
          </p:cNvPicPr>
          <p:nvPr/>
        </p:nvPicPr>
        <p:blipFill>
          <a:blip r:embed="rId2"/>
          <a:srcRect/>
          <a:stretch>
            <a:fillRect/>
          </a:stretch>
        </p:blipFill>
        <p:spPr bwMode="auto">
          <a:xfrm>
            <a:off x="0" y="0"/>
            <a:ext cx="9144000" cy="752316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34147"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BCB05853-EAA2-486F-B3DB-9B8BB11934AB}" type="slidenum">
              <a:rPr lang="en-US" altLang="en-US" smtClean="0">
                <a:solidFill>
                  <a:srgbClr val="4B4B4B"/>
                </a:solidFill>
              </a:rPr>
              <a:pPr eaLnBrk="1" hangingPunct="1"/>
              <a:t>107</a:t>
            </a:fld>
            <a:endParaRPr lang="en-US" altLang="en-US" smtClean="0">
              <a:solidFill>
                <a:srgbClr val="4B4B4B"/>
              </a:solidFill>
            </a:endParaRPr>
          </a:p>
        </p:txBody>
      </p:sp>
      <p:sp>
        <p:nvSpPr>
          <p:cNvPr id="16" name="标题 1"/>
          <p:cNvSpPr txBox="1">
            <a:spLocks/>
          </p:cNvSpPr>
          <p:nvPr/>
        </p:nvSpPr>
        <p:spPr>
          <a:xfrm>
            <a:off x="2346325" y="663575"/>
            <a:ext cx="7369175" cy="836613"/>
          </a:xfrm>
          <a:prstGeom prst="rect">
            <a:avLst/>
          </a:prstGeom>
        </p:spPr>
        <p:txBody>
          <a:bodyPr/>
          <a:lstStyle/>
          <a:p>
            <a:pPr eaLnBrk="0" hangingPunct="0">
              <a:lnSpc>
                <a:spcPct val="90000"/>
              </a:lnSpc>
              <a:defRPr/>
            </a:pPr>
            <a:r>
              <a:rPr lang="zh-CN" altLang="en-US" sz="3200" kern="0" dirty="0">
                <a:solidFill>
                  <a:schemeClr val="tx2"/>
                </a:solidFill>
                <a:latin typeface="黑体" pitchFamily="2" charset="-122"/>
                <a:ea typeface="黑体" pitchFamily="2" charset="-122"/>
                <a:cs typeface="+mj-cs"/>
              </a:rPr>
              <a:t>相关期刊</a:t>
            </a:r>
          </a:p>
        </p:txBody>
      </p:sp>
      <p:sp>
        <p:nvSpPr>
          <p:cNvPr id="134149" name="Slide Number Placeholder 1"/>
          <p:cNvSpPr txBox="1">
            <a:spLocks/>
          </p:cNvSpPr>
          <p:nvPr/>
        </p:nvSpPr>
        <p:spPr bwMode="auto">
          <a:xfrm>
            <a:off x="8424863" y="639445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4EBFFF01-3077-4E95-BEDB-2A478E0EFFE0}" type="slidenum">
              <a:rPr lang="en-US" altLang="en-US" sz="900">
                <a:solidFill>
                  <a:srgbClr val="4B4B4B"/>
                </a:solidFill>
              </a:rPr>
              <a:pPr algn="r" eaLnBrk="1" hangingPunct="1"/>
              <a:t>107</a:t>
            </a:fld>
            <a:endParaRPr lang="en-US" altLang="en-US" sz="900">
              <a:solidFill>
                <a:srgbClr val="4B4B4B"/>
              </a:solidFill>
            </a:endParaRPr>
          </a:p>
        </p:txBody>
      </p:sp>
      <p:sp>
        <p:nvSpPr>
          <p:cNvPr id="18" name="矩形 4"/>
          <p:cNvSpPr/>
          <p:nvPr/>
        </p:nvSpPr>
        <p:spPr>
          <a:xfrm>
            <a:off x="0" y="2071688"/>
            <a:ext cx="2262188" cy="357187"/>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19" name="Rounded Rectangle 4"/>
          <p:cNvSpPr>
            <a:spLocks noChangeArrowheads="1"/>
          </p:cNvSpPr>
          <p:nvPr/>
        </p:nvSpPr>
        <p:spPr bwMode="auto">
          <a:xfrm>
            <a:off x="1000125" y="2928938"/>
            <a:ext cx="2928938" cy="4643437"/>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p:cNvPicPr>
            <a:picLocks noChangeAspect="1" noChangeArrowheads="1"/>
          </p:cNvPicPr>
          <p:nvPr/>
        </p:nvPicPr>
        <p:blipFill>
          <a:blip r:embed="rId2"/>
          <a:srcRect/>
          <a:stretch>
            <a:fillRect/>
          </a:stretch>
        </p:blipFill>
        <p:spPr bwMode="auto">
          <a:xfrm>
            <a:off x="0" y="0"/>
            <a:ext cx="9144000" cy="812323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矩形 4"/>
          <p:cNvSpPr/>
          <p:nvPr/>
        </p:nvSpPr>
        <p:spPr>
          <a:xfrm>
            <a:off x="0" y="1785938"/>
            <a:ext cx="3929063" cy="500062"/>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4" name="Rounded Rectangle 4"/>
          <p:cNvSpPr>
            <a:spLocks noChangeArrowheads="1"/>
          </p:cNvSpPr>
          <p:nvPr/>
        </p:nvSpPr>
        <p:spPr bwMode="auto">
          <a:xfrm>
            <a:off x="4071938" y="3643313"/>
            <a:ext cx="571500" cy="5715000"/>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5" name="标题 1"/>
          <p:cNvSpPr txBox="1">
            <a:spLocks/>
          </p:cNvSpPr>
          <p:nvPr/>
        </p:nvSpPr>
        <p:spPr>
          <a:xfrm>
            <a:off x="2000250" y="806450"/>
            <a:ext cx="7572375" cy="836613"/>
          </a:xfrm>
          <a:prstGeom prst="rect">
            <a:avLst/>
          </a:prstGeom>
        </p:spPr>
        <p:txBody>
          <a:bodyPr/>
          <a:lstStyle/>
          <a:p>
            <a:pPr eaLnBrk="0" hangingPunct="0">
              <a:lnSpc>
                <a:spcPct val="90000"/>
              </a:lnSpc>
              <a:defRPr/>
            </a:pPr>
            <a:r>
              <a:rPr lang="zh-CN" altLang="en-US" sz="3000" kern="0" dirty="0">
                <a:solidFill>
                  <a:schemeClr val="tx2"/>
                </a:solidFill>
                <a:latin typeface="黑体" pitchFamily="2" charset="-122"/>
                <a:ea typeface="黑体" pitchFamily="2" charset="-122"/>
                <a:cs typeface="+mj-cs"/>
              </a:rPr>
              <a:t>冶金与冶金工程领域内的</a:t>
            </a:r>
            <a:r>
              <a:rPr lang="en-US" altLang="zh-CN" sz="3000" kern="0" dirty="0">
                <a:solidFill>
                  <a:schemeClr val="tx2"/>
                </a:solidFill>
                <a:latin typeface="+mj-lt"/>
                <a:ea typeface="黑体" pitchFamily="2" charset="-122"/>
                <a:cs typeface="+mj-cs"/>
              </a:rPr>
              <a:t>SCI</a:t>
            </a:r>
            <a:r>
              <a:rPr lang="zh-CN" altLang="en-US" sz="3000" kern="0" dirty="0">
                <a:solidFill>
                  <a:schemeClr val="tx2"/>
                </a:solidFill>
                <a:latin typeface="黑体" pitchFamily="2" charset="-122"/>
                <a:ea typeface="黑体" pitchFamily="2" charset="-122"/>
                <a:cs typeface="+mj-cs"/>
              </a:rPr>
              <a:t>期刊</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879C603-1E67-426B-95EF-FCF58ADBD2B3}" type="slidenum">
              <a:rPr lang="en-US" altLang="en-US" smtClean="0">
                <a:solidFill>
                  <a:srgbClr val="4B4B4B"/>
                </a:solidFill>
              </a:rPr>
              <a:pPr eaLnBrk="1" hangingPunct="1"/>
              <a:t>109</a:t>
            </a:fld>
            <a:endParaRPr lang="en-US" altLang="en-US" smtClean="0">
              <a:solidFill>
                <a:srgbClr val="4B4B4B"/>
              </a:solidFill>
            </a:endParaRPr>
          </a:p>
        </p:txBody>
      </p:sp>
      <p:pic>
        <p:nvPicPr>
          <p:cNvPr id="4198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矩形 4"/>
          <p:cNvSpPr/>
          <p:nvPr/>
        </p:nvSpPr>
        <p:spPr>
          <a:xfrm>
            <a:off x="0" y="714375"/>
            <a:ext cx="4071938" cy="500063"/>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p>
        </p:txBody>
      </p:sp>
      <p:sp>
        <p:nvSpPr>
          <p:cNvPr id="7" name="Rounded Rectangle 4"/>
          <p:cNvSpPr>
            <a:spLocks noChangeArrowheads="1"/>
          </p:cNvSpPr>
          <p:nvPr/>
        </p:nvSpPr>
        <p:spPr bwMode="auto">
          <a:xfrm>
            <a:off x="4071938" y="1928813"/>
            <a:ext cx="500062" cy="5643562"/>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8" name="标题 1"/>
          <p:cNvSpPr txBox="1">
            <a:spLocks/>
          </p:cNvSpPr>
          <p:nvPr/>
        </p:nvSpPr>
        <p:spPr>
          <a:xfrm>
            <a:off x="2071688" y="0"/>
            <a:ext cx="7572375" cy="836613"/>
          </a:xfrm>
          <a:prstGeom prst="rect">
            <a:avLst/>
          </a:prstGeom>
        </p:spPr>
        <p:txBody>
          <a:bodyPr/>
          <a:lstStyle/>
          <a:p>
            <a:pPr eaLnBrk="0" hangingPunct="0">
              <a:lnSpc>
                <a:spcPct val="90000"/>
              </a:lnSpc>
              <a:defRPr/>
            </a:pPr>
            <a:r>
              <a:rPr lang="zh-CN" altLang="en-US" sz="3000" kern="0" dirty="0">
                <a:solidFill>
                  <a:schemeClr val="tx2"/>
                </a:solidFill>
                <a:latin typeface="黑体" pitchFamily="2" charset="-122"/>
                <a:ea typeface="黑体" pitchFamily="2" charset="-122"/>
                <a:cs typeface="+mj-cs"/>
              </a:rPr>
              <a:t>电子电气工程领域内的</a:t>
            </a:r>
            <a:r>
              <a:rPr lang="en-US" altLang="zh-CN" sz="3000" kern="0" dirty="0">
                <a:solidFill>
                  <a:schemeClr val="tx2"/>
                </a:solidFill>
                <a:latin typeface="+mj-lt"/>
                <a:ea typeface="黑体" pitchFamily="2" charset="-122"/>
                <a:cs typeface="+mj-cs"/>
              </a:rPr>
              <a:t>SCI</a:t>
            </a:r>
            <a:r>
              <a:rPr lang="zh-CN" altLang="en-US" sz="3000" kern="0" dirty="0">
                <a:solidFill>
                  <a:schemeClr val="tx2"/>
                </a:solidFill>
                <a:latin typeface="黑体" pitchFamily="2" charset="-122"/>
                <a:ea typeface="黑体" pitchFamily="2" charset="-122"/>
                <a:cs typeface="+mj-cs"/>
              </a:rPr>
              <a:t>期刊</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0B2D7A3A-CE00-48B8-95C3-A44EB1549FAA}" type="slidenum">
              <a:rPr lang="zh-CN" altLang="en-US" smtClean="0"/>
              <a:pPr>
                <a:defRPr/>
              </a:pPr>
              <a:t>11</a:t>
            </a:fld>
            <a:endParaRPr lang="zh-CN" altLang="en-US"/>
          </a:p>
        </p:txBody>
      </p:sp>
      <p:pic>
        <p:nvPicPr>
          <p:cNvPr id="2050" name="Picture 2"/>
          <p:cNvPicPr>
            <a:picLocks noChangeAspect="1" noChangeArrowheads="1"/>
          </p:cNvPicPr>
          <p:nvPr/>
        </p:nvPicPr>
        <p:blipFill>
          <a:blip r:embed="rId2" cstate="print"/>
          <a:srcRect/>
          <a:stretch>
            <a:fillRect/>
          </a:stretch>
        </p:blipFill>
        <p:spPr bwMode="auto">
          <a:xfrm>
            <a:off x="971600" y="1484785"/>
            <a:ext cx="7160665" cy="4752528"/>
          </a:xfrm>
          <a:prstGeom prst="rect">
            <a:avLst/>
          </a:prstGeom>
          <a:solidFill>
            <a:schemeClr val="bg1"/>
          </a:solidFill>
          <a:effectLst>
            <a:outerShdw blurRad="63500" sx="102000" sy="102000" algn="ctr" rotWithShape="0">
              <a:prstClr val="black">
                <a:alpha val="40000"/>
              </a:prstClr>
            </a:outerShdw>
          </a:effectLst>
        </p:spPr>
      </p:pic>
      <p:sp>
        <p:nvSpPr>
          <p:cNvPr id="6" name="标题 1"/>
          <p:cNvSpPr>
            <a:spLocks noGrp="1"/>
          </p:cNvSpPr>
          <p:nvPr>
            <p:ph type="title"/>
          </p:nvPr>
        </p:nvSpPr>
        <p:spPr>
          <a:xfrm>
            <a:off x="917575" y="402407"/>
            <a:ext cx="7369175" cy="506313"/>
          </a:xfrm>
        </p:spPr>
        <p:txBody>
          <a:bodyPr/>
          <a:lstStyle/>
          <a:p>
            <a:r>
              <a:rPr lang="zh-CN" altLang="en-US" sz="2800" dirty="0" smtClean="0"/>
              <a:t>与</a:t>
            </a:r>
            <a:r>
              <a:rPr lang="en-US" altLang="zh-CN" sz="2800" dirty="0" smtClean="0"/>
              <a:t>ESI</a:t>
            </a:r>
            <a:r>
              <a:rPr lang="zh-CN" altLang="en-US" sz="2800" dirty="0" smtClean="0"/>
              <a:t>相关的评估体系</a:t>
            </a:r>
            <a:endParaRPr lang="zh-CN" altLang="en-US" sz="2800" dirty="0"/>
          </a:p>
        </p:txBody>
      </p:sp>
      <p:sp>
        <p:nvSpPr>
          <p:cNvPr id="7" name="Rectangle 2"/>
          <p:cNvSpPr txBox="1">
            <a:spLocks noChangeArrowheads="1"/>
          </p:cNvSpPr>
          <p:nvPr/>
        </p:nvSpPr>
        <p:spPr bwMode="auto">
          <a:xfrm>
            <a:off x="991830" y="836712"/>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微软雅黑" pitchFamily="34" charset="-122"/>
                <a:ea typeface="微软雅黑" pitchFamily="34" charset="-122"/>
                <a:cs typeface="+mj-cs"/>
              </a:rPr>
              <a:t>中国校友会网</a:t>
            </a:r>
            <a:r>
              <a:rPr lang="en-US" altLang="zh-CN" dirty="0" smtClean="0"/>
              <a:t>《2015</a:t>
            </a:r>
            <a:r>
              <a:rPr lang="zh-CN" altLang="en-US" dirty="0" smtClean="0"/>
              <a:t>中国大学</a:t>
            </a:r>
            <a:r>
              <a:rPr lang="en-US" altLang="zh-CN" dirty="0" smtClean="0"/>
              <a:t>ESI</a:t>
            </a:r>
            <a:r>
              <a:rPr lang="zh-CN" altLang="en-US" dirty="0" smtClean="0"/>
              <a:t>高被引论文排行榜</a:t>
            </a:r>
            <a:r>
              <a:rPr lang="en-US" altLang="zh-CN" dirty="0" smtClean="0"/>
              <a:t>》</a:t>
            </a:r>
            <a:endParaRPr lang="zh-CN" altLang="en-US" kern="0" dirty="0">
              <a:latin typeface="微软雅黑" pitchFamily="34" charset="-122"/>
              <a:ea typeface="微软雅黑" pitchFamily="34" charset="-122"/>
              <a:cs typeface="+mj-cs"/>
            </a:endParaRPr>
          </a:p>
        </p:txBody>
      </p:sp>
    </p:spTree>
    <p:extLst>
      <p:ext uri="{BB962C8B-B14F-4D97-AF65-F5344CB8AC3E}">
        <p14:creationId xmlns:p14="http://schemas.microsoft.com/office/powerpoint/2010/main" val="1391269513"/>
      </p:ext>
    </p:extLst>
  </p:cSld>
  <p:clrMapOvr>
    <a:masterClrMapping/>
  </p:clrMapOvr>
  <p:transition>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63538" y="166688"/>
            <a:ext cx="7824787" cy="762000"/>
          </a:xfrm>
        </p:spPr>
        <p:txBody>
          <a:bodyPr/>
          <a:lstStyle/>
          <a:p>
            <a:pPr>
              <a:defRPr/>
            </a:pPr>
            <a:r>
              <a:rPr lang="zh-CN" altLang="en-US" sz="2400" dirty="0" smtClean="0">
                <a:solidFill>
                  <a:srgbClr val="FF9900"/>
                </a:solidFill>
                <a:effectLst>
                  <a:outerShdw blurRad="38100" dist="38100" dir="2700000" algn="tl">
                    <a:srgbClr val="C0C0C0"/>
                  </a:outerShdw>
                </a:effectLst>
                <a:latin typeface="黑体" pitchFamily="2" charset="-122"/>
                <a:ea typeface="黑体" pitchFamily="2" charset="-122"/>
              </a:rPr>
              <a:t>汤森路透公开发布的研究分析报告</a:t>
            </a:r>
            <a:endParaRPr lang="zh-CN" altLang="en-US" sz="2400" dirty="0" smtClean="0">
              <a:ea typeface="宋体" pitchFamily="2" charset="-122"/>
            </a:endParaRPr>
          </a:p>
        </p:txBody>
      </p:sp>
      <p:pic>
        <p:nvPicPr>
          <p:cNvPr id="4098" name="Picture 2"/>
          <p:cNvPicPr>
            <a:picLocks noChangeAspect="1" noChangeArrowheads="1"/>
          </p:cNvPicPr>
          <p:nvPr/>
        </p:nvPicPr>
        <p:blipFill>
          <a:blip r:embed="rId2"/>
          <a:srcRect/>
          <a:stretch>
            <a:fillRect/>
          </a:stretch>
        </p:blipFill>
        <p:spPr bwMode="auto">
          <a:xfrm>
            <a:off x="160338" y="1084263"/>
            <a:ext cx="1619250" cy="22828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099" name="Picture 3"/>
          <p:cNvPicPr>
            <a:picLocks noChangeAspect="1" noChangeArrowheads="1"/>
          </p:cNvPicPr>
          <p:nvPr/>
        </p:nvPicPr>
        <p:blipFill>
          <a:blip r:embed="rId3"/>
          <a:srcRect/>
          <a:stretch>
            <a:fillRect/>
          </a:stretch>
        </p:blipFill>
        <p:spPr bwMode="auto">
          <a:xfrm>
            <a:off x="1881188" y="1076325"/>
            <a:ext cx="1646237" cy="230028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0" name="Picture 4"/>
          <p:cNvPicPr>
            <a:picLocks noChangeAspect="1" noChangeArrowheads="1"/>
          </p:cNvPicPr>
          <p:nvPr/>
        </p:nvPicPr>
        <p:blipFill>
          <a:blip r:embed="rId4"/>
          <a:srcRect/>
          <a:stretch>
            <a:fillRect/>
          </a:stretch>
        </p:blipFill>
        <p:spPr bwMode="auto">
          <a:xfrm>
            <a:off x="3622675" y="1081088"/>
            <a:ext cx="1647825" cy="22955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1" name="Picture 5"/>
          <p:cNvPicPr>
            <a:picLocks noChangeAspect="1" noChangeArrowheads="1"/>
          </p:cNvPicPr>
          <p:nvPr/>
        </p:nvPicPr>
        <p:blipFill>
          <a:blip r:embed="rId5"/>
          <a:srcRect/>
          <a:stretch>
            <a:fillRect/>
          </a:stretch>
        </p:blipFill>
        <p:spPr bwMode="auto">
          <a:xfrm>
            <a:off x="5386388" y="1068388"/>
            <a:ext cx="1641475" cy="23082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2" name="Picture 6"/>
          <p:cNvPicPr>
            <a:picLocks noChangeAspect="1" noChangeArrowheads="1"/>
          </p:cNvPicPr>
          <p:nvPr/>
        </p:nvPicPr>
        <p:blipFill>
          <a:blip r:embed="rId6"/>
          <a:srcRect/>
          <a:stretch>
            <a:fillRect/>
          </a:stretch>
        </p:blipFill>
        <p:spPr bwMode="auto">
          <a:xfrm>
            <a:off x="7159625" y="1074738"/>
            <a:ext cx="1614488" cy="22860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3" name="Picture 7"/>
          <p:cNvPicPr>
            <a:picLocks noChangeAspect="1" noChangeArrowheads="1"/>
          </p:cNvPicPr>
          <p:nvPr/>
        </p:nvPicPr>
        <p:blipFill>
          <a:blip r:embed="rId7"/>
          <a:srcRect/>
          <a:stretch>
            <a:fillRect/>
          </a:stretch>
        </p:blipFill>
        <p:spPr bwMode="auto">
          <a:xfrm>
            <a:off x="1878013" y="3835400"/>
            <a:ext cx="1643062" cy="22574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4" name="Picture 8"/>
          <p:cNvPicPr>
            <a:picLocks noChangeAspect="1" noChangeArrowheads="1"/>
          </p:cNvPicPr>
          <p:nvPr/>
        </p:nvPicPr>
        <p:blipFill>
          <a:blip r:embed="rId8"/>
          <a:srcRect/>
          <a:stretch>
            <a:fillRect/>
          </a:stretch>
        </p:blipFill>
        <p:spPr bwMode="auto">
          <a:xfrm>
            <a:off x="3625850" y="3835400"/>
            <a:ext cx="1641475" cy="22574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5" name="Picture 9"/>
          <p:cNvPicPr>
            <a:picLocks noChangeAspect="1" noChangeArrowheads="1"/>
          </p:cNvPicPr>
          <p:nvPr/>
        </p:nvPicPr>
        <p:blipFill>
          <a:blip r:embed="rId9"/>
          <a:srcRect/>
          <a:stretch>
            <a:fillRect/>
          </a:stretch>
        </p:blipFill>
        <p:spPr bwMode="auto">
          <a:xfrm>
            <a:off x="5386388" y="3848100"/>
            <a:ext cx="1628775" cy="224631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6" name="Picture 10"/>
          <p:cNvPicPr>
            <a:picLocks noChangeAspect="1" noChangeArrowheads="1"/>
          </p:cNvPicPr>
          <p:nvPr/>
        </p:nvPicPr>
        <p:blipFill>
          <a:blip r:embed="rId10"/>
          <a:srcRect/>
          <a:stretch>
            <a:fillRect/>
          </a:stretch>
        </p:blipFill>
        <p:spPr bwMode="auto">
          <a:xfrm>
            <a:off x="171450" y="3835400"/>
            <a:ext cx="1603375" cy="224313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107" name="Picture 11"/>
          <p:cNvPicPr>
            <a:picLocks noChangeAspect="1" noChangeArrowheads="1"/>
          </p:cNvPicPr>
          <p:nvPr/>
        </p:nvPicPr>
        <p:blipFill>
          <a:blip r:embed="rId11"/>
          <a:srcRect/>
          <a:stretch>
            <a:fillRect/>
          </a:stretch>
        </p:blipFill>
        <p:spPr bwMode="auto">
          <a:xfrm>
            <a:off x="7167563" y="3833813"/>
            <a:ext cx="1635125" cy="226695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ransition>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本占位符 2"/>
          <p:cNvSpPr>
            <a:spLocks noGrp="1"/>
          </p:cNvSpPr>
          <p:nvPr>
            <p:ph type="body" idx="1"/>
          </p:nvPr>
        </p:nvSpPr>
        <p:spPr>
          <a:xfrm>
            <a:off x="365125" y="1524000"/>
            <a:ext cx="8372475" cy="4976813"/>
          </a:xfrm>
        </p:spPr>
        <p:txBody>
          <a:bodyPr/>
          <a:lstStyle/>
          <a:p>
            <a:r>
              <a:rPr lang="en-US" altLang="zh-CN" sz="2000" smtClean="0">
                <a:ea typeface="宋体" pitchFamily="2" charset="-122"/>
              </a:rPr>
              <a:t>《 2010</a:t>
            </a:r>
            <a:r>
              <a:rPr lang="zh-CN" altLang="en-US" sz="2000" smtClean="0">
                <a:ea typeface="宋体" pitchFamily="2" charset="-122"/>
              </a:rPr>
              <a:t>全球材料科学和技术研究报告</a:t>
            </a:r>
            <a:r>
              <a:rPr lang="en-US" altLang="zh-CN" sz="2000" smtClean="0">
                <a:ea typeface="宋体" pitchFamily="2" charset="-122"/>
              </a:rPr>
              <a:t>》</a:t>
            </a:r>
          </a:p>
          <a:p>
            <a:r>
              <a:rPr lang="en-US" altLang="zh-CN" sz="2000" smtClean="0">
                <a:ea typeface="宋体" pitchFamily="2" charset="-122"/>
              </a:rPr>
              <a:t>《2012</a:t>
            </a:r>
            <a:r>
              <a:rPr lang="zh-CN" altLang="en-US" sz="2000" smtClean="0">
                <a:ea typeface="宋体" pitchFamily="2" charset="-122"/>
              </a:rPr>
              <a:t>年最热门的研究人员和科技论文</a:t>
            </a:r>
            <a:r>
              <a:rPr lang="en-US" altLang="zh-CN" sz="2000" smtClean="0">
                <a:ea typeface="宋体" pitchFamily="2" charset="-122"/>
              </a:rPr>
              <a:t>》</a:t>
            </a:r>
          </a:p>
          <a:p>
            <a:r>
              <a:rPr lang="en-US" altLang="zh-CN" sz="2000" smtClean="0">
                <a:ea typeface="宋体" pitchFamily="2" charset="-122"/>
              </a:rPr>
              <a:t>《2012</a:t>
            </a:r>
            <a:r>
              <a:rPr lang="zh-CN" altLang="en-US" sz="2000" smtClean="0">
                <a:ea typeface="宋体" pitchFamily="2" charset="-122"/>
              </a:rPr>
              <a:t>年度创新报告</a:t>
            </a:r>
            <a:r>
              <a:rPr lang="en-US" altLang="zh-CN" sz="2000" smtClean="0">
                <a:ea typeface="宋体" pitchFamily="2" charset="-122"/>
              </a:rPr>
              <a:t>》</a:t>
            </a:r>
          </a:p>
          <a:p>
            <a:r>
              <a:rPr lang="en-US" altLang="zh-CN" sz="2000" smtClean="0">
                <a:ea typeface="宋体" pitchFamily="2" charset="-122"/>
              </a:rPr>
              <a:t>《</a:t>
            </a:r>
            <a:r>
              <a:rPr lang="zh-CN" altLang="en-US" sz="2000" smtClean="0">
                <a:ea typeface="宋体" pitchFamily="2" charset="-122"/>
              </a:rPr>
              <a:t>巴西、俄罗斯、印度、中国和韩国科学研究与创新全球影响力解析</a:t>
            </a:r>
            <a:r>
              <a:rPr lang="en-US" altLang="zh-CN" sz="2000" smtClean="0">
                <a:ea typeface="宋体" pitchFamily="2" charset="-122"/>
              </a:rPr>
              <a:t>》</a:t>
            </a:r>
          </a:p>
          <a:p>
            <a:r>
              <a:rPr lang="en-US" altLang="zh-CN" sz="2000" smtClean="0">
                <a:ea typeface="宋体" pitchFamily="2" charset="-122"/>
              </a:rPr>
              <a:t>《2013</a:t>
            </a:r>
            <a:r>
              <a:rPr lang="zh-CN" altLang="en-US" sz="2000" smtClean="0">
                <a:ea typeface="宋体" pitchFamily="2" charset="-122"/>
              </a:rPr>
              <a:t>研究前沿</a:t>
            </a:r>
            <a:r>
              <a:rPr lang="en-US" altLang="zh-CN" sz="2000" smtClean="0">
                <a:ea typeface="宋体" pitchFamily="2" charset="-122"/>
              </a:rPr>
              <a:t>》&amp; 《2014</a:t>
            </a:r>
            <a:r>
              <a:rPr lang="zh-CN" altLang="en-US" sz="2000" smtClean="0">
                <a:ea typeface="宋体" pitchFamily="2" charset="-122"/>
              </a:rPr>
              <a:t>研究前沿</a:t>
            </a:r>
            <a:r>
              <a:rPr lang="en-US" altLang="zh-CN" sz="2000" smtClean="0">
                <a:ea typeface="宋体" pitchFamily="2" charset="-122"/>
              </a:rPr>
              <a:t>》</a:t>
            </a:r>
          </a:p>
          <a:p>
            <a:r>
              <a:rPr lang="en-US" altLang="zh-CN" sz="2000" smtClean="0">
                <a:ea typeface="宋体" pitchFamily="2" charset="-122"/>
              </a:rPr>
              <a:t>《2013</a:t>
            </a:r>
            <a:r>
              <a:rPr lang="zh-CN" altLang="en-US" sz="2000" smtClean="0">
                <a:ea typeface="宋体" pitchFamily="2" charset="-122"/>
              </a:rPr>
              <a:t>年全球新药及生物制品报告</a:t>
            </a:r>
            <a:r>
              <a:rPr lang="en-US" altLang="zh-CN" sz="2000" smtClean="0">
                <a:ea typeface="宋体" pitchFamily="2" charset="-122"/>
              </a:rPr>
              <a:t>》</a:t>
            </a:r>
          </a:p>
          <a:p>
            <a:r>
              <a:rPr lang="en-US" altLang="zh-CN" sz="2000" smtClean="0">
                <a:ea typeface="宋体" pitchFamily="2" charset="-122"/>
              </a:rPr>
              <a:t>《2013</a:t>
            </a:r>
            <a:r>
              <a:rPr lang="zh-CN" altLang="en-US" sz="2000" smtClean="0">
                <a:ea typeface="宋体" pitchFamily="2" charset="-122"/>
              </a:rPr>
              <a:t>年度创新报告</a:t>
            </a:r>
            <a:r>
              <a:rPr lang="en-US" altLang="zh-CN" sz="2000" smtClean="0">
                <a:ea typeface="宋体" pitchFamily="2" charset="-122"/>
              </a:rPr>
              <a:t>》</a:t>
            </a:r>
          </a:p>
          <a:p>
            <a:r>
              <a:rPr lang="en-US" altLang="zh-CN" sz="2000" smtClean="0">
                <a:ea typeface="宋体" pitchFamily="2" charset="-122"/>
              </a:rPr>
              <a:t>《G20</a:t>
            </a:r>
            <a:r>
              <a:rPr lang="zh-CN" altLang="en-US" sz="2000" smtClean="0">
                <a:ea typeface="宋体" pitchFamily="2" charset="-122"/>
              </a:rPr>
              <a:t>国家科学研究和创新绩效报告</a:t>
            </a:r>
            <a:r>
              <a:rPr lang="en-US" altLang="zh-CN" sz="2000" smtClean="0">
                <a:ea typeface="宋体" pitchFamily="2" charset="-122"/>
              </a:rPr>
              <a:t>》</a:t>
            </a:r>
          </a:p>
          <a:p>
            <a:r>
              <a:rPr lang="en-US" altLang="zh-CN" sz="2000" smtClean="0">
                <a:ea typeface="宋体" pitchFamily="2" charset="-122"/>
              </a:rPr>
              <a:t>《2025</a:t>
            </a:r>
            <a:r>
              <a:rPr lang="zh-CN" altLang="en-US" sz="2000" smtClean="0">
                <a:ea typeface="宋体" pitchFamily="2" charset="-122"/>
              </a:rPr>
              <a:t>全球创新预测</a:t>
            </a:r>
            <a:r>
              <a:rPr lang="en-US" altLang="zh-CN" sz="2000" smtClean="0">
                <a:ea typeface="宋体" pitchFamily="2" charset="-122"/>
              </a:rPr>
              <a:t>》</a:t>
            </a:r>
          </a:p>
          <a:p>
            <a:r>
              <a:rPr lang="en-US" altLang="zh-CN" sz="2000" smtClean="0">
                <a:ea typeface="宋体" pitchFamily="2" charset="-122"/>
              </a:rPr>
              <a:t>《2014</a:t>
            </a:r>
            <a:r>
              <a:rPr lang="zh-CN" altLang="en-US" sz="2000" smtClean="0">
                <a:ea typeface="宋体" pitchFamily="2" charset="-122"/>
              </a:rPr>
              <a:t>世界最具影响力科学家</a:t>
            </a:r>
            <a:r>
              <a:rPr lang="en-US" altLang="zh-CN" sz="2000" smtClean="0">
                <a:ea typeface="宋体" pitchFamily="2" charset="-122"/>
              </a:rPr>
              <a:t>》</a:t>
            </a:r>
          </a:p>
          <a:p>
            <a:endParaRPr lang="en-US" altLang="zh-CN" sz="2000" smtClean="0">
              <a:ea typeface="宋体" pitchFamily="2" charset="-122"/>
            </a:endParaRPr>
          </a:p>
          <a:p>
            <a:endParaRPr lang="en-US" altLang="zh-CN" smtClean="0">
              <a:ea typeface="宋体" pitchFamily="2" charset="-122"/>
            </a:endParaRPr>
          </a:p>
          <a:p>
            <a:endParaRPr lang="en-US" altLang="zh-CN" smtClean="0">
              <a:ea typeface="宋体" pitchFamily="2" charset="-122"/>
            </a:endParaRPr>
          </a:p>
          <a:p>
            <a:endParaRPr lang="en-US" altLang="zh-CN" smtClean="0"/>
          </a:p>
        </p:txBody>
      </p:sp>
      <p:sp>
        <p:nvSpPr>
          <p:cNvPr id="153603" name="标题 1"/>
          <p:cNvSpPr>
            <a:spLocks noGrp="1"/>
          </p:cNvSpPr>
          <p:nvPr>
            <p:ph type="title"/>
          </p:nvPr>
        </p:nvSpPr>
        <p:spPr>
          <a:xfrm>
            <a:off x="928688" y="428625"/>
            <a:ext cx="7824787" cy="762000"/>
          </a:xfrm>
        </p:spPr>
        <p:txBody>
          <a:bodyPr/>
          <a:lstStyle/>
          <a:p>
            <a:r>
              <a:rPr lang="en-US" altLang="zh-CN" smtClean="0">
                <a:solidFill>
                  <a:srgbClr val="524B44"/>
                </a:solidFill>
                <a:latin typeface="黑体" pitchFamily="49" charset="-122"/>
                <a:ea typeface="黑体" pitchFamily="49" charset="-122"/>
              </a:rPr>
              <a:t/>
            </a:r>
            <a:br>
              <a:rPr lang="en-US" altLang="zh-CN" smtClean="0">
                <a:solidFill>
                  <a:srgbClr val="524B44"/>
                </a:solidFill>
                <a:latin typeface="黑体" pitchFamily="49" charset="-122"/>
                <a:ea typeface="黑体" pitchFamily="49" charset="-122"/>
              </a:rPr>
            </a:br>
            <a:r>
              <a:rPr lang="zh-CN" altLang="en-US" smtClean="0">
                <a:solidFill>
                  <a:srgbClr val="FF9900"/>
                </a:solidFill>
                <a:latin typeface="黑体" pitchFamily="49" charset="-122"/>
                <a:ea typeface="黑体" pitchFamily="49" charset="-122"/>
              </a:rPr>
              <a:t>汤森路透公开发布的研究分析报告</a:t>
            </a:r>
            <a:r>
              <a:rPr lang="en-US" altLang="zh-CN" smtClean="0">
                <a:solidFill>
                  <a:srgbClr val="FF9900"/>
                </a:solidFill>
                <a:latin typeface="黑体" pitchFamily="49" charset="-122"/>
                <a:ea typeface="黑体" pitchFamily="49" charset="-122"/>
              </a:rPr>
              <a:t>(2010-2014)</a:t>
            </a:r>
            <a:r>
              <a:rPr lang="zh-CN" altLang="en-US" smtClean="0">
                <a:solidFill>
                  <a:srgbClr val="524B44"/>
                </a:solidFill>
                <a:latin typeface="黑体" pitchFamily="49" charset="-122"/>
                <a:ea typeface="黑体" pitchFamily="49" charset="-122"/>
              </a:rPr>
              <a:t/>
            </a:r>
            <a:br>
              <a:rPr lang="zh-CN" altLang="en-US" smtClean="0">
                <a:solidFill>
                  <a:srgbClr val="524B44"/>
                </a:solidFill>
                <a:latin typeface="黑体" pitchFamily="49" charset="-122"/>
                <a:ea typeface="黑体" pitchFamily="49" charset="-122"/>
              </a:rPr>
            </a:br>
            <a:endParaRPr lang="zh-CN" altLang="en-US" smtClean="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2B07936-20DF-49A1-843B-F7D3FFC019A2}" type="slidenum">
              <a:rPr lang="en-US" altLang="en-US" smtClean="0">
                <a:solidFill>
                  <a:srgbClr val="4B4B4B"/>
                </a:solidFill>
              </a:rPr>
              <a:pPr eaLnBrk="1" hangingPunct="1"/>
              <a:t>112</a:t>
            </a:fld>
            <a:endParaRPr lang="en-US" altLang="en-US" smtClean="0">
              <a:solidFill>
                <a:srgbClr val="4B4B4B"/>
              </a:solidFill>
            </a:endParaRPr>
          </a:p>
        </p:txBody>
      </p:sp>
      <p:sp>
        <p:nvSpPr>
          <p:cNvPr id="5" name="矩形 4"/>
          <p:cNvSpPr/>
          <p:nvPr/>
        </p:nvSpPr>
        <p:spPr>
          <a:xfrm>
            <a:off x="285750" y="1071563"/>
            <a:ext cx="7572375" cy="2800350"/>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0"/>
              </a:spcAft>
              <a:defRPr/>
            </a:pPr>
            <a:r>
              <a:rPr lang="zh-CN" altLang="en-US" dirty="0">
                <a:solidFill>
                  <a:schemeClr val="tx1"/>
                </a:solidFill>
                <a:latin typeface="黑体" pitchFamily="2" charset="-122"/>
                <a:ea typeface="黑体" pitchFamily="2" charset="-122"/>
                <a:cs typeface="Arial Unicode MS" pitchFamily="34" charset="-122"/>
              </a:rPr>
              <a:t>“在国内高校率先开通</a:t>
            </a:r>
            <a:r>
              <a:rPr lang="en-US" altLang="zh-CN" dirty="0">
                <a:solidFill>
                  <a:schemeClr val="tx1"/>
                </a:solidFill>
                <a:latin typeface="+mj-lt"/>
                <a:ea typeface="黑体" pitchFamily="2" charset="-122"/>
                <a:cs typeface="Arial Unicode MS" pitchFamily="34" charset="-122"/>
              </a:rPr>
              <a:t>Century of Science</a:t>
            </a:r>
            <a:r>
              <a:rPr lang="zh-CN" altLang="en-US" dirty="0">
                <a:solidFill>
                  <a:schemeClr val="tx1"/>
                </a:solidFill>
                <a:latin typeface="黑体" pitchFamily="2" charset="-122"/>
                <a:ea typeface="黑体" pitchFamily="2" charset="-122"/>
                <a:cs typeface="Arial Unicode MS" pitchFamily="34" charset="-122"/>
              </a:rPr>
              <a:t>回溯文档，为北京大学打开一扇长达一个世纪的科研宝库的大门，帮助我们追溯更久远年代科学发展的轨迹。利用</a:t>
            </a:r>
            <a:r>
              <a:rPr lang="en-US" altLang="zh-CN" dirty="0">
                <a:solidFill>
                  <a:schemeClr val="tx1"/>
                </a:solidFill>
                <a:latin typeface="黑体" pitchFamily="2" charset="-122"/>
                <a:ea typeface="黑体" pitchFamily="2" charset="-122"/>
                <a:cs typeface="Arial Unicode MS" pitchFamily="34" charset="-122"/>
              </a:rPr>
              <a:t>100</a:t>
            </a:r>
            <a:r>
              <a:rPr lang="zh-CN" altLang="en-US" dirty="0">
                <a:solidFill>
                  <a:schemeClr val="tx1"/>
                </a:solidFill>
                <a:latin typeface="黑体" pitchFamily="2" charset="-122"/>
                <a:ea typeface="黑体" pitchFamily="2" charset="-122"/>
                <a:cs typeface="Arial Unicode MS" pitchFamily="34" charset="-122"/>
              </a:rPr>
              <a:t>年来珍贵的科学文献，追踪和分析文献的引用与发展，可以帮助我们确定未来的研究方向，发现并完成更新的科研成果。同时也将使北京大学与全球学术界展开更高、更深、更广泛的科研互动协作，推动中国的自主创新。”</a:t>
            </a:r>
            <a:endParaRPr lang="en-US" altLang="zh-CN" dirty="0">
              <a:solidFill>
                <a:schemeClr val="tx1"/>
              </a:solidFill>
              <a:latin typeface="黑体" pitchFamily="2" charset="-122"/>
              <a:ea typeface="黑体" pitchFamily="2" charset="-122"/>
              <a:cs typeface="Arial Unicode MS" pitchFamily="34" charset="-122"/>
            </a:endParaRPr>
          </a:p>
          <a:p>
            <a:pPr>
              <a:defRPr/>
            </a:pPr>
            <a:endParaRPr lang="en-US" sz="1600" dirty="0">
              <a:solidFill>
                <a:srgbClr val="4B4B4B"/>
              </a:solidFill>
            </a:endParaRPr>
          </a:p>
          <a:p>
            <a:pPr>
              <a:defRPr/>
            </a:pPr>
            <a:r>
              <a:rPr lang="en-US" altLang="zh-CN" sz="1600" dirty="0">
                <a:solidFill>
                  <a:srgbClr val="4B4B4B"/>
                </a:solidFill>
                <a:ea typeface="宋体" charset="-122"/>
              </a:rPr>
              <a:t>				</a:t>
            </a:r>
            <a:r>
              <a:rPr lang="en-US" altLang="zh-CN" dirty="0">
                <a:solidFill>
                  <a:schemeClr val="tx1"/>
                </a:solidFill>
                <a:latin typeface="宋体" charset="-122"/>
                <a:ea typeface="宋体" charset="-122"/>
              </a:rPr>
              <a:t>	</a:t>
            </a:r>
            <a:r>
              <a:rPr lang="zh-CN" altLang="en-US" dirty="0">
                <a:solidFill>
                  <a:schemeClr val="tx1"/>
                </a:solidFill>
                <a:latin typeface="宋体" charset="-122"/>
                <a:ea typeface="宋体" charset="-122"/>
              </a:rPr>
              <a:t>朱强  馆长，教授</a:t>
            </a:r>
            <a:endParaRPr lang="en-US" altLang="zh-CN" dirty="0">
              <a:solidFill>
                <a:schemeClr val="tx1"/>
              </a:solidFill>
              <a:latin typeface="宋体" charset="-122"/>
              <a:ea typeface="宋体" charset="-122"/>
            </a:endParaRPr>
          </a:p>
          <a:p>
            <a:pPr>
              <a:defRPr/>
            </a:pPr>
            <a:r>
              <a:rPr lang="en-US" altLang="zh-CN" dirty="0">
                <a:solidFill>
                  <a:schemeClr val="tx1"/>
                </a:solidFill>
                <a:latin typeface="宋体" charset="-122"/>
                <a:ea typeface="宋体" charset="-122"/>
              </a:rPr>
              <a:t>					</a:t>
            </a:r>
            <a:r>
              <a:rPr lang="zh-CN" altLang="en-US" dirty="0">
                <a:solidFill>
                  <a:schemeClr val="tx1"/>
                </a:solidFill>
                <a:latin typeface="宋体" charset="-122"/>
                <a:ea typeface="宋体" charset="-122"/>
              </a:rPr>
              <a:t>北京大学图书馆</a:t>
            </a:r>
            <a:endParaRPr lang="en-US" altLang="zh-CN" dirty="0">
              <a:solidFill>
                <a:schemeClr val="tx1"/>
              </a:solidFill>
              <a:latin typeface="宋体" charset="-122"/>
              <a:ea typeface="宋体" charset="-122"/>
            </a:endParaRPr>
          </a:p>
          <a:p>
            <a:pPr>
              <a:defRPr/>
            </a:pPr>
            <a:endParaRPr lang="en-US" sz="1600" dirty="0">
              <a:solidFill>
                <a:srgbClr val="4B4B4B"/>
              </a:solidFill>
            </a:endParaRPr>
          </a:p>
        </p:txBody>
      </p:sp>
      <p:sp>
        <p:nvSpPr>
          <p:cNvPr id="6" name="Text Box 2"/>
          <p:cNvSpPr txBox="1">
            <a:spLocks noChangeArrowheads="1"/>
          </p:cNvSpPr>
          <p:nvPr/>
        </p:nvSpPr>
        <p:spPr bwMode="auto">
          <a:xfrm>
            <a:off x="714375" y="4057650"/>
            <a:ext cx="8280400" cy="2586038"/>
          </a:xfrm>
          <a:prstGeom prst="rect">
            <a:avLst/>
          </a:prstGeom>
          <a:solidFill>
            <a:schemeClr val="lt1"/>
          </a:solidFill>
          <a:ln w="9525">
            <a:solidFill>
              <a:schemeClr val="accent5"/>
            </a:solid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CN" dirty="0">
                <a:latin typeface="黑体" pitchFamily="2" charset="-122"/>
                <a:ea typeface="黑体" pitchFamily="2" charset="-122"/>
                <a:cs typeface="Arial Unicode MS" pitchFamily="34" charset="-122"/>
              </a:rPr>
              <a:t>“</a:t>
            </a:r>
            <a:r>
              <a:rPr lang="en-US" altLang="zh-CN" dirty="0">
                <a:latin typeface="Arial" charset="0"/>
                <a:ea typeface="黑体" pitchFamily="2" charset="-122"/>
                <a:cs typeface="Arial Unicode MS" pitchFamily="34" charset="-122"/>
              </a:rPr>
              <a:t>ISI Web of Knowledge</a:t>
            </a:r>
            <a:r>
              <a:rPr lang="zh-CN" altLang="en-US" dirty="0">
                <a:latin typeface="黑体" pitchFamily="2" charset="-122"/>
                <a:ea typeface="黑体" pitchFamily="2" charset="-122"/>
                <a:cs typeface="Arial Unicode MS" pitchFamily="34" charset="-122"/>
              </a:rPr>
              <a:t>的可贵之处是源于引文又高于引文，首先通过揭示一百年来重要科技文献相互引证的关系来反映知识的创造、进化与创新的过程，但并未停留于此，而是进一步整合多种学术资源，并辅之以强大的检索与分析工具，为科研人员搭建一个知识网络，不仅能够让科研人员找到他想知道的知识，也能够帮助他发现他不知道自己所不知道的知识，从而激发新的发现与创新。这也正是未来信息服务和知识服务的发展方向。”</a:t>
            </a:r>
            <a:endParaRPr lang="en-US" altLang="zh-CN" dirty="0">
              <a:latin typeface="黑体" pitchFamily="2" charset="-122"/>
              <a:ea typeface="黑体" pitchFamily="2" charset="-122"/>
              <a:cs typeface="Arial Unicode MS" pitchFamily="34" charset="-122"/>
            </a:endParaRPr>
          </a:p>
          <a:p>
            <a:pPr>
              <a:defRPr/>
            </a:pPr>
            <a:r>
              <a:rPr lang="en-US" altLang="zh-CN" b="1" dirty="0">
                <a:latin typeface="Arial" charset="0"/>
                <a:ea typeface="黑体" pitchFamily="2" charset="-122"/>
                <a:cs typeface="Arial Unicode MS" pitchFamily="34" charset="-122"/>
              </a:rPr>
              <a:t>					</a:t>
            </a:r>
          </a:p>
          <a:p>
            <a:pPr>
              <a:defRPr/>
            </a:pPr>
            <a:r>
              <a:rPr lang="en-US" altLang="zh-CN" b="1" dirty="0">
                <a:latin typeface="Arial" charset="0"/>
                <a:ea typeface="黑体" pitchFamily="2" charset="-122"/>
                <a:cs typeface="Arial Unicode MS" pitchFamily="34" charset="-122"/>
              </a:rPr>
              <a:t>		</a:t>
            </a:r>
            <a:endParaRPr lang="zh-CN" altLang="en-US" b="1" dirty="0">
              <a:latin typeface="Arial" charset="0"/>
              <a:ea typeface="黑体" pitchFamily="2" charset="-122"/>
              <a:cs typeface="Arial Unicode MS" pitchFamily="34" charset="-122"/>
            </a:endParaRPr>
          </a:p>
          <a:p>
            <a:pPr>
              <a:defRPr/>
            </a:pPr>
            <a:endParaRPr lang="zh-CN" altLang="en-US" b="1" dirty="0">
              <a:latin typeface="Arial" charset="0"/>
              <a:ea typeface="黑体" pitchFamily="2" charset="-122"/>
              <a:cs typeface="Arial Unicode MS" pitchFamily="34" charset="-122"/>
            </a:endParaRPr>
          </a:p>
        </p:txBody>
      </p:sp>
      <p:sp>
        <p:nvSpPr>
          <p:cNvPr id="7" name="矩形 6"/>
          <p:cNvSpPr>
            <a:spLocks noChangeArrowheads="1"/>
          </p:cNvSpPr>
          <p:nvPr/>
        </p:nvSpPr>
        <p:spPr bwMode="auto">
          <a:xfrm>
            <a:off x="5214938" y="5808663"/>
            <a:ext cx="342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latin typeface="宋体" pitchFamily="2" charset="-122"/>
              </a:rPr>
              <a:t>孙坦  博士，副馆长，研究馆员</a:t>
            </a:r>
          </a:p>
          <a:p>
            <a:pPr eaLnBrk="1" hangingPunct="1"/>
            <a:r>
              <a:rPr lang="zh-CN" altLang="en-US">
                <a:latin typeface="宋体" pitchFamily="2" charset="-122"/>
              </a:rPr>
              <a:t>中国科学院国家科学图书馆</a:t>
            </a:r>
            <a:endParaRPr lang="zh-CN" altLang="en-GB">
              <a:latin typeface="宋体" pitchFamily="2" charset="-122"/>
            </a:endParaRPr>
          </a:p>
        </p:txBody>
      </p:sp>
      <p:sp>
        <p:nvSpPr>
          <p:cNvPr id="8" name="Title 1"/>
          <p:cNvSpPr txBox="1">
            <a:spLocks/>
          </p:cNvSpPr>
          <p:nvPr/>
        </p:nvSpPr>
        <p:spPr bwMode="auto">
          <a:xfrm>
            <a:off x="571500" y="-71438"/>
            <a:ext cx="8358188" cy="836613"/>
          </a:xfrm>
          <a:prstGeom prst="rect">
            <a:avLst/>
          </a:prstGeom>
          <a:noFill/>
          <a:ln w="9525">
            <a:noFill/>
            <a:miter lim="800000"/>
            <a:headEnd/>
            <a:tailEnd/>
          </a:ln>
        </p:spPr>
        <p:txBody>
          <a:bodyPr lIns="0" tIns="0" rIns="0" bIns="0" anchor="b"/>
          <a:lstStyle/>
          <a:p>
            <a:pPr eaLnBrk="0" hangingPunct="0">
              <a:lnSpc>
                <a:spcPct val="90000"/>
              </a:lnSpc>
              <a:defRPr/>
            </a:pPr>
            <a:r>
              <a:rPr lang="zh-CN" altLang="en-US" sz="2800" b="1" kern="0" dirty="0">
                <a:solidFill>
                  <a:schemeClr val="tx2"/>
                </a:solidFill>
                <a:latin typeface="微软雅黑" pitchFamily="34" charset="-122"/>
                <a:ea typeface="微软雅黑" pitchFamily="34" charset="-122"/>
                <a:cs typeface="+mj-cs"/>
              </a:rPr>
              <a:t>客户之声</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6287" y="6336268"/>
            <a:ext cx="9488714" cy="369332"/>
          </a:xfrm>
          <a:prstGeom prst="rect">
            <a:avLst/>
          </a:prstGeom>
          <a:solidFill>
            <a:srgbClr val="FFFF00"/>
          </a:solidFill>
          <a:ln>
            <a:noFill/>
          </a:ln>
        </p:spPr>
        <p:txBody>
          <a:bodyPr wrap="square">
            <a:spAutoFit/>
          </a:bodyPr>
          <a:lstStyle/>
          <a:p>
            <a:pPr>
              <a:defRPr/>
            </a:pPr>
            <a:r>
              <a:rPr lang="en-US" altLang="zh-CN" b="1" dirty="0" smtClean="0">
                <a:solidFill>
                  <a:schemeClr val="tx2">
                    <a:lumMod val="50000"/>
                  </a:schemeClr>
                </a:solidFill>
                <a:latin typeface="微软雅黑" panose="020B0503020204020204" pitchFamily="34" charset="-122"/>
                <a:ea typeface="微软雅黑" panose="020B0503020204020204" pitchFamily="34" charset="-122"/>
                <a:cs typeface="Arial Unicode MS" pitchFamily="34" charset="-122"/>
              </a:rPr>
              <a:t>http</a:t>
            </a:r>
            <a:r>
              <a:rPr lang="en-US" altLang="zh-CN" b="1" dirty="0">
                <a:solidFill>
                  <a:schemeClr val="tx2">
                    <a:lumMod val="50000"/>
                  </a:schemeClr>
                </a:solidFill>
                <a:latin typeface="微软雅黑" panose="020B0503020204020204" pitchFamily="34" charset="-122"/>
                <a:ea typeface="微软雅黑" panose="020B0503020204020204" pitchFamily="34" charset="-122"/>
                <a:cs typeface="Arial Unicode MS" pitchFamily="34" charset="-122"/>
              </a:rPr>
              <a:t>://ip-science.thomsonreuters.com.cn/WOSOnline/Spring2015/stars.htm /</a:t>
            </a:r>
            <a:endParaRPr lang="zh-CN" altLang="en-US" b="1" dirty="0">
              <a:solidFill>
                <a:schemeClr val="tx2">
                  <a:lumMod val="50000"/>
                </a:schemeClr>
              </a:solidFill>
              <a:latin typeface="微软雅黑" panose="020B0503020204020204" pitchFamily="34" charset="-122"/>
              <a:ea typeface="微软雅黑" panose="020B0503020204020204" pitchFamily="34" charset="-122"/>
              <a:cs typeface="Arial Unicode MS" pitchFamily="34" charset="-122"/>
            </a:endParaRPr>
          </a:p>
        </p:txBody>
      </p:sp>
    </p:spTree>
    <p:extLst>
      <p:ext uri="{BB962C8B-B14F-4D97-AF65-F5344CB8AC3E}">
        <p14:creationId xmlns:p14="http://schemas.microsoft.com/office/powerpoint/2010/main" val="859739129"/>
      </p:ext>
    </p:extLst>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标题 4"/>
          <p:cNvSpPr>
            <a:spLocks noGrp="1"/>
          </p:cNvSpPr>
          <p:nvPr>
            <p:ph type="ctrTitle"/>
          </p:nvPr>
        </p:nvSpPr>
        <p:spPr>
          <a:xfrm>
            <a:off x="1000125" y="4395788"/>
            <a:ext cx="8929688" cy="819150"/>
          </a:xfrm>
        </p:spPr>
        <p:txBody>
          <a:bodyPr anchor="t"/>
          <a:lstStyle/>
          <a:p>
            <a:pPr algn="ctr">
              <a:lnSpc>
                <a:spcPct val="150000"/>
              </a:lnSpc>
            </a:pPr>
            <a:r>
              <a:rPr lang="zh-CN" altLang="en-US" sz="2800" b="1" dirty="0" smtClean="0">
                <a:latin typeface="微软雅黑" pitchFamily="34" charset="-122"/>
                <a:ea typeface="微软雅黑" pitchFamily="34" charset="-122"/>
              </a:rPr>
              <a:t>祝济南大学的科研繁荣发展！</a:t>
            </a:r>
          </a:p>
        </p:txBody>
      </p:sp>
      <p:sp>
        <p:nvSpPr>
          <p:cNvPr id="5" name="标题 1"/>
          <p:cNvSpPr txBox="1">
            <a:spLocks/>
          </p:cNvSpPr>
          <p:nvPr/>
        </p:nvSpPr>
        <p:spPr bwMode="auto">
          <a:xfrm>
            <a:off x="361950" y="3448050"/>
            <a:ext cx="8382000" cy="819150"/>
          </a:xfrm>
          <a:prstGeom prst="rect">
            <a:avLst/>
          </a:prstGeom>
          <a:noFill/>
          <a:ln w="9525">
            <a:noFill/>
            <a:miter lim="800000"/>
            <a:headEnd/>
            <a:tailEnd/>
          </a:ln>
        </p:spPr>
        <p:txBody>
          <a:bodyPr lIns="0" tIns="0" rIns="0" bIns="0" anchor="b"/>
          <a:lstStyle/>
          <a:p>
            <a:pPr eaLnBrk="0" hangingPunct="0">
              <a:lnSpc>
                <a:spcPct val="90000"/>
              </a:lnSpc>
              <a:defRPr/>
            </a:pPr>
            <a:r>
              <a:rPr lang="en-US" altLang="zh-CN" sz="3600" b="1" kern="0" dirty="0">
                <a:solidFill>
                  <a:schemeClr val="tx2"/>
                </a:solidFill>
                <a:latin typeface="+mj-lt"/>
                <a:cs typeface="+mj-cs"/>
              </a:rPr>
              <a:t>Thank you for your attention!</a:t>
            </a:r>
            <a:endParaRPr lang="zh-CN" altLang="en-US" sz="3600" b="1" kern="0" dirty="0">
              <a:solidFill>
                <a:schemeClr val="tx2"/>
              </a:solidFill>
              <a:latin typeface="+mj-lt"/>
              <a:cs typeface="+mj-cs"/>
            </a:endParaRPr>
          </a:p>
        </p:txBody>
      </p:sp>
      <p:sp>
        <p:nvSpPr>
          <p:cNvPr id="157700" name="副标题 5"/>
          <p:cNvSpPr>
            <a:spLocks noGrp="1"/>
          </p:cNvSpPr>
          <p:nvPr>
            <p:ph type="subTitle" idx="1"/>
          </p:nvPr>
        </p:nvSpPr>
        <p:spPr>
          <a:xfrm>
            <a:off x="285750" y="5500688"/>
            <a:ext cx="8382000" cy="1279525"/>
          </a:xfrm>
        </p:spPr>
        <p:txBody>
          <a:bodyPr/>
          <a:lstStyle/>
          <a:p>
            <a:pPr>
              <a:lnSpc>
                <a:spcPct val="125000"/>
              </a:lnSpc>
            </a:pPr>
            <a:r>
              <a:rPr lang="zh-CN" altLang="en-US" sz="2400" smtClean="0">
                <a:ea typeface="宋体" pitchFamily="2" charset="-122"/>
              </a:rPr>
              <a:t>数据来源：</a:t>
            </a:r>
            <a:r>
              <a:rPr lang="en-US" altLang="zh-CN" sz="2400" smtClean="0">
                <a:ea typeface="宋体" pitchFamily="2" charset="-122"/>
              </a:rPr>
              <a:t>Web of science(SCI, CPCI…)</a:t>
            </a:r>
            <a:r>
              <a:rPr lang="zh-CN" altLang="en-US" sz="2400" smtClean="0">
                <a:ea typeface="宋体" pitchFamily="2" charset="-122"/>
              </a:rPr>
              <a:t>，</a:t>
            </a:r>
            <a:r>
              <a:rPr lang="en-US" altLang="zh-CN" sz="2400" smtClean="0">
                <a:ea typeface="宋体" pitchFamily="2" charset="-122"/>
              </a:rPr>
              <a:t>JCR</a:t>
            </a:r>
            <a:r>
              <a:rPr lang="zh-CN" altLang="en-US" sz="2400" smtClean="0">
                <a:ea typeface="宋体" pitchFamily="2" charset="-122"/>
              </a:rPr>
              <a:t>，</a:t>
            </a:r>
            <a:r>
              <a:rPr lang="en-US" altLang="zh-CN" sz="2400" smtClean="0">
                <a:ea typeface="宋体" pitchFamily="2" charset="-122"/>
              </a:rPr>
              <a:t>ESI</a:t>
            </a:r>
            <a:r>
              <a:rPr lang="en-US" altLang="zh-CN" sz="2400" u="sng" smtClean="0">
                <a:ea typeface="宋体" pitchFamily="2" charset="-122"/>
                <a:hlinkClick r:id="rId3"/>
              </a:rPr>
              <a:t> </a:t>
            </a:r>
          </a:p>
        </p:txBody>
      </p:sp>
      <p:pic>
        <p:nvPicPr>
          <p:cNvPr id="157701" name="Picture 4" descr="december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74650"/>
            <a:ext cx="84740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0B2D7A3A-CE00-48B8-95C3-A44EB1549FAA}" type="slidenum">
              <a:rPr lang="zh-CN" altLang="en-US" smtClean="0"/>
              <a:pPr>
                <a:defRPr/>
              </a:pPr>
              <a:t>12</a:t>
            </a:fld>
            <a:endParaRPr lang="zh-CN" altLang="en-US"/>
          </a:p>
        </p:txBody>
      </p:sp>
      <p:sp>
        <p:nvSpPr>
          <p:cNvPr id="5" name="标题 1"/>
          <p:cNvSpPr>
            <a:spLocks noGrp="1"/>
          </p:cNvSpPr>
          <p:nvPr>
            <p:ph type="title"/>
          </p:nvPr>
        </p:nvSpPr>
        <p:spPr>
          <a:xfrm>
            <a:off x="917575" y="258391"/>
            <a:ext cx="7369175" cy="506313"/>
          </a:xfrm>
        </p:spPr>
        <p:txBody>
          <a:bodyPr/>
          <a:lstStyle/>
          <a:p>
            <a:r>
              <a:rPr lang="zh-CN" altLang="en-US" sz="2800" dirty="0" smtClean="0"/>
              <a:t>与</a:t>
            </a:r>
            <a:r>
              <a:rPr lang="en-US" altLang="zh-CN" sz="2800" dirty="0" smtClean="0"/>
              <a:t>ESI</a:t>
            </a:r>
            <a:r>
              <a:rPr lang="zh-CN" altLang="en-US" sz="2800" dirty="0" smtClean="0"/>
              <a:t>相关的评估体系</a:t>
            </a:r>
            <a:endParaRPr lang="zh-CN" altLang="en-US" sz="2800" dirty="0"/>
          </a:p>
        </p:txBody>
      </p:sp>
      <p:sp>
        <p:nvSpPr>
          <p:cNvPr id="6" name="Rectangle 2"/>
          <p:cNvSpPr txBox="1">
            <a:spLocks noChangeArrowheads="1"/>
          </p:cNvSpPr>
          <p:nvPr/>
        </p:nvSpPr>
        <p:spPr bwMode="auto">
          <a:xfrm>
            <a:off x="991830" y="836712"/>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微软雅黑" pitchFamily="34" charset="-122"/>
                <a:ea typeface="微软雅黑" pitchFamily="34" charset="-122"/>
                <a:cs typeface="+mj-cs"/>
              </a:rPr>
              <a:t>高校对</a:t>
            </a:r>
            <a:r>
              <a:rPr lang="en-US" altLang="zh-CN" kern="0" dirty="0" smtClean="0">
                <a:latin typeface="微软雅黑" pitchFamily="34" charset="-122"/>
                <a:ea typeface="微软雅黑" pitchFamily="34" charset="-122"/>
                <a:cs typeface="+mj-cs"/>
              </a:rPr>
              <a:t>ESI</a:t>
            </a:r>
            <a:r>
              <a:rPr lang="zh-CN" altLang="en-US" kern="0" dirty="0" smtClean="0">
                <a:latin typeface="微软雅黑" pitchFamily="34" charset="-122"/>
                <a:ea typeface="微软雅黑" pitchFamily="34" charset="-122"/>
                <a:cs typeface="+mj-cs"/>
              </a:rPr>
              <a:t>的关注</a:t>
            </a:r>
            <a:endParaRPr lang="zh-CN" altLang="en-US" kern="0" dirty="0">
              <a:latin typeface="微软雅黑" pitchFamily="34" charset="-122"/>
              <a:ea typeface="微软雅黑" pitchFamily="34" charset="-122"/>
              <a:cs typeface="+mj-cs"/>
            </a:endParaRPr>
          </a:p>
        </p:txBody>
      </p:sp>
      <p:pic>
        <p:nvPicPr>
          <p:cNvPr id="3074" name="Picture 2"/>
          <p:cNvPicPr>
            <a:picLocks noChangeAspect="1" noChangeArrowheads="1"/>
          </p:cNvPicPr>
          <p:nvPr/>
        </p:nvPicPr>
        <p:blipFill>
          <a:blip r:embed="rId2" cstate="print"/>
          <a:srcRect/>
          <a:stretch>
            <a:fillRect/>
          </a:stretch>
        </p:blipFill>
        <p:spPr bwMode="auto">
          <a:xfrm>
            <a:off x="179512" y="1412776"/>
            <a:ext cx="4392488" cy="5344078"/>
          </a:xfrm>
          <a:prstGeom prst="rect">
            <a:avLst/>
          </a:prstGeom>
          <a:solidFill>
            <a:schemeClr val="bg1"/>
          </a:solidFill>
          <a:effectLst>
            <a:outerShdw blurRad="63500" sx="102000" sy="102000" algn="ctr" rotWithShape="0">
              <a:prstClr val="black">
                <a:alpha val="40000"/>
              </a:prstClr>
            </a:outerShdw>
          </a:effectLst>
        </p:spPr>
      </p:pic>
      <p:pic>
        <p:nvPicPr>
          <p:cNvPr id="3075" name="Picture 3"/>
          <p:cNvPicPr>
            <a:picLocks noChangeAspect="1" noChangeArrowheads="1"/>
          </p:cNvPicPr>
          <p:nvPr/>
        </p:nvPicPr>
        <p:blipFill>
          <a:blip r:embed="rId3" cstate="print"/>
          <a:srcRect/>
          <a:stretch>
            <a:fillRect/>
          </a:stretch>
        </p:blipFill>
        <p:spPr bwMode="auto">
          <a:xfrm>
            <a:off x="4283968" y="1478507"/>
            <a:ext cx="4320480" cy="5306455"/>
          </a:xfrm>
          <a:prstGeom prst="rect">
            <a:avLst/>
          </a:prstGeom>
          <a:solidFill>
            <a:schemeClr val="bg1"/>
          </a:solidFill>
          <a:effectLst>
            <a:outerShdw blurRad="63500" sx="102000" sy="102000" algn="ctr" rotWithShape="0">
              <a:prstClr val="black">
                <a:alpha val="40000"/>
              </a:prstClr>
            </a:outerShdw>
          </a:effectLst>
        </p:spPr>
      </p:pic>
      <p:sp>
        <p:nvSpPr>
          <p:cNvPr id="9" name="矩形 8"/>
          <p:cNvSpPr/>
          <p:nvPr/>
        </p:nvSpPr>
        <p:spPr>
          <a:xfrm>
            <a:off x="611560" y="5661248"/>
            <a:ext cx="3096344"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cstate="print"/>
          <a:srcRect/>
          <a:stretch>
            <a:fillRect/>
          </a:stretch>
        </p:blipFill>
        <p:spPr bwMode="auto">
          <a:xfrm>
            <a:off x="3275856" y="980728"/>
            <a:ext cx="5711205" cy="5054210"/>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05015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0B2D7A3A-CE00-48B8-95C3-A44EB1549FAA}" type="slidenum">
              <a:rPr lang="zh-CN" altLang="en-US" smtClean="0"/>
              <a:pPr>
                <a:defRPr/>
              </a:pPr>
              <a:t>13</a:t>
            </a:fld>
            <a:endParaRPr lang="zh-CN" altLang="en-US"/>
          </a:p>
        </p:txBody>
      </p:sp>
      <p:pic>
        <p:nvPicPr>
          <p:cNvPr id="4098" name="Picture 2"/>
          <p:cNvPicPr>
            <a:picLocks noChangeAspect="1" noChangeArrowheads="1"/>
          </p:cNvPicPr>
          <p:nvPr/>
        </p:nvPicPr>
        <p:blipFill>
          <a:blip r:embed="rId2" cstate="print"/>
          <a:srcRect/>
          <a:stretch>
            <a:fillRect/>
          </a:stretch>
        </p:blipFill>
        <p:spPr bwMode="auto">
          <a:xfrm>
            <a:off x="179512" y="1556792"/>
            <a:ext cx="5328592" cy="518457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099" name="Picture 3"/>
          <p:cNvPicPr>
            <a:picLocks noChangeAspect="1" noChangeArrowheads="1"/>
          </p:cNvPicPr>
          <p:nvPr/>
        </p:nvPicPr>
        <p:blipFill>
          <a:blip r:embed="rId3" cstate="print"/>
          <a:srcRect/>
          <a:stretch>
            <a:fillRect/>
          </a:stretch>
        </p:blipFill>
        <p:spPr bwMode="auto">
          <a:xfrm>
            <a:off x="4283968" y="1844824"/>
            <a:ext cx="4765186" cy="468052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矩形 6"/>
          <p:cNvSpPr/>
          <p:nvPr/>
        </p:nvSpPr>
        <p:spPr>
          <a:xfrm>
            <a:off x="827584" y="476672"/>
            <a:ext cx="7488832" cy="461665"/>
          </a:xfrm>
          <a:prstGeom prst="rect">
            <a:avLst/>
          </a:prstGeom>
        </p:spPr>
        <p:txBody>
          <a:bodyPr wrap="square">
            <a:spAutoFit/>
          </a:bodyPr>
          <a:lstStyle/>
          <a:p>
            <a:r>
              <a:rPr lang="en-US" altLang="zh-CN" sz="2400" b="1" kern="0" dirty="0" smtClean="0">
                <a:solidFill>
                  <a:schemeClr val="tx2"/>
                </a:solidFill>
                <a:ea typeface="黑体" pitchFamily="2" charset="-122"/>
              </a:rPr>
              <a:t>ESI</a:t>
            </a:r>
            <a:r>
              <a:rPr lang="zh-CN" altLang="en-US" sz="2400" b="1" kern="0" dirty="0" smtClean="0">
                <a:solidFill>
                  <a:schemeClr val="tx2"/>
                </a:solidFill>
                <a:ea typeface="黑体" pitchFamily="2" charset="-122"/>
              </a:rPr>
              <a:t>（</a:t>
            </a:r>
            <a:r>
              <a:rPr lang="en-US" altLang="zh-CN" sz="2400" b="1" kern="0" dirty="0" smtClean="0">
                <a:solidFill>
                  <a:schemeClr val="tx2"/>
                </a:solidFill>
                <a:ea typeface="黑体" pitchFamily="2" charset="-122"/>
              </a:rPr>
              <a:t>Essential Science Indicators)</a:t>
            </a:r>
            <a:r>
              <a:rPr lang="zh-CN" altLang="en-US" sz="2400" b="1" kern="0" dirty="0" smtClean="0">
                <a:solidFill>
                  <a:schemeClr val="tx2"/>
                </a:solidFill>
                <a:ea typeface="黑体" pitchFamily="2" charset="-122"/>
              </a:rPr>
              <a:t>基本科学指标</a:t>
            </a:r>
            <a:endParaRPr lang="en-US" altLang="zh-CN" sz="2400" b="1" kern="0" dirty="0" smtClean="0">
              <a:solidFill>
                <a:schemeClr val="tx2"/>
              </a:solidFill>
              <a:ea typeface="黑体" pitchFamily="2" charset="-122"/>
            </a:endParaRPr>
          </a:p>
        </p:txBody>
      </p:sp>
      <p:sp>
        <p:nvSpPr>
          <p:cNvPr id="8" name="Rectangle 2"/>
          <p:cNvSpPr txBox="1">
            <a:spLocks noChangeArrowheads="1"/>
          </p:cNvSpPr>
          <p:nvPr/>
        </p:nvSpPr>
        <p:spPr bwMode="auto">
          <a:xfrm>
            <a:off x="847814" y="866433"/>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黑体" pitchFamily="2" charset="-122"/>
                <a:ea typeface="黑体" pitchFamily="2" charset="-122"/>
              </a:rPr>
              <a:t>相关省份教育主管部门指导意见（湖北省）</a:t>
            </a:r>
            <a:endParaRPr lang="en-US" altLang="zh-CN" kern="0" dirty="0" smtClean="0">
              <a:latin typeface="黑体" pitchFamily="2" charset="-122"/>
              <a:ea typeface="黑体" pitchFamily="2" charset="-122"/>
            </a:endParaRPr>
          </a:p>
        </p:txBody>
      </p:sp>
    </p:spTree>
    <p:extLst>
      <p:ext uri="{BB962C8B-B14F-4D97-AF65-F5344CB8AC3E}">
        <p14:creationId xmlns:p14="http://schemas.microsoft.com/office/powerpoint/2010/main" val="44831362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0B2D7A3A-CE00-48B8-95C3-A44EB1549FAA}" type="slidenum">
              <a:rPr lang="zh-CN" altLang="en-US" smtClean="0"/>
              <a:pPr>
                <a:defRPr/>
              </a:pPr>
              <a:t>14</a:t>
            </a:fld>
            <a:endParaRPr lang="zh-CN" altLang="en-US"/>
          </a:p>
        </p:txBody>
      </p:sp>
      <p:pic>
        <p:nvPicPr>
          <p:cNvPr id="5122" name="Picture 2"/>
          <p:cNvPicPr>
            <a:picLocks noChangeAspect="1" noChangeArrowheads="1"/>
          </p:cNvPicPr>
          <p:nvPr/>
        </p:nvPicPr>
        <p:blipFill>
          <a:blip r:embed="rId2" cstate="print"/>
          <a:srcRect/>
          <a:stretch>
            <a:fillRect/>
          </a:stretch>
        </p:blipFill>
        <p:spPr bwMode="auto">
          <a:xfrm>
            <a:off x="84846" y="1484784"/>
            <a:ext cx="5279242" cy="518457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123" name="Picture 3"/>
          <p:cNvPicPr>
            <a:picLocks noChangeAspect="1" noChangeArrowheads="1"/>
          </p:cNvPicPr>
          <p:nvPr/>
        </p:nvPicPr>
        <p:blipFill>
          <a:blip r:embed="rId3" cstate="print"/>
          <a:srcRect/>
          <a:stretch>
            <a:fillRect/>
          </a:stretch>
        </p:blipFill>
        <p:spPr bwMode="auto">
          <a:xfrm>
            <a:off x="4283968" y="1772816"/>
            <a:ext cx="4789040" cy="475252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矩形 6"/>
          <p:cNvSpPr/>
          <p:nvPr/>
        </p:nvSpPr>
        <p:spPr>
          <a:xfrm>
            <a:off x="827584" y="476672"/>
            <a:ext cx="7488832" cy="461665"/>
          </a:xfrm>
          <a:prstGeom prst="rect">
            <a:avLst/>
          </a:prstGeom>
        </p:spPr>
        <p:txBody>
          <a:bodyPr wrap="square">
            <a:spAutoFit/>
          </a:bodyPr>
          <a:lstStyle/>
          <a:p>
            <a:r>
              <a:rPr lang="en-US" altLang="zh-CN" sz="2400" b="1" kern="0" dirty="0" smtClean="0">
                <a:solidFill>
                  <a:schemeClr val="tx2"/>
                </a:solidFill>
                <a:ea typeface="黑体" pitchFamily="2" charset="-122"/>
              </a:rPr>
              <a:t>ESI</a:t>
            </a:r>
            <a:r>
              <a:rPr lang="zh-CN" altLang="en-US" sz="2400" b="1" kern="0" dirty="0" smtClean="0">
                <a:solidFill>
                  <a:schemeClr val="tx2"/>
                </a:solidFill>
                <a:ea typeface="黑体" pitchFamily="2" charset="-122"/>
              </a:rPr>
              <a:t>（</a:t>
            </a:r>
            <a:r>
              <a:rPr lang="en-US" altLang="zh-CN" sz="2400" b="1" kern="0" dirty="0" smtClean="0">
                <a:solidFill>
                  <a:schemeClr val="tx2"/>
                </a:solidFill>
                <a:ea typeface="黑体" pitchFamily="2" charset="-122"/>
              </a:rPr>
              <a:t>Essential Science Indicators)</a:t>
            </a:r>
            <a:r>
              <a:rPr lang="zh-CN" altLang="en-US" sz="2400" b="1" kern="0" dirty="0" smtClean="0">
                <a:solidFill>
                  <a:schemeClr val="tx2"/>
                </a:solidFill>
                <a:ea typeface="黑体" pitchFamily="2" charset="-122"/>
              </a:rPr>
              <a:t>基本科学指标</a:t>
            </a:r>
            <a:endParaRPr lang="en-US" altLang="zh-CN" sz="2400" b="1" kern="0" dirty="0" smtClean="0">
              <a:solidFill>
                <a:schemeClr val="tx2"/>
              </a:solidFill>
              <a:ea typeface="黑体" pitchFamily="2" charset="-122"/>
            </a:endParaRPr>
          </a:p>
        </p:txBody>
      </p:sp>
      <p:sp>
        <p:nvSpPr>
          <p:cNvPr id="8" name="Rectangle 2"/>
          <p:cNvSpPr txBox="1">
            <a:spLocks noChangeArrowheads="1"/>
          </p:cNvSpPr>
          <p:nvPr/>
        </p:nvSpPr>
        <p:spPr bwMode="auto">
          <a:xfrm>
            <a:off x="847814" y="866433"/>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黑体" pitchFamily="2" charset="-122"/>
                <a:ea typeface="黑体" pitchFamily="2" charset="-122"/>
              </a:rPr>
              <a:t>相关省份教育主管部门指导意见（广东省）</a:t>
            </a:r>
            <a:endParaRPr lang="en-US" altLang="zh-CN" kern="0" dirty="0" smtClean="0">
              <a:latin typeface="黑体" pitchFamily="2" charset="-122"/>
              <a:ea typeface="黑体" pitchFamily="2" charset="-122"/>
            </a:endParaRPr>
          </a:p>
        </p:txBody>
      </p:sp>
    </p:spTree>
    <p:extLst>
      <p:ext uri="{BB962C8B-B14F-4D97-AF65-F5344CB8AC3E}">
        <p14:creationId xmlns:p14="http://schemas.microsoft.com/office/powerpoint/2010/main" val="382165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0B2D7A3A-CE00-48B8-95C3-A44EB1549FAA}" type="slidenum">
              <a:rPr lang="zh-CN" altLang="en-US" smtClean="0"/>
              <a:pPr>
                <a:defRPr/>
              </a:pPr>
              <a:t>15</a:t>
            </a:fld>
            <a:endParaRPr lang="zh-CN" altLang="en-US"/>
          </a:p>
        </p:txBody>
      </p:sp>
      <p:pic>
        <p:nvPicPr>
          <p:cNvPr id="6147" name="Picture 3"/>
          <p:cNvPicPr>
            <a:picLocks noChangeAspect="1" noChangeArrowheads="1"/>
          </p:cNvPicPr>
          <p:nvPr/>
        </p:nvPicPr>
        <p:blipFill>
          <a:blip r:embed="rId2" cstate="print"/>
          <a:srcRect/>
          <a:stretch>
            <a:fillRect/>
          </a:stretch>
        </p:blipFill>
        <p:spPr bwMode="auto">
          <a:xfrm>
            <a:off x="107504" y="1556792"/>
            <a:ext cx="4536504" cy="515719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6148" name="Picture 4"/>
          <p:cNvPicPr>
            <a:picLocks noChangeAspect="1" noChangeArrowheads="1"/>
          </p:cNvPicPr>
          <p:nvPr/>
        </p:nvPicPr>
        <p:blipFill>
          <a:blip r:embed="rId3" cstate="print"/>
          <a:srcRect/>
          <a:stretch>
            <a:fillRect/>
          </a:stretch>
        </p:blipFill>
        <p:spPr bwMode="auto">
          <a:xfrm>
            <a:off x="4211960" y="1772816"/>
            <a:ext cx="4752528" cy="4828671"/>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矩形 7"/>
          <p:cNvSpPr/>
          <p:nvPr/>
        </p:nvSpPr>
        <p:spPr>
          <a:xfrm>
            <a:off x="827584" y="476672"/>
            <a:ext cx="7488832" cy="461665"/>
          </a:xfrm>
          <a:prstGeom prst="rect">
            <a:avLst/>
          </a:prstGeom>
        </p:spPr>
        <p:txBody>
          <a:bodyPr wrap="square">
            <a:spAutoFit/>
          </a:bodyPr>
          <a:lstStyle/>
          <a:p>
            <a:r>
              <a:rPr lang="en-US" altLang="zh-CN" sz="2400" b="1" kern="0" dirty="0" smtClean="0">
                <a:solidFill>
                  <a:schemeClr val="tx2"/>
                </a:solidFill>
                <a:ea typeface="黑体" pitchFamily="2" charset="-122"/>
              </a:rPr>
              <a:t>ESI</a:t>
            </a:r>
            <a:r>
              <a:rPr lang="zh-CN" altLang="en-US" sz="2400" b="1" kern="0" dirty="0" smtClean="0">
                <a:solidFill>
                  <a:schemeClr val="tx2"/>
                </a:solidFill>
                <a:ea typeface="黑体" pitchFamily="2" charset="-122"/>
              </a:rPr>
              <a:t>（</a:t>
            </a:r>
            <a:r>
              <a:rPr lang="en-US" altLang="zh-CN" sz="2400" b="1" kern="0" dirty="0" smtClean="0">
                <a:solidFill>
                  <a:schemeClr val="tx2"/>
                </a:solidFill>
                <a:ea typeface="黑体" pitchFamily="2" charset="-122"/>
              </a:rPr>
              <a:t>Essential Science Indicators)</a:t>
            </a:r>
            <a:r>
              <a:rPr lang="zh-CN" altLang="en-US" sz="2400" b="1" kern="0" dirty="0" smtClean="0">
                <a:solidFill>
                  <a:schemeClr val="tx2"/>
                </a:solidFill>
                <a:ea typeface="黑体" pitchFamily="2" charset="-122"/>
              </a:rPr>
              <a:t>基本科学指标</a:t>
            </a:r>
            <a:endParaRPr lang="en-US" altLang="zh-CN" sz="2400" b="1" kern="0" dirty="0" smtClean="0">
              <a:solidFill>
                <a:schemeClr val="tx2"/>
              </a:solidFill>
              <a:ea typeface="黑体" pitchFamily="2" charset="-122"/>
            </a:endParaRPr>
          </a:p>
        </p:txBody>
      </p:sp>
      <p:sp>
        <p:nvSpPr>
          <p:cNvPr id="9" name="Rectangle 2"/>
          <p:cNvSpPr txBox="1">
            <a:spLocks noChangeArrowheads="1"/>
          </p:cNvSpPr>
          <p:nvPr/>
        </p:nvSpPr>
        <p:spPr bwMode="auto">
          <a:xfrm>
            <a:off x="847814" y="866433"/>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黑体" pitchFamily="2" charset="-122"/>
                <a:ea typeface="黑体" pitchFamily="2" charset="-122"/>
              </a:rPr>
              <a:t>相关省份教育主管部门指导意见（江苏省）</a:t>
            </a:r>
            <a:endParaRPr lang="en-US" altLang="zh-CN" kern="0" dirty="0" smtClean="0">
              <a:latin typeface="黑体" pitchFamily="2" charset="-122"/>
              <a:ea typeface="黑体" pitchFamily="2" charset="-122"/>
            </a:endParaRPr>
          </a:p>
        </p:txBody>
      </p:sp>
    </p:spTree>
    <p:extLst>
      <p:ext uri="{BB962C8B-B14F-4D97-AF65-F5344CB8AC3E}">
        <p14:creationId xmlns:p14="http://schemas.microsoft.com/office/powerpoint/2010/main" val="3319840008"/>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27063" y="355600"/>
            <a:ext cx="7758112" cy="684213"/>
          </a:xfrm>
          <a:prstGeom prst="rect">
            <a:avLst/>
          </a:prstGeom>
          <a:noFill/>
          <a:ln w="9525">
            <a:noFill/>
            <a:miter lim="800000"/>
            <a:headEnd/>
            <a:tailEnd/>
          </a:ln>
        </p:spPr>
        <p:txBody>
          <a:bodyPr lIns="0" tIns="0" rIns="0" bIns="0" anchor="b"/>
          <a:lstStyle/>
          <a:p>
            <a:pPr>
              <a:lnSpc>
                <a:spcPct val="90000"/>
              </a:lnSpc>
              <a:defRPr/>
            </a:pPr>
            <a:r>
              <a:rPr lang="zh-CN" altLang="en-US" sz="2400" b="1" kern="0" dirty="0">
                <a:solidFill>
                  <a:schemeClr val="tx2"/>
                </a:solidFill>
                <a:latin typeface="黑体" pitchFamily="49" charset="-122"/>
                <a:ea typeface="黑体" pitchFamily="49" charset="-122"/>
                <a:cs typeface="+mj-cs"/>
              </a:rPr>
              <a:t>中国</a:t>
            </a:r>
            <a:r>
              <a:rPr lang="en-US" altLang="zh-CN" sz="2400" b="1" kern="0" dirty="0">
                <a:solidFill>
                  <a:schemeClr val="tx2"/>
                </a:solidFill>
                <a:latin typeface="黑体" pitchFamily="49" charset="-122"/>
                <a:ea typeface="黑体" pitchFamily="49" charset="-122"/>
                <a:cs typeface="+mj-cs"/>
              </a:rPr>
              <a:t>SCI, SSCI</a:t>
            </a:r>
            <a:r>
              <a:rPr lang="zh-CN" altLang="en-US" sz="2400" b="1" kern="0" dirty="0">
                <a:solidFill>
                  <a:schemeClr val="tx2"/>
                </a:solidFill>
                <a:latin typeface="黑体" pitchFamily="49" charset="-122"/>
                <a:ea typeface="黑体" pitchFamily="49" charset="-122"/>
                <a:cs typeface="+mj-cs"/>
              </a:rPr>
              <a:t>论文所属学科比例分布</a:t>
            </a:r>
            <a:endParaRPr lang="en-US" altLang="zh-CN" sz="2400" b="1" kern="0" dirty="0">
              <a:solidFill>
                <a:schemeClr val="tx2"/>
              </a:solidFill>
              <a:latin typeface="黑体" pitchFamily="49" charset="-122"/>
              <a:ea typeface="黑体" pitchFamily="49" charset="-122"/>
              <a:cs typeface="+mj-cs"/>
            </a:endParaRPr>
          </a:p>
          <a:p>
            <a:pPr>
              <a:lnSpc>
                <a:spcPct val="90000"/>
              </a:lnSpc>
              <a:defRPr/>
            </a:pPr>
            <a:endParaRPr lang="zh-CN" altLang="en-US" sz="2400" b="1" kern="0" dirty="0">
              <a:solidFill>
                <a:schemeClr val="tx2"/>
              </a:solidFill>
              <a:latin typeface="黑体" pitchFamily="49" charset="-122"/>
              <a:ea typeface="黑体" pitchFamily="49" charset="-122"/>
              <a:cs typeface="+mj-cs"/>
            </a:endParaRPr>
          </a:p>
        </p:txBody>
      </p:sp>
      <p:pic>
        <p:nvPicPr>
          <p:cNvPr id="4" name="Picture 6" descr="C:\Documents and Settings\tony.yang.TFCORP\桌面\文献比例.png"/>
          <p:cNvPicPr>
            <a:picLocks noChangeAspect="1" noChangeArrowheads="1"/>
          </p:cNvPicPr>
          <p:nvPr/>
        </p:nvPicPr>
        <p:blipFill>
          <a:blip r:embed="rId3"/>
          <a:srcRect/>
          <a:stretch>
            <a:fillRect/>
          </a:stretch>
        </p:blipFill>
        <p:spPr bwMode="auto">
          <a:xfrm>
            <a:off x="209550" y="1119188"/>
            <a:ext cx="8729663" cy="4933950"/>
          </a:xfrm>
          <a:prstGeom prst="rect">
            <a:avLst/>
          </a:prstGeom>
          <a:solidFill>
            <a:schemeClr val="bg1"/>
          </a:solidFill>
          <a:effectLst>
            <a:outerShdw blurRad="63500" sx="102000" sy="102000" algn="ctr" rotWithShape="0">
              <a:prstClr val="black">
                <a:alpha val="40000"/>
              </a:prstClr>
            </a:outerShdw>
          </a:effectLst>
        </p:spPr>
      </p:pic>
      <p:sp>
        <p:nvSpPr>
          <p:cNvPr id="6" name="Rectangle 5"/>
          <p:cNvSpPr>
            <a:spLocks noChangeArrowheads="1"/>
          </p:cNvSpPr>
          <p:nvPr/>
        </p:nvSpPr>
        <p:spPr bwMode="auto">
          <a:xfrm>
            <a:off x="3276600" y="2070100"/>
            <a:ext cx="5253038" cy="831850"/>
          </a:xfrm>
          <a:prstGeom prst="rect">
            <a:avLst/>
          </a:prstGeom>
          <a:solidFill>
            <a:schemeClr val="bg1"/>
          </a:solidFill>
          <a:effectLst>
            <a:outerShdw blurRad="63500" sx="102000" sy="102000" algn="ctr" rotWithShape="0">
              <a:prstClr val="black">
                <a:alpha val="40000"/>
              </a:prstClr>
            </a:outerShdw>
          </a:effectLst>
        </p:spPr>
        <p:txBody>
          <a:bodyPr lIns="0" tIns="0" rIns="182880" bIns="0" anchor="ctr">
            <a:spAutoFit/>
          </a:bodyPr>
          <a:lstStyle/>
          <a:p>
            <a:pPr eaLnBrk="0" hangingPunct="0">
              <a:defRPr/>
            </a:pPr>
            <a:r>
              <a:rPr lang="zh-CN" altLang="en-US" dirty="0">
                <a:solidFill>
                  <a:srgbClr val="4B4B4B"/>
                </a:solidFill>
                <a:latin typeface="微软雅黑" pitchFamily="34" charset="-122"/>
                <a:ea typeface="微软雅黑" pitchFamily="34" charset="-122"/>
              </a:rPr>
              <a:t>占比较大的学科</a:t>
            </a:r>
            <a:r>
              <a:rPr lang="en-US" altLang="zh-CN" dirty="0">
                <a:solidFill>
                  <a:srgbClr val="4B4B4B"/>
                </a:solidFill>
                <a:latin typeface="微软雅黑" pitchFamily="34" charset="-122"/>
                <a:ea typeface="微软雅黑" pitchFamily="34" charset="-122"/>
              </a:rPr>
              <a:t>: </a:t>
            </a:r>
            <a:r>
              <a:rPr lang="zh-CN" altLang="en-US" dirty="0">
                <a:solidFill>
                  <a:srgbClr val="4B4B4B"/>
                </a:solidFill>
                <a:latin typeface="微软雅黑" pitchFamily="34" charset="-122"/>
                <a:ea typeface="微软雅黑" pitchFamily="34" charset="-122"/>
              </a:rPr>
              <a:t>化学，物理、材料，工程</a:t>
            </a:r>
            <a:endParaRPr lang="en-US" altLang="zh-CN" dirty="0">
              <a:solidFill>
                <a:srgbClr val="4B4B4B"/>
              </a:solidFill>
              <a:latin typeface="微软雅黑" pitchFamily="34" charset="-122"/>
              <a:ea typeface="微软雅黑" pitchFamily="34" charset="-122"/>
            </a:endParaRPr>
          </a:p>
          <a:p>
            <a:pPr eaLnBrk="0" hangingPunct="0">
              <a:defRPr/>
            </a:pPr>
            <a:r>
              <a:rPr lang="zh-CN" altLang="en-US" dirty="0">
                <a:solidFill>
                  <a:srgbClr val="4B4B4B"/>
                </a:solidFill>
                <a:latin typeface="微软雅黑" pitchFamily="34" charset="-122"/>
                <a:ea typeface="微软雅黑" pitchFamily="34" charset="-122"/>
              </a:rPr>
              <a:t>占比较小的学科：经济学、心理学、神经科学、社会科学、分子生物与遗传学、免疫学等</a:t>
            </a:r>
            <a:endParaRPr lang="en-US" altLang="zh-CN" dirty="0">
              <a:solidFill>
                <a:srgbClr val="4B4B4B"/>
              </a:solidFill>
              <a:latin typeface="微软雅黑" pitchFamily="34" charset="-122"/>
              <a:ea typeface="微软雅黑" pitchFamily="34" charset="-122"/>
            </a:endParaRPr>
          </a:p>
        </p:txBody>
      </p:sp>
      <p:sp>
        <p:nvSpPr>
          <p:cNvPr id="28677" name="灯片编号占位符 3"/>
          <p:cNvSpPr txBox="1">
            <a:spLocks/>
          </p:cNvSpPr>
          <p:nvPr/>
        </p:nvSpPr>
        <p:spPr bwMode="auto">
          <a:xfrm>
            <a:off x="8424863" y="639445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CA0A9A69-B401-47DC-8AEA-AA5E0C8242FE}" type="slidenum">
              <a:rPr lang="en-US" altLang="en-US" sz="900">
                <a:solidFill>
                  <a:srgbClr val="4B4B4B"/>
                </a:solidFill>
              </a:rPr>
              <a:pPr algn="r" eaLnBrk="1" hangingPunct="1"/>
              <a:t>16</a:t>
            </a:fld>
            <a:endParaRPr lang="en-US" altLang="en-US" sz="900">
              <a:solidFill>
                <a:srgbClr val="4B4B4B"/>
              </a:solidFill>
            </a:endParaRP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济南大学</a:t>
            </a:r>
            <a:r>
              <a:rPr lang="en-US" altLang="zh-CN" dirty="0" smtClean="0"/>
              <a:t>ESI22</a:t>
            </a:r>
            <a:r>
              <a:rPr lang="zh-CN" altLang="en-US" dirty="0" smtClean="0"/>
              <a:t>学科总被引频次分布</a:t>
            </a:r>
            <a:endParaRPr lang="zh-CN" altLang="en-US" dirty="0"/>
          </a:p>
        </p:txBody>
      </p:sp>
      <p:graphicFrame>
        <p:nvGraphicFramePr>
          <p:cNvPr id="5" name="图表 2"/>
          <p:cNvGraphicFramePr>
            <a:graphicFrameLocks/>
          </p:cNvGraphicFramePr>
          <p:nvPr>
            <p:extLst>
              <p:ext uri="{D42A27DB-BD31-4B8C-83A1-F6EECF244321}">
                <p14:modId xmlns:p14="http://schemas.microsoft.com/office/powerpoint/2010/main" val="2014373391"/>
              </p:ext>
            </p:extLst>
          </p:nvPr>
        </p:nvGraphicFramePr>
        <p:xfrm>
          <a:off x="179512" y="1484784"/>
          <a:ext cx="8784976"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3782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a:graphicFrameLocks/>
          </p:cNvGraphicFramePr>
          <p:nvPr>
            <p:extLst>
              <p:ext uri="{D42A27DB-BD31-4B8C-83A1-F6EECF244321}">
                <p14:modId xmlns:p14="http://schemas.microsoft.com/office/powerpoint/2010/main" val="3452880840"/>
              </p:ext>
            </p:extLst>
          </p:nvPr>
        </p:nvGraphicFramePr>
        <p:xfrm>
          <a:off x="0" y="1340769"/>
          <a:ext cx="9144000" cy="551723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zh-CN" altLang="en-US" dirty="0" smtClean="0"/>
              <a:t>我校与</a:t>
            </a:r>
            <a:r>
              <a:rPr lang="en-US" altLang="zh-CN" dirty="0" smtClean="0"/>
              <a:t>ESI</a:t>
            </a:r>
            <a:r>
              <a:rPr lang="zh-CN" altLang="en-US" dirty="0" smtClean="0"/>
              <a:t>全球前</a:t>
            </a:r>
            <a:r>
              <a:rPr lang="en-US" altLang="zh-CN" dirty="0" smtClean="0"/>
              <a:t>1%</a:t>
            </a:r>
            <a:r>
              <a:rPr lang="zh-CN" altLang="en-US" dirty="0" smtClean="0"/>
              <a:t>的比值</a:t>
            </a:r>
            <a:endParaRPr lang="zh-CN" altLang="en-US" dirty="0"/>
          </a:p>
        </p:txBody>
      </p:sp>
    </p:spTree>
    <p:extLst>
      <p:ext uri="{BB962C8B-B14F-4D97-AF65-F5344CB8AC3E}">
        <p14:creationId xmlns:p14="http://schemas.microsoft.com/office/powerpoint/2010/main" val="1084055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材料学科</a:t>
            </a:r>
            <a:r>
              <a:rPr lang="en-US" altLang="zh-CN" dirty="0" smtClean="0"/>
              <a:t>ESI</a:t>
            </a:r>
            <a:r>
              <a:rPr lang="zh-CN" altLang="en-US" dirty="0" smtClean="0"/>
              <a:t>总被引频次山东省部分高校对比</a:t>
            </a:r>
            <a:endParaRPr lang="zh-CN" altLang="en-US" dirty="0"/>
          </a:p>
        </p:txBody>
      </p:sp>
      <p:graphicFrame>
        <p:nvGraphicFramePr>
          <p:cNvPr id="5" name="Chart 4"/>
          <p:cNvGraphicFramePr>
            <a:graphicFrameLocks/>
          </p:cNvGraphicFramePr>
          <p:nvPr>
            <p:extLst>
              <p:ext uri="{D42A27DB-BD31-4B8C-83A1-F6EECF244321}">
                <p14:modId xmlns:p14="http://schemas.microsoft.com/office/powerpoint/2010/main" val="182661128"/>
              </p:ext>
            </p:extLst>
          </p:nvPr>
        </p:nvGraphicFramePr>
        <p:xfrm>
          <a:off x="179512" y="1412776"/>
          <a:ext cx="8856984"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7" name="圆角矩形 11"/>
          <p:cNvSpPr>
            <a:spLocks noChangeArrowheads="1"/>
          </p:cNvSpPr>
          <p:nvPr/>
        </p:nvSpPr>
        <p:spPr bwMode="auto">
          <a:xfrm>
            <a:off x="1547664" y="1628800"/>
            <a:ext cx="432048" cy="3312368"/>
          </a:xfrm>
          <a:prstGeom prst="roundRect">
            <a:avLst>
              <a:gd name="adj" fmla="val 369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chemeClr val="accent2"/>
              </a:solidFill>
            </a:endParaRPr>
          </a:p>
        </p:txBody>
      </p:sp>
    </p:spTree>
    <p:extLst>
      <p:ext uri="{BB962C8B-B14F-4D97-AF65-F5344CB8AC3E}">
        <p14:creationId xmlns:p14="http://schemas.microsoft.com/office/powerpoint/2010/main" val="324475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DA8AF67-A914-439E-B5D4-0F34FB3AE7E0}" type="slidenum">
              <a:rPr lang="en-US" altLang="en-US" smtClean="0">
                <a:solidFill>
                  <a:srgbClr val="4B4B4B"/>
                </a:solidFill>
              </a:rPr>
              <a:pPr eaLnBrk="1" hangingPunct="1"/>
              <a:t>2</a:t>
            </a:fld>
            <a:endParaRPr lang="en-US" altLang="en-US" smtClean="0">
              <a:solidFill>
                <a:srgbClr val="4B4B4B"/>
              </a:solidFill>
            </a:endParaRPr>
          </a:p>
        </p:txBody>
      </p:sp>
      <p:sp>
        <p:nvSpPr>
          <p:cNvPr id="5" name="内容占位符 2"/>
          <p:cNvSpPr>
            <a:spLocks noGrp="1"/>
          </p:cNvSpPr>
          <p:nvPr>
            <p:ph idx="1"/>
          </p:nvPr>
        </p:nvSpPr>
        <p:spPr>
          <a:xfrm>
            <a:off x="381000" y="1525588"/>
            <a:ext cx="8382000" cy="5027612"/>
          </a:xfrm>
        </p:spPr>
        <p:txBody>
          <a:bodyPr/>
          <a:lstStyle/>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什么是</a:t>
            </a:r>
            <a:r>
              <a:rPr lang="en-US" altLang="zh-CN" sz="1900" b="1" dirty="0" smtClean="0">
                <a:latin typeface="微软雅黑" pitchFamily="34" charset="-122"/>
                <a:ea typeface="微软雅黑" pitchFamily="34" charset="-122"/>
              </a:rPr>
              <a:t>ESI</a:t>
            </a:r>
            <a:r>
              <a:rPr lang="zh-CN" altLang="en-US" sz="1900" b="1" dirty="0" smtClean="0">
                <a:latin typeface="微软雅黑" pitchFamily="34" charset="-122"/>
                <a:ea typeface="微软雅黑" pitchFamily="34" charset="-122"/>
              </a:rPr>
              <a:t>学科</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济南大学</a:t>
            </a:r>
            <a:r>
              <a:rPr lang="en-US" altLang="zh-CN" sz="1900" b="1" dirty="0" smtClean="0">
                <a:latin typeface="微软雅黑" pitchFamily="34" charset="-122"/>
                <a:ea typeface="微软雅黑" pitchFamily="34" charset="-122"/>
              </a:rPr>
              <a:t>ESI</a:t>
            </a:r>
            <a:r>
              <a:rPr lang="zh-CN" altLang="en-US" sz="1900" b="1" dirty="0" smtClean="0">
                <a:latin typeface="微软雅黑" pitchFamily="34" charset="-122"/>
                <a:ea typeface="微软雅黑" pitchFamily="34" charset="-122"/>
              </a:rPr>
              <a:t>学科概况 </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利用</a:t>
            </a:r>
            <a:r>
              <a:rPr lang="en-US" altLang="zh-CN" sz="1900" b="1" dirty="0" smtClean="0">
                <a:latin typeface="微软雅黑" pitchFamily="34" charset="-122"/>
                <a:ea typeface="微软雅黑" pitchFamily="34" charset="-122"/>
              </a:rPr>
              <a:t>WOS</a:t>
            </a:r>
            <a:r>
              <a:rPr lang="zh-CN" altLang="en-US" sz="1900" b="1" dirty="0" smtClean="0">
                <a:latin typeface="微软雅黑" pitchFamily="34" charset="-122"/>
                <a:ea typeface="微软雅黑" pitchFamily="34" charset="-122"/>
              </a:rPr>
              <a:t>了解研究现况，科学选题和进行创新性研究</a:t>
            </a:r>
            <a:endParaRPr lang="en-US" altLang="zh-CN" sz="1900" b="1" dirty="0" smtClean="0">
              <a:latin typeface="微软雅黑" pitchFamily="34" charset="-122"/>
              <a:ea typeface="微软雅黑" pitchFamily="34" charset="-122"/>
            </a:endParaRPr>
          </a:p>
          <a:p>
            <a:pPr marL="228600" lvl="1">
              <a:spcBef>
                <a:spcPct val="50000"/>
              </a:spcBef>
              <a:buFont typeface="Wingdings" pitchFamily="2" charset="2"/>
              <a:buChar char="Ø"/>
              <a:defRPr/>
            </a:pPr>
            <a:r>
              <a:rPr lang="zh-CN" altLang="en-US" sz="1900" b="1" dirty="0" smtClean="0">
                <a:latin typeface="微软雅黑" pitchFamily="34" charset="-122"/>
                <a:ea typeface="微软雅黑" pitchFamily="34" charset="-122"/>
              </a:rPr>
              <a:t>    案例一：从研究热点入手</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Ø"/>
              <a:defRPr/>
            </a:pPr>
            <a:r>
              <a:rPr lang="zh-CN" altLang="en-US" sz="1900" b="1" dirty="0" smtClean="0">
                <a:latin typeface="微软雅黑" pitchFamily="34" charset="-122"/>
                <a:ea typeface="微软雅黑" pitchFamily="34" charset="-122"/>
              </a:rPr>
              <a:t>     案例二：从一本书入手</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 科研工作者的信息必杀技</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Ø"/>
              <a:defRPr/>
            </a:pPr>
            <a:r>
              <a:rPr lang="en-US" altLang="zh-CN" sz="1900" b="1" dirty="0" smtClean="0">
                <a:latin typeface="微软雅黑" pitchFamily="34" charset="-122"/>
                <a:ea typeface="微软雅黑" pitchFamily="34" charset="-122"/>
              </a:rPr>
              <a:t>      </a:t>
            </a:r>
            <a:r>
              <a:rPr lang="zh-CN" altLang="en-US" sz="1900" b="1" dirty="0" smtClean="0">
                <a:latin typeface="微软雅黑" pitchFamily="34" charset="-122"/>
                <a:ea typeface="微软雅黑" pitchFamily="34" charset="-122"/>
              </a:rPr>
              <a:t>文献收集手段：引文跟踪、定题跟踪与期刊快讯</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Ø"/>
              <a:defRPr/>
            </a:pPr>
            <a:r>
              <a:rPr lang="en-US" altLang="zh-CN" sz="1900" b="1" dirty="0" smtClean="0">
                <a:latin typeface="微软雅黑" pitchFamily="34" charset="-122"/>
                <a:ea typeface="微软雅黑" pitchFamily="34" charset="-122"/>
              </a:rPr>
              <a:t>      </a:t>
            </a:r>
            <a:r>
              <a:rPr lang="zh-CN" altLang="en-US" sz="1900" b="1" dirty="0" smtClean="0">
                <a:latin typeface="微软雅黑" pitchFamily="34" charset="-122"/>
                <a:ea typeface="微软雅黑" pitchFamily="34" charset="-122"/>
              </a:rPr>
              <a:t>文献管理工具： </a:t>
            </a:r>
            <a:r>
              <a:rPr lang="en-US" altLang="zh-CN" sz="1900" b="1" dirty="0" smtClean="0">
                <a:latin typeface="微软雅黑" pitchFamily="34" charset="-122"/>
                <a:ea typeface="微软雅黑" pitchFamily="34" charset="-122"/>
              </a:rPr>
              <a:t>Endnote /Endnote Web</a:t>
            </a:r>
          </a:p>
          <a:p>
            <a:pPr marL="228600" lvl="1" indent="-228600">
              <a:spcBef>
                <a:spcPct val="50000"/>
              </a:spcBef>
              <a:buFont typeface="Wingdings" pitchFamily="2" charset="2"/>
              <a:buChar char="Ø"/>
              <a:defRPr/>
            </a:pPr>
            <a:r>
              <a:rPr lang="zh-CN" altLang="en-US" sz="1900" b="1" smtClean="0">
                <a:latin typeface="微软雅黑" pitchFamily="34" charset="-122"/>
                <a:ea typeface="微软雅黑" pitchFamily="34" charset="-122"/>
              </a:rPr>
              <a:t>      选刊</a:t>
            </a:r>
            <a:r>
              <a:rPr lang="zh-CN" altLang="en-US" sz="1900" b="1" dirty="0" smtClean="0">
                <a:latin typeface="微软雅黑" pitchFamily="34" charset="-122"/>
                <a:ea typeface="微软雅黑" pitchFamily="34" charset="-122"/>
              </a:rPr>
              <a:t>投稿工具：</a:t>
            </a:r>
            <a:r>
              <a:rPr lang="en-US" altLang="zh-CN" sz="1900" b="1" dirty="0" smtClean="0">
                <a:latin typeface="微软雅黑" pitchFamily="34" charset="-122"/>
                <a:ea typeface="微软雅黑" pitchFamily="34" charset="-122"/>
              </a:rPr>
              <a:t>JCR</a:t>
            </a:r>
            <a:endParaRPr lang="en-US" altLang="zh-CN" sz="1900" b="1" dirty="0" smtClean="0">
              <a:ea typeface="黑体" pitchFamily="2" charset="-122"/>
            </a:endParaRPr>
          </a:p>
          <a:p>
            <a:pPr marL="228600" lvl="1" indent="-228600">
              <a:spcBef>
                <a:spcPct val="50000"/>
              </a:spcBef>
              <a:buFontTx/>
              <a:buChar char="•"/>
              <a:defRPr/>
            </a:pPr>
            <a:endParaRPr lang="zh-CN" altLang="en-US" sz="1900" b="1" dirty="0" smtClean="0">
              <a:ea typeface="黑体" pitchFamily="2" charset="-122"/>
            </a:endParaRPr>
          </a:p>
          <a:p>
            <a:pPr marL="228600" lvl="1" indent="-228600">
              <a:spcBef>
                <a:spcPct val="50000"/>
              </a:spcBef>
              <a:buFontTx/>
              <a:buChar char="•"/>
              <a:defRPr/>
            </a:pPr>
            <a:endParaRPr lang="en-US" altLang="zh-CN" sz="1900" b="1" dirty="0" smtClean="0">
              <a:ea typeface="黑体" pitchFamily="2" charset="-122"/>
            </a:endParaRPr>
          </a:p>
          <a:p>
            <a:pPr marL="228600" lvl="1" indent="-228600">
              <a:spcBef>
                <a:spcPct val="50000"/>
              </a:spcBef>
              <a:buFontTx/>
              <a:buChar char="•"/>
              <a:defRPr/>
            </a:pPr>
            <a:endParaRPr lang="zh-CN" altLang="en-US" sz="1900" b="1" dirty="0" smtClean="0">
              <a:ea typeface="黑体" pitchFamily="2" charset="-122"/>
            </a:endParaRPr>
          </a:p>
          <a:p>
            <a:pPr marL="228600" lvl="1" indent="-228600">
              <a:spcBef>
                <a:spcPct val="50000"/>
              </a:spcBef>
              <a:buFontTx/>
              <a:buChar char="•"/>
              <a:defRPr/>
            </a:pPr>
            <a:endParaRPr lang="en-US" altLang="zh-CN" sz="1900" b="1" dirty="0" smtClean="0">
              <a:ea typeface="黑体" pitchFamily="2" charset="-122"/>
            </a:endParaRPr>
          </a:p>
          <a:p>
            <a:pPr marL="228600" lvl="1" indent="-228600">
              <a:spcBef>
                <a:spcPct val="50000"/>
              </a:spcBef>
              <a:buFontTx/>
              <a:buChar char="•"/>
              <a:defRPr/>
            </a:pPr>
            <a:endParaRPr lang="zh-CN" altLang="en-US" sz="1900" b="1" dirty="0" smtClean="0">
              <a:ea typeface="黑体" pitchFamily="2" charset="-122"/>
            </a:endParaRPr>
          </a:p>
          <a:p>
            <a:pPr>
              <a:defRPr/>
            </a:pPr>
            <a:endParaRPr lang="zh-CN" altLang="en-US" sz="1900" dirty="0" smtClean="0">
              <a:ea typeface="宋体" pitchFamily="2" charset="-122"/>
            </a:endParaRPr>
          </a:p>
        </p:txBody>
      </p:sp>
      <p:sp>
        <p:nvSpPr>
          <p:cNvPr id="26628" name="标题 1"/>
          <p:cNvSpPr>
            <a:spLocks noGrp="1"/>
          </p:cNvSpPr>
          <p:nvPr>
            <p:ph type="title"/>
          </p:nvPr>
        </p:nvSpPr>
        <p:spPr>
          <a:xfrm>
            <a:off x="857250" y="357188"/>
            <a:ext cx="7369175" cy="836612"/>
          </a:xfrm>
        </p:spPr>
        <p:txBody>
          <a:bodyPr/>
          <a:lstStyle/>
          <a:p>
            <a:r>
              <a:rPr lang="zh-CN" altLang="en-US" sz="3600" b="1" smtClean="0">
                <a:latin typeface="黑体" pitchFamily="49" charset="-122"/>
                <a:ea typeface="黑体" pitchFamily="49" charset="-122"/>
              </a:rPr>
              <a:t>提 纲</a:t>
            </a: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工程学科</a:t>
            </a:r>
            <a:r>
              <a:rPr lang="en-US" altLang="zh-CN" dirty="0" smtClean="0"/>
              <a:t>ESI</a:t>
            </a:r>
            <a:r>
              <a:rPr lang="zh-CN" altLang="en-US" dirty="0" smtClean="0"/>
              <a:t>总被引频次山东省部分高校对比</a:t>
            </a:r>
            <a:endParaRPr lang="zh-CN" altLang="en-US" dirty="0"/>
          </a:p>
        </p:txBody>
      </p:sp>
      <p:graphicFrame>
        <p:nvGraphicFramePr>
          <p:cNvPr id="4" name="Chart 3"/>
          <p:cNvGraphicFramePr>
            <a:graphicFrameLocks/>
          </p:cNvGraphicFramePr>
          <p:nvPr>
            <p:extLst>
              <p:ext uri="{D42A27DB-BD31-4B8C-83A1-F6EECF244321}">
                <p14:modId xmlns:p14="http://schemas.microsoft.com/office/powerpoint/2010/main" val="346062578"/>
              </p:ext>
            </p:extLst>
          </p:nvPr>
        </p:nvGraphicFramePr>
        <p:xfrm>
          <a:off x="107504" y="1412776"/>
          <a:ext cx="8928992"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5" name="圆角矩形 11"/>
          <p:cNvSpPr>
            <a:spLocks noChangeArrowheads="1"/>
          </p:cNvSpPr>
          <p:nvPr/>
        </p:nvSpPr>
        <p:spPr bwMode="auto">
          <a:xfrm>
            <a:off x="1475656" y="1700808"/>
            <a:ext cx="864096" cy="3168352"/>
          </a:xfrm>
          <a:prstGeom prst="roundRect">
            <a:avLst>
              <a:gd name="adj" fmla="val 369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chemeClr val="accent2"/>
              </a:solidFill>
            </a:endParaRPr>
          </a:p>
        </p:txBody>
      </p:sp>
    </p:spTree>
    <p:extLst>
      <p:ext uri="{BB962C8B-B14F-4D97-AF65-F5344CB8AC3E}">
        <p14:creationId xmlns:p14="http://schemas.microsoft.com/office/powerpoint/2010/main" val="14358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3733800" y="2068513"/>
            <a:ext cx="16859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Tx/>
              <a:buChar char="•"/>
            </a:pPr>
            <a:r>
              <a:rPr lang="en-US" altLang="zh-CN" sz="1200" b="1">
                <a:solidFill>
                  <a:schemeClr val="bg1"/>
                </a:solidFill>
                <a:latin typeface="楷体_GB2312" pitchFamily="49" charset="-122"/>
                <a:ea typeface="楷体_GB2312" pitchFamily="49" charset="-122"/>
              </a:rPr>
              <a:t>22,000</a:t>
            </a:r>
            <a:r>
              <a:rPr lang="zh-CN" altLang="en-US" sz="1200" b="1">
                <a:solidFill>
                  <a:schemeClr val="bg1"/>
                </a:solidFill>
                <a:latin typeface="楷体_GB2312" pitchFamily="49" charset="-122"/>
                <a:ea typeface="楷体_GB2312" pitchFamily="49" charset="-122"/>
              </a:rPr>
              <a:t>种学术期刊</a:t>
            </a:r>
          </a:p>
          <a:p>
            <a:pPr eaLnBrk="1" hangingPunct="1">
              <a:buFontTx/>
              <a:buChar char="•"/>
            </a:pPr>
            <a:r>
              <a:rPr lang="en-US" altLang="zh-CN" sz="1200" b="1">
                <a:solidFill>
                  <a:schemeClr val="bg1"/>
                </a:solidFill>
                <a:latin typeface="楷体_GB2312" pitchFamily="49" charset="-122"/>
                <a:ea typeface="楷体_GB2312" pitchFamily="49" charset="-122"/>
              </a:rPr>
              <a:t>100</a:t>
            </a:r>
            <a:r>
              <a:rPr lang="zh-CN" altLang="en-US" sz="1200" b="1">
                <a:solidFill>
                  <a:schemeClr val="bg1"/>
                </a:solidFill>
                <a:latin typeface="楷体_GB2312" pitchFamily="49" charset="-122"/>
                <a:ea typeface="楷体_GB2312" pitchFamily="49" charset="-122"/>
              </a:rPr>
              <a:t>年科技文献与引文</a:t>
            </a:r>
          </a:p>
          <a:p>
            <a:pPr eaLnBrk="1" hangingPunct="1">
              <a:buFontTx/>
              <a:buChar char="•"/>
            </a:pPr>
            <a:r>
              <a:rPr lang="en-US" altLang="zh-CN" sz="1200" b="1">
                <a:solidFill>
                  <a:schemeClr val="bg1"/>
                </a:solidFill>
                <a:latin typeface="楷体_GB2312" pitchFamily="49" charset="-122"/>
                <a:ea typeface="楷体_GB2312" pitchFamily="49" charset="-122"/>
              </a:rPr>
              <a:t>3,100</a:t>
            </a:r>
            <a:r>
              <a:rPr lang="zh-CN" altLang="en-US" sz="1200" b="1">
                <a:solidFill>
                  <a:schemeClr val="bg1"/>
                </a:solidFill>
                <a:latin typeface="楷体_GB2312" pitchFamily="49" charset="-122"/>
                <a:ea typeface="楷体_GB2312" pitchFamily="49" charset="-122"/>
              </a:rPr>
              <a:t>万发明专利</a:t>
            </a:r>
          </a:p>
          <a:p>
            <a:pPr eaLnBrk="1" hangingPunct="1">
              <a:buFontTx/>
              <a:buChar char="•"/>
            </a:pPr>
            <a:r>
              <a:rPr lang="en-US" altLang="zh-CN" sz="1200" b="1">
                <a:solidFill>
                  <a:schemeClr val="bg1"/>
                </a:solidFill>
                <a:latin typeface="楷体_GB2312" pitchFamily="49" charset="-122"/>
                <a:ea typeface="楷体_GB2312" pitchFamily="49" charset="-122"/>
              </a:rPr>
              <a:t>6</a:t>
            </a:r>
            <a:r>
              <a:rPr lang="zh-CN" altLang="en-US" sz="1200" b="1">
                <a:solidFill>
                  <a:schemeClr val="bg1"/>
                </a:solidFill>
                <a:latin typeface="楷体_GB2312" pitchFamily="49" charset="-122"/>
                <a:ea typeface="楷体_GB2312" pitchFamily="49" charset="-122"/>
              </a:rPr>
              <a:t>万个学术会议</a:t>
            </a:r>
          </a:p>
          <a:p>
            <a:pPr eaLnBrk="1" hangingPunct="1">
              <a:buFontTx/>
              <a:buChar char="•"/>
            </a:pPr>
            <a:r>
              <a:rPr lang="zh-CN" altLang="en-US" sz="1200" b="1">
                <a:solidFill>
                  <a:schemeClr val="bg1"/>
                </a:solidFill>
                <a:latin typeface="楷体_GB2312" pitchFamily="49" charset="-122"/>
                <a:ea typeface="楷体_GB2312" pitchFamily="49" charset="-122"/>
              </a:rPr>
              <a:t>机构知识库</a:t>
            </a:r>
          </a:p>
        </p:txBody>
      </p:sp>
      <p:sp>
        <p:nvSpPr>
          <p:cNvPr id="43011" name="Text Box 4"/>
          <p:cNvSpPr txBox="1">
            <a:spLocks noChangeArrowheads="1"/>
          </p:cNvSpPr>
          <p:nvPr/>
        </p:nvSpPr>
        <p:spPr bwMode="auto">
          <a:xfrm>
            <a:off x="5410200" y="3516313"/>
            <a:ext cx="13716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Tx/>
              <a:buChar char="•"/>
            </a:pPr>
            <a:r>
              <a:rPr lang="zh-CN" altLang="en-US" sz="1200" b="1">
                <a:solidFill>
                  <a:schemeClr val="bg1"/>
                </a:solidFill>
                <a:ea typeface="楷体_GB2312" pitchFamily="49" charset="-122"/>
              </a:rPr>
              <a:t>分析研究趋势</a:t>
            </a:r>
          </a:p>
          <a:p>
            <a:pPr eaLnBrk="1" hangingPunct="1">
              <a:buFontTx/>
              <a:buChar char="•"/>
            </a:pPr>
            <a:r>
              <a:rPr lang="zh-CN" altLang="en-US" sz="1200" b="1">
                <a:solidFill>
                  <a:schemeClr val="bg1"/>
                </a:solidFill>
                <a:ea typeface="楷体_GB2312" pitchFamily="49" charset="-122"/>
              </a:rPr>
              <a:t>发现技术热点</a:t>
            </a:r>
          </a:p>
          <a:p>
            <a:pPr eaLnBrk="1" hangingPunct="1">
              <a:buFontTx/>
              <a:buChar char="•"/>
            </a:pPr>
            <a:r>
              <a:rPr lang="zh-CN" altLang="en-US" sz="1200" b="1">
                <a:solidFill>
                  <a:schemeClr val="bg1"/>
                </a:solidFill>
                <a:ea typeface="楷体_GB2312" pitchFamily="49" charset="-122"/>
              </a:rPr>
              <a:t>揭示论文间的潜在联系</a:t>
            </a:r>
          </a:p>
          <a:p>
            <a:pPr eaLnBrk="1" hangingPunct="1">
              <a:buFontTx/>
              <a:buChar char="•"/>
            </a:pPr>
            <a:r>
              <a:rPr lang="zh-CN" altLang="en-US" sz="1200" b="1">
                <a:solidFill>
                  <a:schemeClr val="bg1"/>
                </a:solidFill>
                <a:ea typeface="楷体_GB2312" pitchFamily="49" charset="-122"/>
              </a:rPr>
              <a:t>提供引文报告</a:t>
            </a:r>
          </a:p>
        </p:txBody>
      </p:sp>
      <p:sp>
        <p:nvSpPr>
          <p:cNvPr id="43012" name="Text Box 5"/>
          <p:cNvSpPr txBox="1">
            <a:spLocks noChangeArrowheads="1"/>
          </p:cNvSpPr>
          <p:nvPr/>
        </p:nvSpPr>
        <p:spPr bwMode="auto">
          <a:xfrm>
            <a:off x="2362200" y="3211513"/>
            <a:ext cx="1295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Tx/>
              <a:buChar char="•"/>
            </a:pPr>
            <a:r>
              <a:rPr lang="zh-CN" altLang="en-US" sz="1200" b="1">
                <a:solidFill>
                  <a:schemeClr val="bg1"/>
                </a:solidFill>
                <a:latin typeface="楷体_GB2312" pitchFamily="49" charset="-122"/>
                <a:ea typeface="楷体_GB2312" pitchFamily="49" charset="-122"/>
              </a:rPr>
              <a:t>在</a:t>
            </a:r>
            <a:r>
              <a:rPr lang="en-US" altLang="zh-CN" sz="1200" b="1">
                <a:solidFill>
                  <a:schemeClr val="bg1"/>
                </a:solidFill>
                <a:latin typeface="Arial Narrow" pitchFamily="34" charset="0"/>
                <a:ea typeface="Arial Unicode MS" pitchFamily="34" charset="-122"/>
                <a:cs typeface="Arial Unicode MS" pitchFamily="34" charset="-122"/>
              </a:rPr>
              <a:t>Microsoft Word</a:t>
            </a:r>
            <a:r>
              <a:rPr lang="zh-CN" altLang="en-US" sz="1200" b="1">
                <a:solidFill>
                  <a:schemeClr val="bg1"/>
                </a:solidFill>
                <a:latin typeface="楷体_GB2312" pitchFamily="49" charset="-122"/>
                <a:ea typeface="楷体_GB2312" pitchFamily="49" charset="-122"/>
              </a:rPr>
              <a:t>中边写作边引用</a:t>
            </a:r>
          </a:p>
          <a:p>
            <a:pPr eaLnBrk="1" hangingPunct="1">
              <a:buFontTx/>
              <a:buChar char="•"/>
            </a:pPr>
            <a:r>
              <a:rPr lang="zh-CN" altLang="en-US" sz="1200" b="1">
                <a:solidFill>
                  <a:schemeClr val="bg1"/>
                </a:solidFill>
                <a:latin typeface="楷体_GB2312" pitchFamily="49" charset="-122"/>
                <a:ea typeface="楷体_GB2312" pitchFamily="49" charset="-122"/>
              </a:rPr>
              <a:t>自动生成文中和文后参考文献</a:t>
            </a:r>
          </a:p>
          <a:p>
            <a:pPr eaLnBrk="1" hangingPunct="1">
              <a:buFontTx/>
              <a:buChar char="•"/>
            </a:pPr>
            <a:r>
              <a:rPr lang="zh-CN" altLang="en-US" sz="1200" b="1">
                <a:solidFill>
                  <a:schemeClr val="bg1"/>
                </a:solidFill>
                <a:latin typeface="楷体_GB2312" pitchFamily="49" charset="-122"/>
                <a:ea typeface="楷体_GB2312" pitchFamily="49" charset="-122"/>
              </a:rPr>
              <a:t>提供</a:t>
            </a:r>
            <a:r>
              <a:rPr lang="en-US" altLang="zh-CN" sz="1200" b="1">
                <a:solidFill>
                  <a:schemeClr val="bg1"/>
                </a:solidFill>
                <a:latin typeface="楷体_GB2312" pitchFamily="49" charset="-122"/>
                <a:ea typeface="楷体_GB2312" pitchFamily="49" charset="-122"/>
              </a:rPr>
              <a:t>2,300</a:t>
            </a:r>
            <a:r>
              <a:rPr lang="zh-CN" altLang="en-US" sz="1200" b="1">
                <a:solidFill>
                  <a:schemeClr val="bg1"/>
                </a:solidFill>
                <a:latin typeface="楷体_GB2312" pitchFamily="49" charset="-122"/>
                <a:ea typeface="楷体_GB2312" pitchFamily="49" charset="-122"/>
              </a:rPr>
              <a:t>多种期刊的参考文献格式</a:t>
            </a:r>
          </a:p>
        </p:txBody>
      </p:sp>
      <p:sp>
        <p:nvSpPr>
          <p:cNvPr id="43013" name="Text Box 6"/>
          <p:cNvSpPr txBox="1">
            <a:spLocks noChangeArrowheads="1"/>
          </p:cNvSpPr>
          <p:nvPr/>
        </p:nvSpPr>
        <p:spPr bwMode="auto">
          <a:xfrm>
            <a:off x="3810000" y="5268913"/>
            <a:ext cx="20669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Tx/>
              <a:buChar char="•"/>
            </a:pPr>
            <a:r>
              <a:rPr lang="zh-CN" altLang="en-US" sz="1200" b="1">
                <a:solidFill>
                  <a:schemeClr val="bg1"/>
                </a:solidFill>
                <a:latin typeface="楷体_GB2312" pitchFamily="49" charset="-122"/>
                <a:ea typeface="楷体_GB2312" pitchFamily="49" charset="-122"/>
              </a:rPr>
              <a:t>管理参考文献</a:t>
            </a:r>
          </a:p>
          <a:p>
            <a:pPr eaLnBrk="1" hangingPunct="1">
              <a:buFontTx/>
              <a:buChar char="•"/>
            </a:pPr>
            <a:r>
              <a:rPr lang="zh-CN" altLang="en-US" sz="1200" b="1">
                <a:solidFill>
                  <a:schemeClr val="bg1"/>
                </a:solidFill>
                <a:latin typeface="楷体_GB2312" pitchFamily="49" charset="-122"/>
                <a:ea typeface="楷体_GB2312" pitchFamily="49" charset="-122"/>
              </a:rPr>
              <a:t>管理检索策略</a:t>
            </a:r>
          </a:p>
          <a:p>
            <a:pPr eaLnBrk="1" hangingPunct="1">
              <a:buFontTx/>
              <a:buChar char="•"/>
            </a:pPr>
            <a:r>
              <a:rPr lang="zh-CN" altLang="en-US" sz="1200" b="1">
                <a:solidFill>
                  <a:schemeClr val="bg1"/>
                </a:solidFill>
                <a:latin typeface="楷体_GB2312" pitchFamily="49" charset="-122"/>
                <a:ea typeface="楷体_GB2312" pitchFamily="49" charset="-122"/>
              </a:rPr>
              <a:t>定题</a:t>
            </a:r>
            <a:r>
              <a:rPr lang="en-US" altLang="zh-CN" sz="1200" b="1">
                <a:solidFill>
                  <a:schemeClr val="bg1"/>
                </a:solidFill>
                <a:latin typeface="楷体_GB2312" pitchFamily="49" charset="-122"/>
                <a:ea typeface="楷体_GB2312" pitchFamily="49" charset="-122"/>
              </a:rPr>
              <a:t>/</a:t>
            </a:r>
            <a:r>
              <a:rPr lang="zh-CN" altLang="en-US" sz="1200" b="1">
                <a:solidFill>
                  <a:schemeClr val="bg1"/>
                </a:solidFill>
                <a:latin typeface="楷体_GB2312" pitchFamily="49" charset="-122"/>
                <a:ea typeface="楷体_GB2312" pitchFamily="49" charset="-122"/>
              </a:rPr>
              <a:t>引文跟踪</a:t>
            </a:r>
            <a:r>
              <a:rPr lang="en-US" altLang="zh-CN" sz="1200" b="1">
                <a:solidFill>
                  <a:schemeClr val="bg1"/>
                </a:solidFill>
                <a:latin typeface="楷体_GB2312" pitchFamily="49" charset="-122"/>
                <a:ea typeface="楷体_GB2312" pitchFamily="49" charset="-122"/>
              </a:rPr>
              <a:t>(Email/RSS)</a:t>
            </a:r>
          </a:p>
          <a:p>
            <a:pPr eaLnBrk="1" hangingPunct="1">
              <a:buFontTx/>
              <a:buChar char="•"/>
            </a:pPr>
            <a:r>
              <a:rPr lang="zh-CN" altLang="en-US" sz="1200" b="1">
                <a:solidFill>
                  <a:schemeClr val="bg1"/>
                </a:solidFill>
                <a:latin typeface="楷体_GB2312" pitchFamily="49" charset="-122"/>
                <a:ea typeface="楷体_GB2312" pitchFamily="49" charset="-122"/>
              </a:rPr>
              <a:t>管理全文</a:t>
            </a:r>
          </a:p>
        </p:txBody>
      </p:sp>
      <p:sp>
        <p:nvSpPr>
          <p:cNvPr id="43014" name="Rectangle 7"/>
          <p:cNvSpPr>
            <a:spLocks noGrp="1" noChangeArrowheads="1"/>
          </p:cNvSpPr>
          <p:nvPr>
            <p:ph type="title"/>
          </p:nvPr>
        </p:nvSpPr>
        <p:spPr>
          <a:xfrm>
            <a:off x="428625" y="214313"/>
            <a:ext cx="8715375" cy="928687"/>
          </a:xfrm>
        </p:spPr>
        <p:txBody>
          <a:bodyPr/>
          <a:lstStyle/>
          <a:p>
            <a:pPr eaLnBrk="1" hangingPunct="1"/>
            <a:r>
              <a:rPr lang="en-US" altLang="zh-CN" sz="3200" smtClean="0">
                <a:ea typeface="宋体" pitchFamily="2" charset="-122"/>
              </a:rPr>
              <a:t>Web of Science, JCR, ESI: </a:t>
            </a:r>
            <a:r>
              <a:rPr lang="zh-CN" altLang="en-US" sz="3200" smtClean="0">
                <a:latin typeface="黑体" pitchFamily="49" charset="-122"/>
                <a:ea typeface="黑体" pitchFamily="49" charset="-122"/>
              </a:rPr>
              <a:t>整合的创新研究平台</a:t>
            </a:r>
            <a:r>
              <a:rPr lang="en-US" altLang="zh-CN" sz="3200" b="1" smtClean="0">
                <a:ea typeface="宋体" pitchFamily="2" charset="-122"/>
              </a:rPr>
              <a:t/>
            </a:r>
            <a:br>
              <a:rPr lang="en-US" altLang="zh-CN" sz="3200" b="1" smtClean="0">
                <a:ea typeface="宋体" pitchFamily="2" charset="-122"/>
              </a:rPr>
            </a:br>
            <a:r>
              <a:rPr lang="en-US" altLang="zh-CN" sz="3200" b="1" smtClean="0">
                <a:ea typeface="宋体" pitchFamily="2" charset="-122"/>
              </a:rPr>
              <a:t>		</a:t>
            </a:r>
            <a:r>
              <a:rPr lang="zh-CN" altLang="en-US" sz="3200" smtClean="0">
                <a:ea typeface="宋体" pitchFamily="2" charset="-122"/>
              </a:rPr>
              <a:t>服务于科研工作的每一步</a:t>
            </a:r>
            <a:endParaRPr lang="zh-CN" altLang="en-US" sz="3200" b="1" smtClean="0">
              <a:ea typeface="宋体" pitchFamily="2" charset="-122"/>
            </a:endParaRPr>
          </a:p>
        </p:txBody>
      </p:sp>
      <p:grpSp>
        <p:nvGrpSpPr>
          <p:cNvPr id="43015" name="Group 81"/>
          <p:cNvGrpSpPr>
            <a:grpSpLocks/>
          </p:cNvGrpSpPr>
          <p:nvPr/>
        </p:nvGrpSpPr>
        <p:grpSpPr bwMode="auto">
          <a:xfrm>
            <a:off x="381000" y="1535113"/>
            <a:ext cx="8489950" cy="4926324"/>
            <a:chOff x="506" y="1026"/>
            <a:chExt cx="4912" cy="2899"/>
          </a:xfrm>
        </p:grpSpPr>
        <p:sp>
          <p:nvSpPr>
            <p:cNvPr id="9" name="AutoShape 58"/>
            <p:cNvSpPr>
              <a:spLocks noChangeArrowheads="1"/>
            </p:cNvSpPr>
            <p:nvPr/>
          </p:nvSpPr>
          <p:spPr bwMode="auto">
            <a:xfrm rot="-5400000">
              <a:off x="1580" y="1051"/>
              <a:ext cx="2803" cy="2922"/>
            </a:xfrm>
            <a:custGeom>
              <a:avLst/>
              <a:gdLst>
                <a:gd name="T0" fmla="*/ 328 w 21600"/>
                <a:gd name="T1" fmla="*/ 80 h 21600"/>
                <a:gd name="T2" fmla="*/ 204 w 21600"/>
                <a:gd name="T3" fmla="*/ 26 h 21600"/>
                <a:gd name="T4" fmla="*/ 292 w 21600"/>
                <a:gd name="T5" fmla="*/ 109 h 21600"/>
                <a:gd name="T6" fmla="*/ 406 w 21600"/>
                <a:gd name="T7" fmla="*/ 236 h 21600"/>
                <a:gd name="T8" fmla="*/ 329 w 21600"/>
                <a:gd name="T9" fmla="*/ 297 h 21600"/>
                <a:gd name="T10" fmla="*/ 272 w 21600"/>
                <a:gd name="T11" fmla="*/ 213 h 21600"/>
                <a:gd name="T12" fmla="*/ 0 60000 65536"/>
                <a:gd name="T13" fmla="*/ 0 60000 65536"/>
                <a:gd name="T14" fmla="*/ 0 60000 65536"/>
                <a:gd name="T15" fmla="*/ 0 60000 65536"/>
                <a:gd name="T16" fmla="*/ 0 60000 65536"/>
                <a:gd name="T17" fmla="*/ 0 60000 65536"/>
                <a:gd name="T18" fmla="*/ 3159 w 21600"/>
                <a:gd name="T19" fmla="*/ 3164 h 21600"/>
                <a:gd name="T20" fmla="*/ 18441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823" y="12054"/>
                  </a:moveTo>
                  <a:cubicBezTo>
                    <a:pt x="18888" y="11639"/>
                    <a:pt x="18921" y="11220"/>
                    <a:pt x="18921" y="10800"/>
                  </a:cubicBezTo>
                  <a:cubicBezTo>
                    <a:pt x="18921" y="6753"/>
                    <a:pt x="15942" y="3325"/>
                    <a:pt x="11936" y="2758"/>
                  </a:cubicBezTo>
                  <a:lnTo>
                    <a:pt x="12311" y="106"/>
                  </a:lnTo>
                  <a:cubicBezTo>
                    <a:pt x="17639" y="859"/>
                    <a:pt x="21600" y="5419"/>
                    <a:pt x="21600" y="10800"/>
                  </a:cubicBezTo>
                  <a:cubicBezTo>
                    <a:pt x="21600" y="11358"/>
                    <a:pt x="21556" y="11916"/>
                    <a:pt x="21470" y="12468"/>
                  </a:cubicBezTo>
                  <a:lnTo>
                    <a:pt x="24137" y="12886"/>
                  </a:lnTo>
                  <a:lnTo>
                    <a:pt x="19523" y="16253"/>
                  </a:lnTo>
                  <a:lnTo>
                    <a:pt x="16155" y="11637"/>
                  </a:lnTo>
                  <a:lnTo>
                    <a:pt x="18823" y="12054"/>
                  </a:lnTo>
                  <a:close/>
                </a:path>
              </a:pathLst>
            </a:custGeom>
            <a:gradFill rotWithShape="1">
              <a:gsLst>
                <a:gs pos="0">
                  <a:srgbClr val="78A22F">
                    <a:alpha val="0"/>
                  </a:srgbClr>
                </a:gs>
                <a:gs pos="100000">
                  <a:srgbClr val="688C29"/>
                </a:gs>
              </a:gsLst>
              <a:lin ang="5400000" scaled="1"/>
            </a:gradFill>
            <a:ln w="9525" algn="ctr">
              <a:noFill/>
              <a:miter lim="800000"/>
              <a:headEnd/>
              <a:tailEnd/>
            </a:ln>
          </p:spPr>
          <p:txBody>
            <a:bodyPr wrap="none" lIns="0" tIns="0" rIns="182880" bIns="0" anchor="ctr"/>
            <a:lstStyle/>
            <a:p>
              <a:pPr>
                <a:defRPr/>
              </a:pPr>
              <a:endParaRPr lang="zh-CN" altLang="en-US">
                <a:latin typeface="+mn-lt"/>
              </a:endParaRPr>
            </a:p>
          </p:txBody>
        </p:sp>
        <p:sp>
          <p:nvSpPr>
            <p:cNvPr id="10" name="AutoShape 59"/>
            <p:cNvSpPr>
              <a:spLocks noChangeArrowheads="1"/>
            </p:cNvSpPr>
            <p:nvPr/>
          </p:nvSpPr>
          <p:spPr bwMode="auto">
            <a:xfrm rot="16200000">
              <a:off x="1542" y="967"/>
              <a:ext cx="2803" cy="2922"/>
            </a:xfrm>
            <a:custGeom>
              <a:avLst/>
              <a:gdLst>
                <a:gd name="G0" fmla="+- -6235455 0 0"/>
                <a:gd name="G1" fmla="+- -9870530 0 0"/>
                <a:gd name="G2" fmla="+- -6235455 0 -9870530"/>
                <a:gd name="G3" fmla="+- 10800 0 0"/>
                <a:gd name="G4" fmla="+- 0 0 -6235455"/>
                <a:gd name="T0" fmla="*/ 360 256 1"/>
                <a:gd name="T1" fmla="*/ 0 256 1"/>
                <a:gd name="G5" fmla="+- G2 T0 T1"/>
                <a:gd name="G6" fmla="?: G2 G2 G5"/>
                <a:gd name="G7" fmla="+- 0 0 G6"/>
                <a:gd name="G8" fmla="+- 7950 0 0"/>
                <a:gd name="G9" fmla="+- 0 0 -9870530"/>
                <a:gd name="G10" fmla="+- 7950 0 2700"/>
                <a:gd name="G11" fmla="cos G10 -6235455"/>
                <a:gd name="G12" fmla="sin G10 -6235455"/>
                <a:gd name="G13" fmla="cos 13500 -6235455"/>
                <a:gd name="G14" fmla="sin 13500 -6235455"/>
                <a:gd name="G15" fmla="+- G11 10800 0"/>
                <a:gd name="G16" fmla="+- G12 10800 0"/>
                <a:gd name="G17" fmla="+- G13 10800 0"/>
                <a:gd name="G18" fmla="+- G14 10800 0"/>
                <a:gd name="G19" fmla="*/ 7950 1 2"/>
                <a:gd name="G20" fmla="+- G19 5400 0"/>
                <a:gd name="G21" fmla="cos G20 -6235455"/>
                <a:gd name="G22" fmla="sin G20 -6235455"/>
                <a:gd name="G23" fmla="+- G21 10800 0"/>
                <a:gd name="G24" fmla="+- G12 G23 G22"/>
                <a:gd name="G25" fmla="+- G22 G23 G11"/>
                <a:gd name="G26" fmla="cos 10800 -6235455"/>
                <a:gd name="G27" fmla="sin 10800 -6235455"/>
                <a:gd name="G28" fmla="cos 7950 -6235455"/>
                <a:gd name="G29" fmla="sin 7950 -6235455"/>
                <a:gd name="G30" fmla="+- G26 10800 0"/>
                <a:gd name="G31" fmla="+- G27 10800 0"/>
                <a:gd name="G32" fmla="+- G28 10800 0"/>
                <a:gd name="G33" fmla="+- G29 10800 0"/>
                <a:gd name="G34" fmla="+- G19 5400 0"/>
                <a:gd name="G35" fmla="cos G34 -9870530"/>
                <a:gd name="G36" fmla="sin G34 -9870530"/>
                <a:gd name="G37" fmla="+/ -9870530 -6235455 2"/>
                <a:gd name="T2" fmla="*/ 180 256 1"/>
                <a:gd name="T3" fmla="*/ 0 256 1"/>
                <a:gd name="G38" fmla="+- G37 T2 T3"/>
                <a:gd name="G39" fmla="?: G2 G37 G38"/>
                <a:gd name="G40" fmla="cos 10800 G39"/>
                <a:gd name="G41" fmla="sin 10800 G39"/>
                <a:gd name="G42" fmla="cos 7950 G39"/>
                <a:gd name="G43" fmla="sin 7950 G39"/>
                <a:gd name="G44" fmla="+- G40 10800 0"/>
                <a:gd name="G45" fmla="+- G41 10800 0"/>
                <a:gd name="G46" fmla="+- G42 10800 0"/>
                <a:gd name="G47" fmla="+- G43 10800 0"/>
                <a:gd name="G48" fmla="+- G35 10800 0"/>
                <a:gd name="G49" fmla="+- G36 10800 0"/>
                <a:gd name="T4" fmla="*/ 4937 w 21600"/>
                <a:gd name="T5" fmla="*/ 1729 h 21600"/>
                <a:gd name="T6" fmla="*/ 2631 w 21600"/>
                <a:gd name="T7" fmla="*/ 6199 h 21600"/>
                <a:gd name="T8" fmla="*/ 6484 w 21600"/>
                <a:gd name="T9" fmla="*/ 4123 h 21600"/>
                <a:gd name="T10" fmla="*/ 9589 w 21600"/>
                <a:gd name="T11" fmla="*/ -2646 h 21600"/>
                <a:gd name="T12" fmla="*/ 14068 w 21600"/>
                <a:gd name="T13" fmla="*/ 1092 h 21600"/>
                <a:gd name="T14" fmla="*/ 10329 w 21600"/>
                <a:gd name="T15" fmla="*/ 557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087" y="2882"/>
                  </a:moveTo>
                  <a:cubicBezTo>
                    <a:pt x="7480" y="3116"/>
                    <a:pt x="5157" y="4618"/>
                    <a:pt x="3873" y="6898"/>
                  </a:cubicBezTo>
                  <a:lnTo>
                    <a:pt x="1389" y="5500"/>
                  </a:lnTo>
                  <a:cubicBezTo>
                    <a:pt x="3134" y="2402"/>
                    <a:pt x="6290" y="362"/>
                    <a:pt x="9831" y="43"/>
                  </a:cubicBezTo>
                  <a:lnTo>
                    <a:pt x="9589" y="-2646"/>
                  </a:lnTo>
                  <a:lnTo>
                    <a:pt x="14068" y="1092"/>
                  </a:lnTo>
                  <a:lnTo>
                    <a:pt x="10329" y="5571"/>
                  </a:lnTo>
                  <a:lnTo>
                    <a:pt x="10087" y="2882"/>
                  </a:lnTo>
                  <a:close/>
                </a:path>
              </a:pathLst>
            </a:custGeom>
            <a:gradFill rotWithShape="1">
              <a:gsLst>
                <a:gs pos="0">
                  <a:srgbClr val="FFB400">
                    <a:alpha val="0"/>
                  </a:srgbClr>
                </a:gs>
                <a:gs pos="50000">
                  <a:srgbClr val="FFB400">
                    <a:gamma/>
                    <a:tint val="73725"/>
                    <a:invGamma/>
                  </a:srgbClr>
                </a:gs>
                <a:gs pos="100000">
                  <a:srgbClr val="FFB400">
                    <a:alpha val="0"/>
                  </a:srgbClr>
                </a:gs>
              </a:gsLst>
              <a:lin ang="0" scaled="1"/>
            </a:gradFill>
            <a:ln w="9525" algn="ctr">
              <a:noFill/>
              <a:miter lim="800000"/>
              <a:headEnd/>
              <a:tailEnd/>
            </a:ln>
            <a:effectLst/>
          </p:spPr>
          <p:txBody>
            <a:bodyPr wrap="none" lIns="0" tIns="0" rIns="182880" bIns="0" anchor="ctr"/>
            <a:lstStyle/>
            <a:p>
              <a:pPr>
                <a:defRPr/>
              </a:pPr>
              <a:endParaRPr lang="zh-CN" altLang="en-US">
                <a:latin typeface="+mn-lt"/>
              </a:endParaRPr>
            </a:p>
          </p:txBody>
        </p:sp>
        <p:sp>
          <p:nvSpPr>
            <p:cNvPr id="11" name="AutoShape 60"/>
            <p:cNvSpPr>
              <a:spLocks noChangeArrowheads="1"/>
            </p:cNvSpPr>
            <p:nvPr/>
          </p:nvSpPr>
          <p:spPr bwMode="auto">
            <a:xfrm rot="-5400000">
              <a:off x="1563" y="1030"/>
              <a:ext cx="2803" cy="2924"/>
            </a:xfrm>
            <a:custGeom>
              <a:avLst/>
              <a:gdLst>
                <a:gd name="T0" fmla="*/ 6 w 21600"/>
                <a:gd name="T1" fmla="*/ 249 h 21600"/>
                <a:gd name="T2" fmla="*/ 71 w 21600"/>
                <a:gd name="T3" fmla="*/ 325 h 21600"/>
                <a:gd name="T4" fmla="*/ 46 w 21600"/>
                <a:gd name="T5" fmla="*/ 237 h 21600"/>
                <a:gd name="T6" fmla="*/ -36 w 21600"/>
                <a:gd name="T7" fmla="*/ 128 h 21600"/>
                <a:gd name="T8" fmla="*/ 46 w 21600"/>
                <a:gd name="T9" fmla="*/ 79 h 21600"/>
                <a:gd name="T10" fmla="*/ 90 w 21600"/>
                <a:gd name="T11" fmla="*/ 168 h 21600"/>
                <a:gd name="T12" fmla="*/ 0 60000 65536"/>
                <a:gd name="T13" fmla="*/ 0 60000 65536"/>
                <a:gd name="T14" fmla="*/ 0 60000 65536"/>
                <a:gd name="T15" fmla="*/ 0 60000 65536"/>
                <a:gd name="T16" fmla="*/ 0 60000 65536"/>
                <a:gd name="T17" fmla="*/ 0 60000 65536"/>
                <a:gd name="T18" fmla="*/ 3159 w 21600"/>
                <a:gd name="T19" fmla="*/ 3164 h 21600"/>
                <a:gd name="T20" fmla="*/ 18441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762" y="8427"/>
                  </a:moveTo>
                  <a:cubicBezTo>
                    <a:pt x="2535" y="9197"/>
                    <a:pt x="2420" y="9996"/>
                    <a:pt x="2420" y="10799"/>
                  </a:cubicBezTo>
                  <a:cubicBezTo>
                    <a:pt x="2419" y="13095"/>
                    <a:pt x="3361" y="15290"/>
                    <a:pt x="5025" y="16872"/>
                  </a:cubicBezTo>
                  <a:lnTo>
                    <a:pt x="3357" y="18626"/>
                  </a:lnTo>
                  <a:cubicBezTo>
                    <a:pt x="1213" y="16587"/>
                    <a:pt x="0" y="13758"/>
                    <a:pt x="0" y="10800"/>
                  </a:cubicBezTo>
                  <a:cubicBezTo>
                    <a:pt x="-1" y="9764"/>
                    <a:pt x="148" y="8734"/>
                    <a:pt x="441" y="7742"/>
                  </a:cubicBezTo>
                  <a:lnTo>
                    <a:pt x="-2148" y="6977"/>
                  </a:lnTo>
                  <a:lnTo>
                    <a:pt x="2709" y="4334"/>
                  </a:lnTo>
                  <a:lnTo>
                    <a:pt x="5352" y="9191"/>
                  </a:lnTo>
                  <a:lnTo>
                    <a:pt x="2762" y="8427"/>
                  </a:lnTo>
                  <a:close/>
                </a:path>
              </a:pathLst>
            </a:custGeom>
            <a:gradFill rotWithShape="1">
              <a:gsLst>
                <a:gs pos="0">
                  <a:srgbClr val="0071A5"/>
                </a:gs>
                <a:gs pos="100000">
                  <a:srgbClr val="0083BF">
                    <a:alpha val="0"/>
                  </a:srgbClr>
                </a:gs>
              </a:gsLst>
              <a:lin ang="5400000" scaled="1"/>
            </a:gradFill>
            <a:ln w="9525" algn="ctr">
              <a:noFill/>
              <a:miter lim="800000"/>
              <a:headEnd/>
              <a:tailEnd/>
            </a:ln>
          </p:spPr>
          <p:txBody>
            <a:bodyPr wrap="none" lIns="0" tIns="0" rIns="182880" bIns="0" anchor="ctr"/>
            <a:lstStyle/>
            <a:p>
              <a:pPr>
                <a:defRPr/>
              </a:pPr>
              <a:endParaRPr lang="zh-CN" altLang="en-US">
                <a:latin typeface="+mn-lt"/>
              </a:endParaRPr>
            </a:p>
          </p:txBody>
        </p:sp>
        <p:sp>
          <p:nvSpPr>
            <p:cNvPr id="12" name="AutoShape 61"/>
            <p:cNvSpPr>
              <a:spLocks noChangeArrowheads="1"/>
            </p:cNvSpPr>
            <p:nvPr/>
          </p:nvSpPr>
          <p:spPr bwMode="auto">
            <a:xfrm rot="16200000">
              <a:off x="1580" y="1063"/>
              <a:ext cx="2803" cy="2922"/>
            </a:xfrm>
            <a:custGeom>
              <a:avLst/>
              <a:gdLst>
                <a:gd name="G0" fmla="+- 7926124 0 0"/>
                <a:gd name="G1" fmla="+- 1537744 0 0"/>
                <a:gd name="G2" fmla="+- 7926124 0 1537744"/>
                <a:gd name="G3" fmla="+- 10800 0 0"/>
                <a:gd name="G4" fmla="+- 0 0 7926124"/>
                <a:gd name="T0" fmla="*/ 360 256 1"/>
                <a:gd name="T1" fmla="*/ 0 256 1"/>
                <a:gd name="G5" fmla="+- G2 T0 T1"/>
                <a:gd name="G6" fmla="?: G2 G2 G5"/>
                <a:gd name="G7" fmla="+- 0 0 G6"/>
                <a:gd name="G8" fmla="+- 8072 0 0"/>
                <a:gd name="G9" fmla="+- 0 0 1537744"/>
                <a:gd name="G10" fmla="+- 8072 0 2700"/>
                <a:gd name="G11" fmla="cos G10 7926124"/>
                <a:gd name="G12" fmla="sin G10 7926124"/>
                <a:gd name="G13" fmla="cos 13500 7926124"/>
                <a:gd name="G14" fmla="sin 13500 7926124"/>
                <a:gd name="G15" fmla="+- G11 10800 0"/>
                <a:gd name="G16" fmla="+- G12 10800 0"/>
                <a:gd name="G17" fmla="+- G13 10800 0"/>
                <a:gd name="G18" fmla="+- G14 10800 0"/>
                <a:gd name="G19" fmla="*/ 8072 1 2"/>
                <a:gd name="G20" fmla="+- G19 5400 0"/>
                <a:gd name="G21" fmla="cos G20 7926124"/>
                <a:gd name="G22" fmla="sin G20 7926124"/>
                <a:gd name="G23" fmla="+- G21 10800 0"/>
                <a:gd name="G24" fmla="+- G12 G23 G22"/>
                <a:gd name="G25" fmla="+- G22 G23 G11"/>
                <a:gd name="G26" fmla="cos 10800 7926124"/>
                <a:gd name="G27" fmla="sin 10800 7926124"/>
                <a:gd name="G28" fmla="cos 8072 7926124"/>
                <a:gd name="G29" fmla="sin 8072 7926124"/>
                <a:gd name="G30" fmla="+- G26 10800 0"/>
                <a:gd name="G31" fmla="+- G27 10800 0"/>
                <a:gd name="G32" fmla="+- G28 10800 0"/>
                <a:gd name="G33" fmla="+- G29 10800 0"/>
                <a:gd name="G34" fmla="+- G19 5400 0"/>
                <a:gd name="G35" fmla="cos G34 1537744"/>
                <a:gd name="G36" fmla="sin G34 1537744"/>
                <a:gd name="G37" fmla="+/ 1537744 7926124 2"/>
                <a:gd name="T2" fmla="*/ 180 256 1"/>
                <a:gd name="T3" fmla="*/ 0 256 1"/>
                <a:gd name="G38" fmla="+- G37 T2 T3"/>
                <a:gd name="G39" fmla="?: G2 G37 G38"/>
                <a:gd name="G40" fmla="cos 10800 G39"/>
                <a:gd name="G41" fmla="sin 10800 G39"/>
                <a:gd name="G42" fmla="cos 8072 G39"/>
                <a:gd name="G43" fmla="sin 8072 G39"/>
                <a:gd name="G44" fmla="+- G40 10800 0"/>
                <a:gd name="G45" fmla="+- G41 10800 0"/>
                <a:gd name="G46" fmla="+- G42 10800 0"/>
                <a:gd name="G47" fmla="+- G43 10800 0"/>
                <a:gd name="G48" fmla="+- G35 10800 0"/>
                <a:gd name="G49" fmla="+- G36 10800 0"/>
                <a:gd name="T4" fmla="*/ 14100 w 21600"/>
                <a:gd name="T5" fmla="*/ 21083 h 21600"/>
                <a:gd name="T6" fmla="*/ 19455 w 21600"/>
                <a:gd name="T7" fmla="*/ 14557 h 21600"/>
                <a:gd name="T8" fmla="*/ 13267 w 21600"/>
                <a:gd name="T9" fmla="*/ 18485 h 21600"/>
                <a:gd name="T10" fmla="*/ 3858 w 21600"/>
                <a:gd name="T11" fmla="*/ 22378 h 21600"/>
                <a:gd name="T12" fmla="*/ 2462 w 21600"/>
                <a:gd name="T13" fmla="*/ 16804 h 21600"/>
                <a:gd name="T14" fmla="*/ 8037 w 21600"/>
                <a:gd name="T15" fmla="*/ 154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6649" y="17723"/>
                  </a:moveTo>
                  <a:cubicBezTo>
                    <a:pt x="7903" y="18474"/>
                    <a:pt x="9337" y="18872"/>
                    <a:pt x="10800" y="18872"/>
                  </a:cubicBezTo>
                  <a:cubicBezTo>
                    <a:pt x="14015" y="18871"/>
                    <a:pt x="16924" y="16963"/>
                    <a:pt x="18204" y="14014"/>
                  </a:cubicBezTo>
                  <a:lnTo>
                    <a:pt x="20706" y="15100"/>
                  </a:lnTo>
                  <a:cubicBezTo>
                    <a:pt x="18993" y="19046"/>
                    <a:pt x="15102" y="21599"/>
                    <a:pt x="10800" y="21600"/>
                  </a:cubicBezTo>
                  <a:cubicBezTo>
                    <a:pt x="8843" y="21600"/>
                    <a:pt x="6924" y="21068"/>
                    <a:pt x="5246" y="20062"/>
                  </a:cubicBezTo>
                  <a:lnTo>
                    <a:pt x="3858" y="22378"/>
                  </a:lnTo>
                  <a:lnTo>
                    <a:pt x="2462" y="16804"/>
                  </a:lnTo>
                  <a:lnTo>
                    <a:pt x="8037" y="15407"/>
                  </a:lnTo>
                  <a:lnTo>
                    <a:pt x="6649" y="17723"/>
                  </a:lnTo>
                  <a:close/>
                </a:path>
              </a:pathLst>
            </a:custGeom>
            <a:gradFill rotWithShape="1">
              <a:gsLst>
                <a:gs pos="0">
                  <a:schemeClr val="folHlink">
                    <a:gamma/>
                    <a:shade val="46275"/>
                    <a:invGamma/>
                  </a:schemeClr>
                </a:gs>
                <a:gs pos="100000">
                  <a:schemeClr val="folHlink">
                    <a:alpha val="0"/>
                  </a:schemeClr>
                </a:gs>
              </a:gsLst>
              <a:lin ang="0" scaled="1"/>
            </a:gradFill>
            <a:ln w="9525" algn="ctr">
              <a:noFill/>
              <a:miter lim="800000"/>
              <a:headEnd/>
              <a:tailEnd/>
            </a:ln>
            <a:effectLst/>
          </p:spPr>
          <p:txBody>
            <a:bodyPr wrap="none" lIns="0" tIns="0" rIns="182880" bIns="0" anchor="ctr"/>
            <a:lstStyle/>
            <a:p>
              <a:pPr>
                <a:defRPr/>
              </a:pPr>
              <a:endParaRPr lang="zh-CN" altLang="en-US">
                <a:latin typeface="+mn-lt"/>
              </a:endParaRPr>
            </a:p>
          </p:txBody>
        </p:sp>
        <p:sp>
          <p:nvSpPr>
            <p:cNvPr id="13" name="Text Box 62"/>
            <p:cNvSpPr txBox="1">
              <a:spLocks noChangeArrowheads="1"/>
            </p:cNvSpPr>
            <p:nvPr/>
          </p:nvSpPr>
          <p:spPr bwMode="auto">
            <a:xfrm>
              <a:off x="4077" y="1519"/>
              <a:ext cx="1341" cy="1086"/>
            </a:xfrm>
            <a:prstGeom prst="rect">
              <a:avLst/>
            </a:prstGeom>
            <a:noFill/>
            <a:ln w="9525" algn="ctr">
              <a:noFill/>
              <a:miter lim="800000"/>
              <a:headEnd/>
              <a:tailEnd/>
            </a:ln>
          </p:spPr>
          <p:txBody>
            <a:bodyPr lIns="0" tIns="0" rIns="182880" bIns="0" anchor="ctr" anchorCtr="1">
              <a:spAutoFit/>
            </a:bodyPr>
            <a:lstStyle/>
            <a:p>
              <a:pPr>
                <a:spcBef>
                  <a:spcPct val="50000"/>
                </a:spcBef>
                <a:buFont typeface="Arial" pitchFamily="34" charset="0"/>
                <a:buChar char="•"/>
                <a:defRPr/>
              </a:pPr>
              <a:r>
                <a:rPr lang="en-US" altLang="ja-JP" sz="1600" b="1" dirty="0">
                  <a:solidFill>
                    <a:srgbClr val="4B4B4B"/>
                  </a:solidFill>
                  <a:latin typeface="+mn-lt"/>
                </a:rPr>
                <a:t>Web of Science(SCI,SSCI…)</a:t>
              </a:r>
            </a:p>
            <a:p>
              <a:pPr>
                <a:spcBef>
                  <a:spcPct val="50000"/>
                </a:spcBef>
                <a:buFont typeface="Arial" pitchFamily="34" charset="0"/>
                <a:buChar char="•"/>
                <a:defRPr/>
              </a:pPr>
              <a:r>
                <a:rPr lang="en-US" altLang="zh-CN" sz="1600" b="1" dirty="0" err="1">
                  <a:solidFill>
                    <a:srgbClr val="4B4B4B"/>
                  </a:solidFill>
                  <a:latin typeface="+mn-lt"/>
                </a:rPr>
                <a:t>Derwent</a:t>
              </a:r>
              <a:r>
                <a:rPr lang="zh-CN" altLang="en-US" sz="1600" b="1" dirty="0">
                  <a:solidFill>
                    <a:srgbClr val="4B4B4B"/>
                  </a:solidFill>
                  <a:latin typeface="+mn-lt"/>
                </a:rPr>
                <a:t> </a:t>
              </a:r>
              <a:r>
                <a:rPr lang="en-US" altLang="zh-CN" sz="1600" b="1" dirty="0">
                  <a:solidFill>
                    <a:srgbClr val="4B4B4B"/>
                  </a:solidFill>
                  <a:latin typeface="+mn-lt"/>
                </a:rPr>
                <a:t>Innovations</a:t>
              </a:r>
              <a:r>
                <a:rPr lang="zh-CN" altLang="en-US" sz="1600" b="1" dirty="0">
                  <a:solidFill>
                    <a:srgbClr val="4B4B4B"/>
                  </a:solidFill>
                  <a:latin typeface="+mn-lt"/>
                </a:rPr>
                <a:t> </a:t>
              </a:r>
              <a:endParaRPr lang="en-US" altLang="zh-CN" sz="1600" b="1" dirty="0">
                <a:solidFill>
                  <a:srgbClr val="4B4B4B"/>
                </a:solidFill>
                <a:latin typeface="+mn-lt"/>
              </a:endParaRPr>
            </a:p>
            <a:p>
              <a:pPr>
                <a:spcBef>
                  <a:spcPct val="50000"/>
                </a:spcBef>
                <a:buFont typeface="Arial" pitchFamily="34" charset="0"/>
                <a:buChar char="•"/>
                <a:defRPr/>
              </a:pPr>
              <a:r>
                <a:rPr lang="en-US" altLang="zh-CN" sz="1600" b="1" dirty="0">
                  <a:solidFill>
                    <a:srgbClr val="4B4B4B"/>
                  </a:solidFill>
                  <a:latin typeface="+mn-lt"/>
                </a:rPr>
                <a:t>Index</a:t>
              </a:r>
            </a:p>
            <a:p>
              <a:pPr>
                <a:spcBef>
                  <a:spcPct val="50000"/>
                </a:spcBef>
                <a:buFont typeface="Arial" pitchFamily="34" charset="0"/>
                <a:buChar char="•"/>
                <a:defRPr/>
              </a:pPr>
              <a:r>
                <a:rPr lang="en-US" altLang="zh-CN" sz="1600" b="1" dirty="0" err="1">
                  <a:solidFill>
                    <a:srgbClr val="4B4B4B"/>
                  </a:solidFill>
                  <a:latin typeface="+mn-lt"/>
                </a:rPr>
                <a:t>Biosis</a:t>
              </a:r>
              <a:r>
                <a:rPr lang="zh-CN" altLang="en-US" sz="1600" b="1" dirty="0">
                  <a:solidFill>
                    <a:srgbClr val="4B4B4B"/>
                  </a:solidFill>
                  <a:latin typeface="+mn-lt"/>
                </a:rPr>
                <a:t> </a:t>
              </a:r>
              <a:r>
                <a:rPr lang="en-US" altLang="zh-CN" sz="1600" b="1" dirty="0">
                  <a:solidFill>
                    <a:srgbClr val="4B4B4B"/>
                  </a:solidFill>
                  <a:latin typeface="+mn-lt"/>
                </a:rPr>
                <a:t>Previews</a:t>
              </a:r>
              <a:r>
                <a:rPr lang="en-US" altLang="ja-JP" sz="1600" b="1" dirty="0">
                  <a:solidFill>
                    <a:srgbClr val="4B4B4B"/>
                  </a:solidFill>
                  <a:latin typeface="+mn-lt"/>
                </a:rPr>
                <a:t/>
              </a:r>
              <a:br>
                <a:rPr lang="en-US" altLang="ja-JP" sz="1600" b="1" dirty="0">
                  <a:solidFill>
                    <a:srgbClr val="4B4B4B"/>
                  </a:solidFill>
                  <a:latin typeface="+mn-lt"/>
                </a:rPr>
              </a:br>
              <a:endParaRPr lang="en-US" altLang="ja-JP" sz="1600" b="1" dirty="0">
                <a:solidFill>
                  <a:srgbClr val="4B4B4B"/>
                </a:solidFill>
                <a:latin typeface="+mn-lt"/>
              </a:endParaRPr>
            </a:p>
          </p:txBody>
        </p:sp>
        <p:sp>
          <p:nvSpPr>
            <p:cNvPr id="14" name="Text Box 63"/>
            <p:cNvSpPr txBox="1">
              <a:spLocks noChangeArrowheads="1"/>
            </p:cNvSpPr>
            <p:nvPr/>
          </p:nvSpPr>
          <p:spPr bwMode="auto">
            <a:xfrm>
              <a:off x="3107" y="3726"/>
              <a:ext cx="636" cy="145"/>
            </a:xfrm>
            <a:prstGeom prst="rect">
              <a:avLst/>
            </a:prstGeom>
            <a:noFill/>
            <a:ln w="9525" algn="ctr">
              <a:noFill/>
              <a:miter lim="800000"/>
              <a:headEnd/>
              <a:tailEnd/>
            </a:ln>
          </p:spPr>
          <p:txBody>
            <a:bodyPr lIns="0" tIns="0" rIns="182880" bIns="0" anchor="ctr" anchorCtr="1">
              <a:spAutoFit/>
            </a:bodyPr>
            <a:lstStyle/>
            <a:p>
              <a:pPr>
                <a:spcBef>
                  <a:spcPct val="50000"/>
                </a:spcBef>
                <a:buFont typeface="Arial" pitchFamily="34" charset="0"/>
                <a:buChar char="•"/>
                <a:defRPr/>
              </a:pPr>
              <a:r>
                <a:rPr lang="en-US" altLang="ja-JP" sz="1600" b="1" dirty="0" smtClean="0">
                  <a:solidFill>
                    <a:srgbClr val="4B4B4B"/>
                  </a:solidFill>
                  <a:latin typeface="+mn-lt"/>
                </a:rPr>
                <a:t>EndNote</a:t>
              </a:r>
              <a:endParaRPr lang="en-US" altLang="ja-JP" sz="1600" b="1" dirty="0">
                <a:solidFill>
                  <a:srgbClr val="4B4B4B"/>
                </a:solidFill>
                <a:latin typeface="+mn-lt"/>
              </a:endParaRPr>
            </a:p>
          </p:txBody>
        </p:sp>
        <p:sp>
          <p:nvSpPr>
            <p:cNvPr id="15" name="Text Box 64"/>
            <p:cNvSpPr txBox="1">
              <a:spLocks noChangeArrowheads="1"/>
            </p:cNvSpPr>
            <p:nvPr/>
          </p:nvSpPr>
          <p:spPr bwMode="auto">
            <a:xfrm>
              <a:off x="674" y="2872"/>
              <a:ext cx="1183" cy="145"/>
            </a:xfrm>
            <a:prstGeom prst="rect">
              <a:avLst/>
            </a:prstGeom>
            <a:noFill/>
            <a:ln w="9525" algn="ctr">
              <a:noFill/>
              <a:miter lim="800000"/>
              <a:headEnd/>
              <a:tailEnd/>
            </a:ln>
          </p:spPr>
          <p:txBody>
            <a:bodyPr wrap="none" lIns="0" tIns="0" rIns="182880" bIns="0" anchor="ctr" anchorCtr="1">
              <a:spAutoFit/>
            </a:bodyPr>
            <a:lstStyle/>
            <a:p>
              <a:pPr>
                <a:spcBef>
                  <a:spcPct val="50000"/>
                </a:spcBef>
                <a:defRPr/>
              </a:pPr>
              <a:r>
                <a:rPr lang="en-US" altLang="ja-JP" sz="1600" b="1" dirty="0">
                  <a:solidFill>
                    <a:srgbClr val="4B4B4B"/>
                  </a:solidFill>
                  <a:latin typeface="+mn-lt"/>
                </a:rPr>
                <a:t>Manuscript Central</a:t>
              </a:r>
            </a:p>
          </p:txBody>
        </p:sp>
        <p:sp>
          <p:nvSpPr>
            <p:cNvPr id="16" name="Text Box 65"/>
            <p:cNvSpPr txBox="1">
              <a:spLocks noChangeArrowheads="1"/>
            </p:cNvSpPr>
            <p:nvPr/>
          </p:nvSpPr>
          <p:spPr bwMode="auto">
            <a:xfrm>
              <a:off x="506" y="1474"/>
              <a:ext cx="1752" cy="575"/>
            </a:xfrm>
            <a:prstGeom prst="rect">
              <a:avLst/>
            </a:prstGeom>
            <a:noFill/>
            <a:ln w="9525" algn="ctr">
              <a:noFill/>
              <a:miter lim="800000"/>
              <a:headEnd/>
              <a:tailEnd/>
            </a:ln>
          </p:spPr>
          <p:txBody>
            <a:bodyPr wrap="none" lIns="0" tIns="0" rIns="182880" bIns="0" anchor="ctr" anchorCtr="1">
              <a:spAutoFit/>
            </a:bodyPr>
            <a:lstStyle/>
            <a:p>
              <a:pPr>
                <a:spcBef>
                  <a:spcPct val="50000"/>
                </a:spcBef>
                <a:buFont typeface="Arial" pitchFamily="34" charset="0"/>
                <a:buChar char="•"/>
                <a:defRPr/>
              </a:pPr>
              <a:r>
                <a:rPr lang="en-US" altLang="ja-JP" sz="1600" b="1" dirty="0">
                  <a:solidFill>
                    <a:srgbClr val="4B4B4B"/>
                  </a:solidFill>
                  <a:latin typeface="+mn-lt"/>
                </a:rPr>
                <a:t>Journal Citation Reports</a:t>
              </a:r>
            </a:p>
            <a:p>
              <a:pPr>
                <a:spcBef>
                  <a:spcPct val="50000"/>
                </a:spcBef>
                <a:buFont typeface="Arial" pitchFamily="34" charset="0"/>
                <a:buChar char="•"/>
                <a:defRPr/>
              </a:pPr>
              <a:r>
                <a:rPr lang="en-US" altLang="ja-JP" sz="1600" b="1" dirty="0">
                  <a:solidFill>
                    <a:srgbClr val="4B4B4B"/>
                  </a:solidFill>
                  <a:latin typeface="+mn-lt"/>
                </a:rPr>
                <a:t>Essential Science Indicators</a:t>
              </a:r>
            </a:p>
            <a:p>
              <a:pPr>
                <a:spcBef>
                  <a:spcPct val="50000"/>
                </a:spcBef>
                <a:buFont typeface="Arial" pitchFamily="34" charset="0"/>
                <a:buChar char="•"/>
                <a:defRPr/>
              </a:pPr>
              <a:r>
                <a:rPr lang="en-US" altLang="zh-CN" sz="1600" b="1" dirty="0" err="1">
                  <a:solidFill>
                    <a:srgbClr val="4B4B4B"/>
                  </a:solidFill>
                  <a:latin typeface="+mn-lt"/>
                </a:rPr>
                <a:t>InCites</a:t>
              </a:r>
              <a:endParaRPr lang="en-US" altLang="ja-JP" sz="1600" b="1" dirty="0">
                <a:solidFill>
                  <a:srgbClr val="4B4B4B"/>
                </a:solidFill>
                <a:latin typeface="+mn-lt"/>
              </a:endParaRPr>
            </a:p>
          </p:txBody>
        </p:sp>
        <p:sp>
          <p:nvSpPr>
            <p:cNvPr id="17" name="Text Box 66"/>
            <p:cNvSpPr txBox="1">
              <a:spLocks noChangeArrowheads="1"/>
            </p:cNvSpPr>
            <p:nvPr/>
          </p:nvSpPr>
          <p:spPr bwMode="auto">
            <a:xfrm>
              <a:off x="1887" y="1116"/>
              <a:ext cx="1144" cy="149"/>
            </a:xfrm>
            <a:prstGeom prst="rect">
              <a:avLst/>
            </a:prstGeom>
            <a:noFill/>
            <a:ln w="9525" algn="ctr">
              <a:noFill/>
              <a:miter lim="800000"/>
              <a:headEnd/>
              <a:tailEnd/>
            </a:ln>
          </p:spPr>
          <p:txBody>
            <a:bodyPr wrap="none" lIns="0" tIns="0" rIns="182880" bIns="0" anchor="ctr" anchorCtr="1">
              <a:spAutoFit/>
            </a:bodyPr>
            <a:lstStyle/>
            <a:p>
              <a:pPr>
                <a:spcBef>
                  <a:spcPct val="50000"/>
                </a:spcBef>
                <a:defRPr/>
              </a:pPr>
              <a:r>
                <a:rPr lang="en-US" altLang="ja-JP" sz="1600" b="1" dirty="0">
                  <a:solidFill>
                    <a:srgbClr val="4B4B4B"/>
                  </a:solidFill>
                  <a:latin typeface="+mn-lt"/>
                </a:rPr>
                <a:t>ResearcherID.com</a:t>
              </a:r>
            </a:p>
          </p:txBody>
        </p:sp>
        <p:grpSp>
          <p:nvGrpSpPr>
            <p:cNvPr id="43028" name="Group 67"/>
            <p:cNvGrpSpPr>
              <a:grpSpLocks/>
            </p:cNvGrpSpPr>
            <p:nvPr/>
          </p:nvGrpSpPr>
          <p:grpSpPr bwMode="auto">
            <a:xfrm>
              <a:off x="1838" y="1439"/>
              <a:ext cx="2362" cy="2158"/>
              <a:chOff x="1838" y="1439"/>
              <a:chExt cx="2362" cy="2158"/>
            </a:xfrm>
          </p:grpSpPr>
          <p:sp>
            <p:nvSpPr>
              <p:cNvPr id="19" name="AutoShape 68"/>
              <p:cNvSpPr>
                <a:spLocks noChangeArrowheads="1"/>
              </p:cNvSpPr>
              <p:nvPr/>
            </p:nvSpPr>
            <p:spPr bwMode="auto">
              <a:xfrm rot="-6886644">
                <a:off x="1894" y="1413"/>
                <a:ext cx="2158" cy="2209"/>
              </a:xfrm>
              <a:custGeom>
                <a:avLst/>
                <a:gdLst>
                  <a:gd name="T0" fmla="*/ 1 w 21600"/>
                  <a:gd name="T1" fmla="*/ 95 h 21600"/>
                  <a:gd name="T2" fmla="*/ 187 w 21600"/>
                  <a:gd name="T3" fmla="*/ 140 h 21600"/>
                  <a:gd name="T4" fmla="*/ 50 w 21600"/>
                  <a:gd name="T5" fmla="*/ 103 h 21600"/>
                  <a:gd name="T6" fmla="*/ 243 w 21600"/>
                  <a:gd name="T7" fmla="*/ 113 h 21600"/>
                  <a:gd name="T8" fmla="*/ 191 w 21600"/>
                  <a:gd name="T9" fmla="*/ 167 h 21600"/>
                  <a:gd name="T10" fmla="*/ 140 w 21600"/>
                  <a:gd name="T11" fmla="*/ 113 h 21600"/>
                  <a:gd name="T12" fmla="*/ 0 60000 65536"/>
                  <a:gd name="T13" fmla="*/ 0 60000 65536"/>
                  <a:gd name="T14" fmla="*/ 0 60000 65536"/>
                  <a:gd name="T15" fmla="*/ 0 60000 65536"/>
                  <a:gd name="T16" fmla="*/ 0 60000 65536"/>
                  <a:gd name="T17" fmla="*/ 0 60000 65536"/>
                  <a:gd name="T18" fmla="*/ 3163 w 21600"/>
                  <a:gd name="T19" fmla="*/ 3158 h 21600"/>
                  <a:gd name="T20" fmla="*/ 18437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10" y="10807"/>
                    </a:moveTo>
                    <a:cubicBezTo>
                      <a:pt x="16710" y="10805"/>
                      <a:pt x="16711" y="10802"/>
                      <a:pt x="16711" y="10800"/>
                    </a:cubicBezTo>
                    <a:cubicBezTo>
                      <a:pt x="16711" y="7535"/>
                      <a:pt x="14064" y="4889"/>
                      <a:pt x="10800" y="4889"/>
                    </a:cubicBezTo>
                    <a:cubicBezTo>
                      <a:pt x="7535" y="4889"/>
                      <a:pt x="4889" y="7535"/>
                      <a:pt x="4889" y="10800"/>
                    </a:cubicBezTo>
                    <a:cubicBezTo>
                      <a:pt x="4889" y="14064"/>
                      <a:pt x="7535" y="16711"/>
                      <a:pt x="10800" y="16711"/>
                    </a:cubicBezTo>
                    <a:cubicBezTo>
                      <a:pt x="13367" y="16711"/>
                      <a:pt x="15641" y="15053"/>
                      <a:pt x="16427" y="12608"/>
                    </a:cubicBezTo>
                    <a:lnTo>
                      <a:pt x="21081" y="14104"/>
                    </a:lnTo>
                    <a:cubicBezTo>
                      <a:pt x="19646" y="18571"/>
                      <a:pt x="15491" y="21599"/>
                      <a:pt x="10800" y="21600"/>
                    </a:cubicBezTo>
                    <a:cubicBezTo>
                      <a:pt x="4835" y="21600"/>
                      <a:pt x="0" y="16764"/>
                      <a:pt x="0" y="10800"/>
                    </a:cubicBezTo>
                    <a:cubicBezTo>
                      <a:pt x="0" y="4835"/>
                      <a:pt x="4835" y="0"/>
                      <a:pt x="10800" y="0"/>
                    </a:cubicBezTo>
                    <a:cubicBezTo>
                      <a:pt x="16764" y="0"/>
                      <a:pt x="21600" y="4835"/>
                      <a:pt x="21600" y="10800"/>
                    </a:cubicBezTo>
                    <a:cubicBezTo>
                      <a:pt x="21600" y="10804"/>
                      <a:pt x="21599" y="10809"/>
                      <a:pt x="21599" y="10814"/>
                    </a:cubicBezTo>
                    <a:lnTo>
                      <a:pt x="24299" y="10818"/>
                    </a:lnTo>
                    <a:lnTo>
                      <a:pt x="19148" y="15956"/>
                    </a:lnTo>
                    <a:lnTo>
                      <a:pt x="14010" y="10804"/>
                    </a:lnTo>
                    <a:lnTo>
                      <a:pt x="16710" y="10807"/>
                    </a:lnTo>
                    <a:close/>
                  </a:path>
                </a:pathLst>
              </a:custGeom>
              <a:solidFill>
                <a:srgbClr val="DC0A0A"/>
              </a:solidFill>
              <a:ln w="9525" algn="ctr">
                <a:noFill/>
                <a:miter lim="800000"/>
                <a:headEnd/>
                <a:tailEnd/>
              </a:ln>
            </p:spPr>
            <p:txBody>
              <a:bodyPr wrap="none" lIns="0" tIns="0" rIns="182880" bIns="0" anchor="ctr"/>
              <a:lstStyle/>
              <a:p>
                <a:pPr>
                  <a:defRPr/>
                </a:pPr>
                <a:endParaRPr lang="zh-CN" altLang="en-US">
                  <a:latin typeface="+mn-lt"/>
                </a:endParaRPr>
              </a:p>
            </p:txBody>
          </p:sp>
          <p:sp>
            <p:nvSpPr>
              <p:cNvPr id="43030" name="Text Box 69"/>
              <p:cNvSpPr txBox="1">
                <a:spLocks noChangeArrowheads="1"/>
              </p:cNvSpPr>
              <p:nvPr/>
            </p:nvSpPr>
            <p:spPr bwMode="auto">
              <a:xfrm>
                <a:off x="3185" y="1727"/>
                <a:ext cx="6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检索</a:t>
                </a:r>
                <a:endParaRPr lang="en-US" altLang="ja-JP" sz="1600">
                  <a:solidFill>
                    <a:schemeClr val="bg1"/>
                  </a:solidFill>
                  <a:latin typeface="黑体" pitchFamily="49" charset="-122"/>
                  <a:ea typeface="黑体" pitchFamily="49" charset="-122"/>
                </a:endParaRPr>
              </a:p>
            </p:txBody>
          </p:sp>
          <p:sp>
            <p:nvSpPr>
              <p:cNvPr id="43031" name="Text Box 70"/>
              <p:cNvSpPr txBox="1">
                <a:spLocks noChangeArrowheads="1"/>
              </p:cNvSpPr>
              <p:nvPr/>
            </p:nvSpPr>
            <p:spPr bwMode="auto">
              <a:xfrm>
                <a:off x="3463" y="2131"/>
                <a:ext cx="69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分析</a:t>
                </a:r>
                <a:endParaRPr lang="en-US" altLang="ja-JP" sz="1600">
                  <a:solidFill>
                    <a:schemeClr val="bg1"/>
                  </a:solidFill>
                  <a:latin typeface="黑体" pitchFamily="49" charset="-122"/>
                  <a:ea typeface="黑体" pitchFamily="49" charset="-122"/>
                </a:endParaRPr>
              </a:p>
            </p:txBody>
          </p:sp>
          <p:sp>
            <p:nvSpPr>
              <p:cNvPr id="43032" name="Text Box 71"/>
              <p:cNvSpPr txBox="1">
                <a:spLocks noChangeArrowheads="1"/>
              </p:cNvSpPr>
              <p:nvPr/>
            </p:nvSpPr>
            <p:spPr bwMode="auto">
              <a:xfrm>
                <a:off x="3512" y="2604"/>
                <a:ext cx="6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发现</a:t>
                </a:r>
                <a:endParaRPr lang="en-US" altLang="ja-JP" sz="1600">
                  <a:solidFill>
                    <a:schemeClr val="bg1"/>
                  </a:solidFill>
                  <a:latin typeface="黑体" pitchFamily="49" charset="-122"/>
                  <a:ea typeface="黑体" pitchFamily="49" charset="-122"/>
                </a:endParaRPr>
              </a:p>
            </p:txBody>
          </p:sp>
          <p:sp>
            <p:nvSpPr>
              <p:cNvPr id="43033" name="Text Box 72"/>
              <p:cNvSpPr txBox="1">
                <a:spLocks noChangeArrowheads="1"/>
              </p:cNvSpPr>
              <p:nvPr/>
            </p:nvSpPr>
            <p:spPr bwMode="auto">
              <a:xfrm>
                <a:off x="2790" y="3255"/>
                <a:ext cx="68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写作</a:t>
                </a:r>
                <a:endParaRPr lang="en-US" altLang="ja-JP" sz="1600">
                  <a:solidFill>
                    <a:schemeClr val="bg1"/>
                  </a:solidFill>
                  <a:latin typeface="黑体" pitchFamily="49" charset="-122"/>
                  <a:ea typeface="黑体" pitchFamily="49" charset="-122"/>
                </a:endParaRPr>
              </a:p>
            </p:txBody>
          </p:sp>
          <p:sp>
            <p:nvSpPr>
              <p:cNvPr id="43034" name="Text Box 73"/>
              <p:cNvSpPr txBox="1">
                <a:spLocks noChangeArrowheads="1"/>
              </p:cNvSpPr>
              <p:nvPr/>
            </p:nvSpPr>
            <p:spPr bwMode="auto">
              <a:xfrm>
                <a:off x="3238" y="2996"/>
                <a:ext cx="68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引用</a:t>
                </a:r>
                <a:endParaRPr lang="en-US" altLang="ja-JP" sz="1600">
                  <a:solidFill>
                    <a:schemeClr val="bg1"/>
                  </a:solidFill>
                  <a:latin typeface="黑体" pitchFamily="49" charset="-122"/>
                  <a:ea typeface="黑体" pitchFamily="49" charset="-122"/>
                </a:endParaRPr>
              </a:p>
            </p:txBody>
          </p:sp>
          <p:sp>
            <p:nvSpPr>
              <p:cNvPr id="43035" name="Text Box 74"/>
              <p:cNvSpPr txBox="1">
                <a:spLocks noChangeArrowheads="1"/>
              </p:cNvSpPr>
              <p:nvPr/>
            </p:nvSpPr>
            <p:spPr bwMode="auto">
              <a:xfrm>
                <a:off x="1879" y="2710"/>
                <a:ext cx="68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评审</a:t>
                </a:r>
                <a:endParaRPr lang="en-US" altLang="ja-JP" sz="1600">
                  <a:solidFill>
                    <a:schemeClr val="bg1"/>
                  </a:solidFill>
                  <a:latin typeface="黑体" pitchFamily="49" charset="-122"/>
                  <a:ea typeface="黑体" pitchFamily="49" charset="-122"/>
                </a:endParaRPr>
              </a:p>
            </p:txBody>
          </p:sp>
          <p:sp>
            <p:nvSpPr>
              <p:cNvPr id="43036" name="Text Box 75"/>
              <p:cNvSpPr txBox="1">
                <a:spLocks noChangeArrowheads="1"/>
              </p:cNvSpPr>
              <p:nvPr/>
            </p:nvSpPr>
            <p:spPr bwMode="auto">
              <a:xfrm>
                <a:off x="2073" y="1816"/>
                <a:ext cx="68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评估</a:t>
                </a:r>
                <a:endParaRPr lang="en-US" altLang="ja-JP" sz="1600">
                  <a:solidFill>
                    <a:schemeClr val="bg1"/>
                  </a:solidFill>
                  <a:latin typeface="黑体" pitchFamily="49" charset="-122"/>
                  <a:ea typeface="黑体" pitchFamily="49" charset="-122"/>
                </a:endParaRPr>
              </a:p>
            </p:txBody>
          </p:sp>
          <p:sp>
            <p:nvSpPr>
              <p:cNvPr id="43037" name="Text Box 76"/>
              <p:cNvSpPr txBox="1">
                <a:spLocks noChangeArrowheads="1"/>
              </p:cNvSpPr>
              <p:nvPr/>
            </p:nvSpPr>
            <p:spPr bwMode="auto">
              <a:xfrm>
                <a:off x="1838" y="2225"/>
                <a:ext cx="6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发表</a:t>
                </a:r>
                <a:endParaRPr lang="en-US" altLang="ja-JP" sz="1600">
                  <a:solidFill>
                    <a:schemeClr val="bg1"/>
                  </a:solidFill>
                  <a:latin typeface="黑体" pitchFamily="49" charset="-122"/>
                  <a:ea typeface="黑体" pitchFamily="49" charset="-122"/>
                </a:endParaRPr>
              </a:p>
            </p:txBody>
          </p:sp>
          <p:sp>
            <p:nvSpPr>
              <p:cNvPr id="28" name="Rectangle 77"/>
              <p:cNvSpPr>
                <a:spLocks noChangeArrowheads="1"/>
              </p:cNvSpPr>
              <p:nvPr/>
            </p:nvSpPr>
            <p:spPr bwMode="auto">
              <a:xfrm>
                <a:off x="2821" y="1448"/>
                <a:ext cx="310" cy="483"/>
              </a:xfrm>
              <a:prstGeom prst="rect">
                <a:avLst/>
              </a:prstGeom>
              <a:solidFill>
                <a:srgbClr val="DC0A0A"/>
              </a:solidFill>
              <a:ln w="9525" algn="ctr">
                <a:noFill/>
                <a:miter lim="800000"/>
                <a:headEnd/>
                <a:tailEnd/>
              </a:ln>
            </p:spPr>
            <p:txBody>
              <a:bodyPr wrap="none" lIns="0" tIns="0" rIns="182880" bIns="0" anchor="ctr"/>
              <a:lstStyle/>
              <a:p>
                <a:pPr>
                  <a:defRPr/>
                </a:pPr>
                <a:endParaRPr lang="zh-CN" altLang="en-US">
                  <a:latin typeface="+mn-lt"/>
                </a:endParaRPr>
              </a:p>
            </p:txBody>
          </p:sp>
          <p:sp>
            <p:nvSpPr>
              <p:cNvPr id="43039" name="Text Box 78"/>
              <p:cNvSpPr txBox="1">
                <a:spLocks noChangeArrowheads="1"/>
              </p:cNvSpPr>
              <p:nvPr/>
            </p:nvSpPr>
            <p:spPr bwMode="auto">
              <a:xfrm>
                <a:off x="2620" y="1540"/>
                <a:ext cx="68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晋升</a:t>
                </a:r>
                <a:r>
                  <a:rPr lang="en-US" altLang="zh-CN" sz="1600">
                    <a:solidFill>
                      <a:schemeClr val="bg1"/>
                    </a:solidFill>
                    <a:latin typeface="黑体" pitchFamily="49" charset="-122"/>
                    <a:ea typeface="黑体" pitchFamily="49" charset="-122"/>
                  </a:rPr>
                  <a:t>/</a:t>
                </a:r>
                <a:r>
                  <a:rPr lang="zh-CN" altLang="en-US" sz="1600">
                    <a:solidFill>
                      <a:schemeClr val="bg1"/>
                    </a:solidFill>
                    <a:latin typeface="黑体" pitchFamily="49" charset="-122"/>
                    <a:ea typeface="黑体" pitchFamily="49" charset="-122"/>
                  </a:rPr>
                  <a:t>基金</a:t>
                </a:r>
                <a:endParaRPr lang="en-US" altLang="ja-JP" sz="1600">
                  <a:solidFill>
                    <a:schemeClr val="bg1"/>
                  </a:solidFill>
                  <a:latin typeface="黑体" pitchFamily="49" charset="-122"/>
                  <a:ea typeface="黑体" pitchFamily="49" charset="-122"/>
                </a:endParaRPr>
              </a:p>
            </p:txBody>
          </p:sp>
          <p:sp>
            <p:nvSpPr>
              <p:cNvPr id="43040" name="Text Box 79"/>
              <p:cNvSpPr txBox="1">
                <a:spLocks noChangeArrowheads="1"/>
              </p:cNvSpPr>
              <p:nvPr/>
            </p:nvSpPr>
            <p:spPr bwMode="auto">
              <a:xfrm>
                <a:off x="2180" y="3078"/>
                <a:ext cx="68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0" bIns="0" anchor="ctr" anchorCtr="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1600">
                    <a:solidFill>
                      <a:schemeClr val="bg1"/>
                    </a:solidFill>
                    <a:latin typeface="黑体" pitchFamily="49" charset="-122"/>
                    <a:ea typeface="黑体" pitchFamily="49" charset="-122"/>
                  </a:rPr>
                  <a:t>投稿</a:t>
                </a:r>
                <a:endParaRPr lang="en-US" altLang="ja-JP" sz="1600">
                  <a:solidFill>
                    <a:schemeClr val="bg1"/>
                  </a:solidFill>
                  <a:latin typeface="黑体" pitchFamily="49" charset="-122"/>
                  <a:ea typeface="黑体" pitchFamily="49" charset="-122"/>
                </a:endParaRPr>
              </a:p>
            </p:txBody>
          </p:sp>
          <p:sp>
            <p:nvSpPr>
              <p:cNvPr id="31" name="Text Box 80"/>
              <p:cNvSpPr txBox="1">
                <a:spLocks noChangeArrowheads="1"/>
              </p:cNvSpPr>
              <p:nvPr/>
            </p:nvSpPr>
            <p:spPr bwMode="auto">
              <a:xfrm>
                <a:off x="2314" y="2479"/>
                <a:ext cx="1369" cy="145"/>
              </a:xfrm>
              <a:prstGeom prst="rect">
                <a:avLst/>
              </a:prstGeom>
              <a:noFill/>
              <a:ln w="9525" algn="ctr">
                <a:noFill/>
                <a:miter lim="800000"/>
                <a:headEnd/>
                <a:tailEnd/>
              </a:ln>
            </p:spPr>
            <p:txBody>
              <a:bodyPr lIns="0" tIns="0" rIns="182880" bIns="0" anchor="ctr" anchorCtr="1">
                <a:spAutoFit/>
              </a:bodyPr>
              <a:lstStyle/>
              <a:p>
                <a:pPr>
                  <a:spcBef>
                    <a:spcPct val="50000"/>
                  </a:spcBef>
                  <a:defRPr/>
                </a:pPr>
                <a:r>
                  <a:rPr lang="en-US" altLang="ja-JP" sz="1600" b="1" dirty="0">
                    <a:solidFill>
                      <a:srgbClr val="4B4B4B"/>
                    </a:solidFill>
                    <a:latin typeface="+mn-lt"/>
                  </a:rPr>
                  <a:t>Web of Science</a:t>
                </a:r>
              </a:p>
            </p:txBody>
          </p:sp>
        </p:grpSp>
      </p:grpSp>
      <p:sp>
        <p:nvSpPr>
          <p:cNvPr id="43016" name="Slide Number Placeholder 3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AC56C0C-A3CD-45CD-AAC7-EBDEBBF41568}" type="slidenum">
              <a:rPr lang="en-US" altLang="zh-CN" smtClean="0">
                <a:solidFill>
                  <a:srgbClr val="4B4B4B"/>
                </a:solidFill>
              </a:rPr>
              <a:pPr eaLnBrk="1" hangingPunct="1"/>
              <a:t>21</a:t>
            </a:fld>
            <a:endParaRPr lang="en-US" altLang="zh-CN" smtClean="0">
              <a:solidFill>
                <a:srgbClr val="4B4B4B"/>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标题 1"/>
          <p:cNvSpPr>
            <a:spLocks noGrp="1"/>
          </p:cNvSpPr>
          <p:nvPr>
            <p:ph type="title"/>
          </p:nvPr>
        </p:nvSpPr>
        <p:spPr>
          <a:xfrm>
            <a:off x="663575" y="225425"/>
            <a:ext cx="7292975" cy="836613"/>
          </a:xfrm>
        </p:spPr>
        <p:txBody>
          <a:bodyPr anchor="ctr"/>
          <a:lstStyle/>
          <a:p>
            <a:r>
              <a:rPr lang="en-US" altLang="zh-CN" smtClean="0">
                <a:latin typeface="黑体" pitchFamily="49" charset="-122"/>
                <a:ea typeface="黑体" pitchFamily="49" charset="-122"/>
              </a:rPr>
              <a:t/>
            </a:r>
            <a:br>
              <a:rPr lang="en-US" altLang="zh-CN" smtClean="0">
                <a:latin typeface="黑体" pitchFamily="49" charset="-122"/>
                <a:ea typeface="黑体" pitchFamily="49" charset="-122"/>
              </a:rPr>
            </a:br>
            <a:r>
              <a:rPr lang="zh-CN" altLang="en-US" smtClean="0">
                <a:latin typeface="黑体" pitchFamily="49" charset="-122"/>
                <a:ea typeface="黑体" pitchFamily="49" charset="-122"/>
              </a:rPr>
              <a:t>如何快速甄别和筛选有价值的参考文献</a:t>
            </a:r>
            <a:br>
              <a:rPr lang="zh-CN" altLang="en-US" smtClean="0">
                <a:latin typeface="黑体" pitchFamily="49" charset="-122"/>
                <a:ea typeface="黑体" pitchFamily="49" charset="-122"/>
              </a:rPr>
            </a:br>
            <a:endParaRPr lang="zh-CN" altLang="en-US" smtClean="0">
              <a:latin typeface="黑体" pitchFamily="49" charset="-122"/>
              <a:ea typeface="黑体" pitchFamily="49" charset="-122"/>
            </a:endParaRPr>
          </a:p>
        </p:txBody>
      </p:sp>
      <p:graphicFrame>
        <p:nvGraphicFramePr>
          <p:cNvPr id="1026" name="Object 2"/>
          <p:cNvGraphicFramePr>
            <a:graphicFrameLocks noChangeAspect="1"/>
          </p:cNvGraphicFramePr>
          <p:nvPr/>
        </p:nvGraphicFramePr>
        <p:xfrm>
          <a:off x="900113" y="1146175"/>
          <a:ext cx="4913312" cy="3535363"/>
        </p:xfrm>
        <a:graphic>
          <a:graphicData uri="http://schemas.openxmlformats.org/presentationml/2006/ole">
            <mc:AlternateContent xmlns:mc="http://schemas.openxmlformats.org/markup-compatibility/2006">
              <mc:Choice xmlns:v="urn:schemas-microsoft-com:vml" Requires="v">
                <p:oleObj spid="_x0000_s1036" name="Image" r:id="rId3" imgW="10400000" imgH="7365079" progId="">
                  <p:embed/>
                </p:oleObj>
              </mc:Choice>
              <mc:Fallback>
                <p:oleObj name="Image" r:id="rId3" imgW="10400000" imgH="7365079" progId="">
                  <p:embed/>
                  <p:pic>
                    <p:nvPicPr>
                      <p:cNvPr id="0" name="Object 2"/>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900113" y="1146175"/>
                        <a:ext cx="4913312"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3"/>
          <p:cNvSpPr>
            <a:spLocks noChangeArrowheads="1"/>
          </p:cNvSpPr>
          <p:nvPr/>
        </p:nvSpPr>
        <p:spPr bwMode="auto">
          <a:xfrm flipH="1">
            <a:off x="3990975" y="1501775"/>
            <a:ext cx="1236663" cy="906463"/>
          </a:xfrm>
          <a:prstGeom prst="cloudCallout">
            <a:avLst>
              <a:gd name="adj1" fmla="val 101514"/>
              <a:gd name="adj2" fmla="val 19991"/>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600" b="1">
                <a:solidFill>
                  <a:srgbClr val="FFFF00"/>
                </a:solidFill>
                <a:latin typeface="方正舒体" pitchFamily="2" charset="-122"/>
                <a:ea typeface="方正舒体" pitchFamily="2" charset="-122"/>
              </a:rPr>
              <a:t>Where is it </a:t>
            </a:r>
            <a:r>
              <a:rPr lang="zh-CN" altLang="en-US" sz="1600" b="1">
                <a:solidFill>
                  <a:srgbClr val="FFFF00"/>
                </a:solidFill>
                <a:latin typeface="方正舒体" pitchFamily="2" charset="-122"/>
                <a:ea typeface="方正舒体" pitchFamily="2" charset="-122"/>
              </a:rPr>
              <a:t>？</a:t>
            </a:r>
          </a:p>
        </p:txBody>
      </p:sp>
      <p:pic>
        <p:nvPicPr>
          <p:cNvPr id="8" name="Picture 11" descr="C:\Documents and Settings\Administrator\Local Settings\Temporary Internet Files\Content.IE5\W172MWUG\MP90039886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275" y="4524375"/>
            <a:ext cx="24987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图示 8"/>
          <p:cNvGraphicFramePr/>
          <p:nvPr/>
        </p:nvGraphicFramePr>
        <p:xfrm>
          <a:off x="791572" y="4176220"/>
          <a:ext cx="5636524" cy="25402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3"/>
          <p:cNvGrpSpPr>
            <a:grpSpLocks/>
          </p:cNvGrpSpPr>
          <p:nvPr/>
        </p:nvGrpSpPr>
        <p:grpSpPr bwMode="auto">
          <a:xfrm>
            <a:off x="914400" y="1428750"/>
            <a:ext cx="7521575" cy="5000625"/>
            <a:chOff x="838200" y="1727968"/>
            <a:chExt cx="7521575" cy="4859795"/>
          </a:xfrm>
        </p:grpSpPr>
        <p:sp>
          <p:nvSpPr>
            <p:cNvPr id="22" name="Rounded Rectangle 21"/>
            <p:cNvSpPr/>
            <p:nvPr/>
          </p:nvSpPr>
          <p:spPr>
            <a:xfrm>
              <a:off x="838200" y="1727968"/>
              <a:ext cx="7391400" cy="4859795"/>
            </a:xfrm>
            <a:prstGeom prst="roundRect">
              <a:avLst>
                <a:gd name="adj" fmla="val 7260"/>
              </a:avLst>
            </a:prstGeom>
            <a:ln>
              <a:solidFill>
                <a:srgbClr val="FFC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1" name="Rounded Rectangle 10"/>
            <p:cNvSpPr/>
            <p:nvPr/>
          </p:nvSpPr>
          <p:spPr>
            <a:xfrm>
              <a:off x="1219200" y="1925445"/>
              <a:ext cx="6777038" cy="685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b="1" kern="0" dirty="0">
                  <a:solidFill>
                    <a:schemeClr val="tx1"/>
                  </a:solidFill>
                  <a:latin typeface="微软雅黑" pitchFamily="34" charset="-122"/>
                  <a:ea typeface="微软雅黑" pitchFamily="34" charset="-122"/>
                  <a:cs typeface="Arial" pitchFamily="34" charset="0"/>
                </a:rPr>
                <a:t>Science Citation Index Expanded </a:t>
              </a:r>
              <a:r>
                <a:rPr lang="en-US" altLang="zh-CN" b="1" dirty="0">
                  <a:solidFill>
                    <a:schemeClr val="tx1"/>
                  </a:solidFill>
                  <a:latin typeface="Arial Unicode MS" pitchFamily="34" charset="-122"/>
                  <a:ea typeface="Arial Unicode MS" pitchFamily="34" charset="-122"/>
                  <a:cs typeface="Arial Unicode MS" pitchFamily="34" charset="-122"/>
                </a:rPr>
                <a:t>(</a:t>
              </a:r>
              <a:r>
                <a:rPr lang="zh-CN" altLang="en-US" b="1" dirty="0">
                  <a:solidFill>
                    <a:schemeClr val="tx1"/>
                  </a:solidFill>
                  <a:latin typeface="微软雅黑" pitchFamily="34" charset="-122"/>
                  <a:ea typeface="微软雅黑" pitchFamily="34" charset="-122"/>
                  <a:cs typeface="Arial Unicode MS" pitchFamily="34" charset="-122"/>
                </a:rPr>
                <a:t>科学引文索引</a:t>
              </a:r>
              <a:r>
                <a:rPr lang="en-US" altLang="zh-CN" b="1" dirty="0">
                  <a:solidFill>
                    <a:schemeClr val="tx1"/>
                  </a:solidFill>
                  <a:latin typeface="微软雅黑" pitchFamily="34" charset="-122"/>
                  <a:ea typeface="微软雅黑" pitchFamily="34" charset="-122"/>
                  <a:cs typeface="Arial Unicode MS" pitchFamily="34" charset="-122"/>
                </a:rPr>
                <a:t>, SCIE</a:t>
              </a:r>
              <a:r>
                <a:rPr lang="en-US" altLang="zh-CN" b="1" dirty="0">
                  <a:solidFill>
                    <a:schemeClr val="tx1"/>
                  </a:solidFill>
                  <a:latin typeface="Arial Unicode MS" pitchFamily="34" charset="-122"/>
                  <a:ea typeface="Arial Unicode MS" pitchFamily="34" charset="-122"/>
                  <a:cs typeface="Arial Unicode MS" pitchFamily="34" charset="-122"/>
                </a:rPr>
                <a:t>)</a:t>
              </a:r>
              <a:r>
                <a:rPr lang="en-US" altLang="zh-CN" b="1" kern="0" dirty="0">
                  <a:solidFill>
                    <a:schemeClr val="tx1"/>
                  </a:solidFill>
                  <a:latin typeface="微软雅黑" pitchFamily="34" charset="-122"/>
                  <a:ea typeface="微软雅黑" pitchFamily="34" charset="-122"/>
                  <a:cs typeface="Arial" pitchFamily="34" charset="0"/>
                </a:rPr>
                <a:t>              </a:t>
              </a:r>
              <a:r>
                <a:rPr lang="en-US" altLang="zh-CN" kern="0" dirty="0">
                  <a:solidFill>
                    <a:schemeClr val="tx1"/>
                  </a:solidFill>
                  <a:latin typeface="微软雅黑" pitchFamily="34" charset="-122"/>
                  <a:ea typeface="微软雅黑" pitchFamily="34" charset="-122"/>
                  <a:cs typeface="Arial" pitchFamily="34" charset="0"/>
                </a:rPr>
                <a:t>176</a:t>
              </a:r>
              <a:r>
                <a:rPr lang="zh-CN" altLang="en-US" kern="0" dirty="0">
                  <a:solidFill>
                    <a:schemeClr val="tx1"/>
                  </a:solidFill>
                  <a:latin typeface="微软雅黑" pitchFamily="34" charset="-122"/>
                  <a:ea typeface="微软雅黑" pitchFamily="34" charset="-122"/>
                  <a:cs typeface="Arial" pitchFamily="34" charset="0"/>
                </a:rPr>
                <a:t>个学科，</a:t>
              </a:r>
              <a:r>
                <a:rPr lang="en-US" altLang="zh-CN" kern="0" dirty="0">
                  <a:solidFill>
                    <a:schemeClr val="tx1"/>
                  </a:solidFill>
                  <a:latin typeface="微软雅黑" pitchFamily="34" charset="-122"/>
                  <a:ea typeface="微软雅黑" pitchFamily="34" charset="-122"/>
                  <a:cs typeface="Arial" pitchFamily="34" charset="0"/>
                </a:rPr>
                <a:t>8600+</a:t>
              </a:r>
              <a:r>
                <a:rPr lang="zh-CN" altLang="en-US" kern="0" dirty="0">
                  <a:solidFill>
                    <a:schemeClr val="tx1"/>
                  </a:solidFill>
                  <a:latin typeface="微软雅黑" pitchFamily="34" charset="-122"/>
                  <a:ea typeface="微软雅黑" pitchFamily="34" charset="-122"/>
                  <a:cs typeface="Arial" pitchFamily="34" charset="0"/>
                </a:rPr>
                <a:t>种期刊，数据最早回溯至</a:t>
              </a:r>
              <a:r>
                <a:rPr lang="en-US" altLang="zh-CN" kern="0" dirty="0">
                  <a:solidFill>
                    <a:schemeClr val="tx1"/>
                  </a:solidFill>
                  <a:latin typeface="微软雅黑" pitchFamily="34" charset="-122"/>
                  <a:ea typeface="微软雅黑" pitchFamily="34" charset="-122"/>
                  <a:cs typeface="Arial" pitchFamily="34" charset="0"/>
                </a:rPr>
                <a:t>1900</a:t>
              </a:r>
              <a:r>
                <a:rPr lang="zh-CN" altLang="en-US" kern="0" dirty="0">
                  <a:solidFill>
                    <a:schemeClr val="tx1"/>
                  </a:solidFill>
                  <a:latin typeface="微软雅黑" pitchFamily="34" charset="-122"/>
                  <a:ea typeface="微软雅黑" pitchFamily="34" charset="-122"/>
                  <a:cs typeface="Arial" pitchFamily="34" charset="0"/>
                </a:rPr>
                <a:t>年</a:t>
              </a:r>
              <a:endParaRPr lang="en-US" dirty="0">
                <a:solidFill>
                  <a:schemeClr val="tx1"/>
                </a:solidFill>
                <a:latin typeface="微软雅黑" pitchFamily="34" charset="-122"/>
                <a:ea typeface="微软雅黑" pitchFamily="34" charset="-122"/>
              </a:endParaRPr>
            </a:p>
          </p:txBody>
        </p:sp>
        <p:sp>
          <p:nvSpPr>
            <p:cNvPr id="12" name="Rounded Rectangle 11"/>
            <p:cNvSpPr/>
            <p:nvPr/>
          </p:nvSpPr>
          <p:spPr>
            <a:xfrm>
              <a:off x="1219200" y="2838778"/>
              <a:ext cx="6777038" cy="6865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b="1" kern="0" dirty="0">
                  <a:solidFill>
                    <a:schemeClr val="tx1"/>
                  </a:solidFill>
                  <a:latin typeface="微软雅黑" pitchFamily="34" charset="-122"/>
                  <a:ea typeface="微软雅黑" pitchFamily="34" charset="-122"/>
                  <a:cs typeface="Arial" pitchFamily="34" charset="0"/>
                </a:rPr>
                <a:t>Social Sciences Citation Index </a:t>
              </a:r>
              <a:r>
                <a:rPr lang="en-US" altLang="zh-CN" b="1" dirty="0">
                  <a:solidFill>
                    <a:schemeClr val="tx1"/>
                  </a:solidFill>
                  <a:latin typeface="Arial Unicode MS" pitchFamily="34" charset="-122"/>
                  <a:ea typeface="Arial Unicode MS" pitchFamily="34" charset="-122"/>
                  <a:cs typeface="Arial Unicode MS" pitchFamily="34" charset="-122"/>
                </a:rPr>
                <a:t>(</a:t>
              </a:r>
              <a:r>
                <a:rPr lang="zh-CN" altLang="en-US" b="1" dirty="0">
                  <a:solidFill>
                    <a:schemeClr val="tx1"/>
                  </a:solidFill>
                  <a:latin typeface="微软雅黑" pitchFamily="34" charset="-122"/>
                  <a:ea typeface="微软雅黑" pitchFamily="34" charset="-122"/>
                  <a:cs typeface="Arial Unicode MS" pitchFamily="34" charset="-122"/>
                </a:rPr>
                <a:t>社会科学引文索引</a:t>
              </a:r>
              <a:r>
                <a:rPr lang="en-US" altLang="zh-CN" b="1" dirty="0">
                  <a:solidFill>
                    <a:schemeClr val="tx1"/>
                  </a:solidFill>
                  <a:latin typeface="微软雅黑" pitchFamily="34" charset="-122"/>
                  <a:ea typeface="微软雅黑" pitchFamily="34" charset="-122"/>
                  <a:cs typeface="Arial Unicode MS" pitchFamily="34" charset="-122"/>
                </a:rPr>
                <a:t>, SSCI</a:t>
              </a:r>
              <a:r>
                <a:rPr lang="en-US" altLang="zh-CN" b="1" dirty="0">
                  <a:solidFill>
                    <a:schemeClr val="tx1"/>
                  </a:solidFill>
                  <a:latin typeface="Arial Unicode MS" pitchFamily="34" charset="-122"/>
                  <a:ea typeface="Arial Unicode MS" pitchFamily="34" charset="-122"/>
                  <a:cs typeface="Arial Unicode MS" pitchFamily="34" charset="-122"/>
                </a:rPr>
                <a:t>)</a:t>
              </a:r>
              <a:endParaRPr lang="en-US" altLang="zh-CN" b="1" kern="0" dirty="0">
                <a:solidFill>
                  <a:schemeClr val="tx1"/>
                </a:solidFill>
                <a:latin typeface="微软雅黑" pitchFamily="34" charset="-122"/>
                <a:ea typeface="微软雅黑" pitchFamily="34" charset="-122"/>
                <a:cs typeface="Arial" pitchFamily="34" charset="0"/>
              </a:endParaRPr>
            </a:p>
            <a:p>
              <a:pPr>
                <a:defRPr/>
              </a:pPr>
              <a:r>
                <a:rPr lang="en-US" altLang="zh-CN" kern="0" dirty="0">
                  <a:solidFill>
                    <a:schemeClr val="tx1"/>
                  </a:solidFill>
                  <a:latin typeface="微软雅黑" pitchFamily="34" charset="-122"/>
                  <a:ea typeface="微软雅黑" pitchFamily="34" charset="-122"/>
                  <a:cs typeface="Arial" pitchFamily="34" charset="0"/>
                </a:rPr>
                <a:t> 56</a:t>
              </a:r>
              <a:r>
                <a:rPr lang="zh-CN" altLang="en-US" kern="0" dirty="0">
                  <a:solidFill>
                    <a:schemeClr val="tx1"/>
                  </a:solidFill>
                  <a:latin typeface="微软雅黑" pitchFamily="34" charset="-122"/>
                  <a:ea typeface="微软雅黑" pitchFamily="34" charset="-122"/>
                  <a:cs typeface="Arial" pitchFamily="34" charset="0"/>
                </a:rPr>
                <a:t>个学科，</a:t>
              </a:r>
              <a:r>
                <a:rPr lang="en-US" altLang="zh-CN" kern="0" dirty="0">
                  <a:solidFill>
                    <a:schemeClr val="tx1"/>
                  </a:solidFill>
                  <a:latin typeface="微软雅黑" pitchFamily="34" charset="-122"/>
                  <a:ea typeface="微软雅黑" pitchFamily="34" charset="-122"/>
                  <a:cs typeface="Arial" pitchFamily="34" charset="0"/>
                </a:rPr>
                <a:t>3100+</a:t>
              </a:r>
              <a:r>
                <a:rPr lang="zh-CN" altLang="en-US" kern="0" dirty="0">
                  <a:solidFill>
                    <a:schemeClr val="tx1"/>
                  </a:solidFill>
                  <a:latin typeface="微软雅黑" pitchFamily="34" charset="-122"/>
                  <a:ea typeface="微软雅黑" pitchFamily="34" charset="-122"/>
                  <a:cs typeface="Arial" pitchFamily="34" charset="0"/>
                </a:rPr>
                <a:t>种期刊，数据最早回溯至</a:t>
              </a:r>
              <a:r>
                <a:rPr lang="en-US" altLang="zh-CN" kern="0" dirty="0">
                  <a:solidFill>
                    <a:schemeClr val="tx1"/>
                  </a:solidFill>
                  <a:latin typeface="微软雅黑" pitchFamily="34" charset="-122"/>
                  <a:ea typeface="微软雅黑" pitchFamily="34" charset="-122"/>
                  <a:cs typeface="Arial" pitchFamily="34" charset="0"/>
                </a:rPr>
                <a:t>1900</a:t>
              </a:r>
              <a:r>
                <a:rPr lang="zh-CN" altLang="en-US" kern="0" dirty="0">
                  <a:solidFill>
                    <a:schemeClr val="tx1"/>
                  </a:solidFill>
                  <a:latin typeface="微软雅黑" pitchFamily="34" charset="-122"/>
                  <a:ea typeface="微软雅黑" pitchFamily="34" charset="-122"/>
                  <a:cs typeface="Arial" pitchFamily="34" charset="0"/>
                </a:rPr>
                <a:t>年</a:t>
              </a:r>
              <a:endParaRPr lang="en-US" dirty="0">
                <a:solidFill>
                  <a:schemeClr val="tx1"/>
                </a:solidFill>
                <a:latin typeface="微软雅黑" pitchFamily="34" charset="-122"/>
                <a:ea typeface="微软雅黑" pitchFamily="34" charset="-122"/>
              </a:endParaRPr>
            </a:p>
          </p:txBody>
        </p:sp>
        <p:sp>
          <p:nvSpPr>
            <p:cNvPr id="14" name="Rounded Rectangle 13"/>
            <p:cNvSpPr/>
            <p:nvPr/>
          </p:nvSpPr>
          <p:spPr>
            <a:xfrm>
              <a:off x="1219200" y="3741312"/>
              <a:ext cx="6777038" cy="6865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700" b="1" kern="0" dirty="0">
                  <a:solidFill>
                    <a:schemeClr val="tx1"/>
                  </a:solidFill>
                  <a:latin typeface="微软雅黑" pitchFamily="34" charset="-122"/>
                  <a:ea typeface="微软雅黑" pitchFamily="34" charset="-122"/>
                  <a:cs typeface="Arial" pitchFamily="34" charset="0"/>
                </a:rPr>
                <a:t>Arts &amp; Humanities Citation Index (</a:t>
              </a:r>
              <a:r>
                <a:rPr lang="zh-CN" altLang="en-US" sz="1700" b="1" dirty="0">
                  <a:solidFill>
                    <a:schemeClr val="tx1"/>
                  </a:solidFill>
                  <a:latin typeface="微软雅黑" pitchFamily="34" charset="-122"/>
                  <a:ea typeface="微软雅黑" pitchFamily="34" charset="-122"/>
                  <a:cs typeface="Arial Unicode MS" pitchFamily="34" charset="-122"/>
                </a:rPr>
                <a:t>艺术与人文引文索引</a:t>
              </a:r>
              <a:r>
                <a:rPr lang="en-US" altLang="zh-CN" sz="1700" b="1" dirty="0">
                  <a:solidFill>
                    <a:schemeClr val="tx1"/>
                  </a:solidFill>
                  <a:latin typeface="微软雅黑" pitchFamily="34" charset="-122"/>
                  <a:ea typeface="微软雅黑" pitchFamily="34" charset="-122"/>
                  <a:cs typeface="Arial Unicode MS" pitchFamily="34" charset="-122"/>
                </a:rPr>
                <a:t>, AHCI)</a:t>
              </a:r>
              <a:endParaRPr lang="en-US" altLang="zh-CN" sz="1700" b="1" kern="0" dirty="0">
                <a:solidFill>
                  <a:schemeClr val="tx1"/>
                </a:solidFill>
                <a:latin typeface="微软雅黑" pitchFamily="34" charset="-122"/>
                <a:ea typeface="微软雅黑" pitchFamily="34" charset="-122"/>
                <a:cs typeface="Arial" pitchFamily="34" charset="0"/>
              </a:endParaRPr>
            </a:p>
            <a:p>
              <a:pPr>
                <a:defRPr/>
              </a:pPr>
              <a:r>
                <a:rPr lang="en-US" altLang="zh-CN" b="1" kern="0" dirty="0">
                  <a:solidFill>
                    <a:schemeClr val="tx1"/>
                  </a:solidFill>
                  <a:latin typeface="微软雅黑" pitchFamily="34" charset="-122"/>
                  <a:ea typeface="微软雅黑" pitchFamily="34" charset="-122"/>
                  <a:cs typeface="Arial" pitchFamily="34" charset="0"/>
                </a:rPr>
                <a:t> </a:t>
              </a:r>
              <a:r>
                <a:rPr lang="en-US" altLang="zh-CN" kern="0" dirty="0">
                  <a:solidFill>
                    <a:schemeClr val="tx1"/>
                  </a:solidFill>
                  <a:latin typeface="微软雅黑" pitchFamily="34" charset="-122"/>
                  <a:ea typeface="微软雅黑" pitchFamily="34" charset="-122"/>
                  <a:cs typeface="Arial" pitchFamily="34" charset="0"/>
                </a:rPr>
                <a:t>28</a:t>
              </a:r>
              <a:r>
                <a:rPr lang="zh-CN" altLang="en-US" kern="0" dirty="0">
                  <a:solidFill>
                    <a:schemeClr val="tx1"/>
                  </a:solidFill>
                  <a:latin typeface="微软雅黑" pitchFamily="34" charset="-122"/>
                  <a:ea typeface="微软雅黑" pitchFamily="34" charset="-122"/>
                  <a:cs typeface="Arial" pitchFamily="34" charset="0"/>
                </a:rPr>
                <a:t>个学科，</a:t>
              </a:r>
              <a:r>
                <a:rPr lang="en-US" altLang="zh-CN" kern="0" dirty="0">
                  <a:solidFill>
                    <a:schemeClr val="tx1"/>
                  </a:solidFill>
                  <a:latin typeface="微软雅黑" pitchFamily="34" charset="-122"/>
                  <a:ea typeface="微软雅黑" pitchFamily="34" charset="-122"/>
                  <a:cs typeface="Arial" pitchFamily="34" charset="0"/>
                </a:rPr>
                <a:t>1700+</a:t>
              </a:r>
              <a:r>
                <a:rPr lang="zh-CN" altLang="en-US" kern="0" dirty="0">
                  <a:solidFill>
                    <a:schemeClr val="tx1"/>
                  </a:solidFill>
                  <a:latin typeface="微软雅黑" pitchFamily="34" charset="-122"/>
                  <a:ea typeface="微软雅黑" pitchFamily="34" charset="-122"/>
                  <a:cs typeface="Arial" pitchFamily="34" charset="0"/>
                </a:rPr>
                <a:t>种期刊，数据最早回溯至</a:t>
              </a:r>
              <a:r>
                <a:rPr lang="en-US" altLang="zh-CN" kern="0" dirty="0">
                  <a:solidFill>
                    <a:schemeClr val="tx1"/>
                  </a:solidFill>
                  <a:latin typeface="微软雅黑" pitchFamily="34" charset="-122"/>
                  <a:ea typeface="微软雅黑" pitchFamily="34" charset="-122"/>
                  <a:cs typeface="Arial" pitchFamily="34" charset="0"/>
                </a:rPr>
                <a:t>1975</a:t>
              </a:r>
              <a:r>
                <a:rPr lang="zh-CN" altLang="en-US" kern="0" dirty="0">
                  <a:solidFill>
                    <a:schemeClr val="tx1"/>
                  </a:solidFill>
                  <a:latin typeface="微软雅黑" pitchFamily="34" charset="-122"/>
                  <a:ea typeface="微软雅黑" pitchFamily="34" charset="-122"/>
                  <a:cs typeface="Arial" pitchFamily="34" charset="0"/>
                </a:rPr>
                <a:t>年</a:t>
              </a:r>
              <a:endParaRPr lang="en-US" dirty="0">
                <a:solidFill>
                  <a:schemeClr val="tx1"/>
                </a:solidFill>
                <a:latin typeface="微软雅黑" pitchFamily="34" charset="-122"/>
                <a:ea typeface="微软雅黑" pitchFamily="34" charset="-122"/>
              </a:endParaRPr>
            </a:p>
          </p:txBody>
        </p:sp>
        <p:sp>
          <p:nvSpPr>
            <p:cNvPr id="21" name="内容占位符 7"/>
            <p:cNvSpPr txBox="1">
              <a:spLocks/>
            </p:cNvSpPr>
            <p:nvPr/>
          </p:nvSpPr>
          <p:spPr>
            <a:xfrm>
              <a:off x="990600" y="4574420"/>
              <a:ext cx="7369175" cy="1943918"/>
            </a:xfrm>
            <a:prstGeom prst="rect">
              <a:avLst/>
            </a:prstGeom>
          </p:spPr>
          <p:txBody>
            <a:bodyPr/>
            <a:lstStyle/>
            <a:p>
              <a:pPr marL="228600" indent="-228600" eaLnBrk="0" hangingPunct="0">
                <a:spcBef>
                  <a:spcPct val="50000"/>
                </a:spcBef>
                <a:buClr>
                  <a:schemeClr val="tx2"/>
                </a:buClr>
                <a:buFont typeface="Wingdings" pitchFamily="2" charset="2"/>
                <a:buChar char="§"/>
                <a:defRPr/>
              </a:pPr>
              <a:r>
                <a:rPr lang="en-US" altLang="zh-CN" sz="1500" b="1" kern="0" dirty="0">
                  <a:latin typeface="微软雅黑" pitchFamily="34" charset="-122"/>
                  <a:ea typeface="微软雅黑" pitchFamily="34" charset="-122"/>
                  <a:cs typeface="Arial" pitchFamily="34" charset="0"/>
                </a:rPr>
                <a:t>Conference Proceedings Citation Index</a:t>
              </a:r>
              <a:r>
                <a:rPr lang="en-US" altLang="zh-CN" sz="1500" b="1" dirty="0">
                  <a:latin typeface="微软雅黑" pitchFamily="34" charset="-122"/>
                  <a:ea typeface="微软雅黑" pitchFamily="34" charset="-122"/>
                  <a:cs typeface="Arial Unicode MS" pitchFamily="34" charset="-122"/>
                </a:rPr>
                <a:t> </a:t>
              </a:r>
              <a:r>
                <a:rPr lang="en-US" altLang="zh-CN" sz="1500" b="1" kern="0" dirty="0">
                  <a:latin typeface="微软雅黑" pitchFamily="34" charset="-122"/>
                  <a:ea typeface="微软雅黑" pitchFamily="34" charset="-122"/>
                  <a:cs typeface="Arial" pitchFamily="34" charset="0"/>
                </a:rPr>
                <a:t>– Science</a:t>
              </a:r>
            </a:p>
            <a:p>
              <a:pPr marL="228600" indent="-228600" eaLnBrk="0" hangingPunct="0">
                <a:spcBef>
                  <a:spcPct val="50000"/>
                </a:spcBef>
                <a:buClr>
                  <a:schemeClr val="tx2"/>
                </a:buClr>
                <a:defRPr/>
              </a:pPr>
              <a:r>
                <a:rPr lang="en-US" altLang="zh-CN" sz="1500" b="1" kern="0" dirty="0">
                  <a:latin typeface="微软雅黑" pitchFamily="34" charset="-122"/>
                  <a:ea typeface="微软雅黑" pitchFamily="34" charset="-122"/>
                  <a:cs typeface="Arial Unicode MS" pitchFamily="34" charset="-122"/>
                </a:rPr>
                <a:t>   </a:t>
              </a:r>
              <a:r>
                <a:rPr lang="en-US" altLang="zh-CN" sz="1500" b="1" kern="0" dirty="0">
                  <a:latin typeface="微软雅黑" pitchFamily="34" charset="-122"/>
                  <a:ea typeface="微软雅黑" pitchFamily="34" charset="-122"/>
                  <a:cs typeface="Arial" pitchFamily="34" charset="0"/>
                </a:rPr>
                <a:t> (</a:t>
              </a:r>
              <a:r>
                <a:rPr lang="zh-CN" altLang="en-US" sz="1500" b="1" kern="0" dirty="0">
                  <a:latin typeface="微软雅黑" pitchFamily="34" charset="-122"/>
                  <a:ea typeface="微软雅黑" pitchFamily="34" charset="-122"/>
                  <a:cs typeface="Arial" pitchFamily="34" charset="0"/>
                </a:rPr>
                <a:t>会议录引文索引</a:t>
              </a:r>
              <a:r>
                <a:rPr lang="en-US" altLang="zh-CN" sz="1500" b="1" kern="0" dirty="0">
                  <a:latin typeface="微软雅黑" pitchFamily="34" charset="-122"/>
                  <a:ea typeface="微软雅黑" pitchFamily="34" charset="-122"/>
                  <a:cs typeface="Arial" pitchFamily="34" charset="0"/>
                </a:rPr>
                <a:t>– </a:t>
              </a:r>
              <a:r>
                <a:rPr lang="zh-CN" altLang="en-US" sz="1500" b="1" kern="0" dirty="0">
                  <a:latin typeface="微软雅黑" pitchFamily="34" charset="-122"/>
                  <a:ea typeface="微软雅黑" pitchFamily="34" charset="-122"/>
                  <a:cs typeface="Arial" pitchFamily="34" charset="0"/>
                </a:rPr>
                <a:t>自然科学版</a:t>
              </a:r>
              <a:r>
                <a:rPr lang="en-US" altLang="zh-CN" sz="1500" b="1" kern="0" dirty="0">
                  <a:latin typeface="微软雅黑" pitchFamily="34" charset="-122"/>
                  <a:ea typeface="微软雅黑" pitchFamily="34" charset="-122"/>
                  <a:cs typeface="Arial" pitchFamily="34" charset="0"/>
                </a:rPr>
                <a:t>)</a:t>
              </a:r>
              <a:r>
                <a:rPr lang="en-US" altLang="zh-CN" sz="1500" kern="0" dirty="0">
                  <a:latin typeface="微软雅黑" pitchFamily="34" charset="-122"/>
                  <a:ea typeface="微软雅黑" pitchFamily="34" charset="-122"/>
                  <a:cs typeface="Arial" pitchFamily="34" charset="0"/>
                </a:rPr>
                <a:t>,    </a:t>
              </a:r>
              <a:r>
                <a:rPr lang="en-US" altLang="zh-CN" sz="1500" b="1" kern="0" dirty="0">
                  <a:latin typeface="微软雅黑" pitchFamily="34" charset="-122"/>
                  <a:ea typeface="微软雅黑" pitchFamily="34" charset="-122"/>
                  <a:cs typeface="Arial" pitchFamily="34" charset="0"/>
                </a:rPr>
                <a:t>1990-</a:t>
              </a:r>
            </a:p>
            <a:p>
              <a:pPr marL="228600" indent="-228600" eaLnBrk="0" hangingPunct="0">
                <a:spcBef>
                  <a:spcPct val="50000"/>
                </a:spcBef>
                <a:buClr>
                  <a:schemeClr val="tx2"/>
                </a:buClr>
                <a:buFont typeface="Wingdings" pitchFamily="2" charset="2"/>
                <a:buChar char="§"/>
                <a:defRPr/>
              </a:pPr>
              <a:r>
                <a:rPr lang="en-US" altLang="zh-CN" sz="1500" b="1" kern="0" dirty="0">
                  <a:latin typeface="微软雅黑" pitchFamily="34" charset="-122"/>
                  <a:ea typeface="微软雅黑" pitchFamily="34" charset="-122"/>
                  <a:cs typeface="Arial" pitchFamily="34" charset="0"/>
                </a:rPr>
                <a:t>Conference Proceedings Citation Index – Social Science &amp; Humanities </a:t>
              </a:r>
            </a:p>
            <a:p>
              <a:pPr marL="228600" indent="-228600" eaLnBrk="0" hangingPunct="0">
                <a:spcBef>
                  <a:spcPct val="50000"/>
                </a:spcBef>
                <a:buClr>
                  <a:schemeClr val="tx2"/>
                </a:buClr>
                <a:defRPr/>
              </a:pPr>
              <a:r>
                <a:rPr lang="en-US" altLang="zh-CN" sz="1500" b="1" kern="0" dirty="0">
                  <a:latin typeface="微软雅黑" pitchFamily="34" charset="-122"/>
                  <a:ea typeface="微软雅黑" pitchFamily="34" charset="-122"/>
                  <a:cs typeface="Arial" pitchFamily="34" charset="0"/>
                </a:rPr>
                <a:t>    (</a:t>
              </a:r>
              <a:r>
                <a:rPr lang="zh-CN" altLang="en-US" sz="1500" b="1" kern="0" dirty="0">
                  <a:latin typeface="微软雅黑" pitchFamily="34" charset="-122"/>
                  <a:ea typeface="微软雅黑" pitchFamily="34" charset="-122"/>
                  <a:cs typeface="Arial" pitchFamily="34" charset="0"/>
                </a:rPr>
                <a:t>会议录引文索引</a:t>
              </a:r>
              <a:r>
                <a:rPr lang="en-US" altLang="zh-CN" sz="1500" b="1" kern="0" dirty="0">
                  <a:latin typeface="微软雅黑" pitchFamily="34" charset="-122"/>
                  <a:ea typeface="微软雅黑" pitchFamily="34" charset="-122"/>
                  <a:cs typeface="Arial" pitchFamily="34" charset="0"/>
                </a:rPr>
                <a:t>– </a:t>
              </a:r>
              <a:r>
                <a:rPr lang="zh-CN" altLang="en-US" sz="1500" b="1" kern="0" dirty="0">
                  <a:latin typeface="微软雅黑" pitchFamily="34" charset="-122"/>
                  <a:ea typeface="微软雅黑" pitchFamily="34" charset="-122"/>
                  <a:cs typeface="Arial" pitchFamily="34" charset="0"/>
                </a:rPr>
                <a:t>社会科学与人文版</a:t>
              </a:r>
              <a:r>
                <a:rPr lang="en-US" altLang="zh-CN" sz="1500" b="1" kern="0" dirty="0">
                  <a:latin typeface="微软雅黑" pitchFamily="34" charset="-122"/>
                  <a:ea typeface="微软雅黑" pitchFamily="34" charset="-122"/>
                  <a:cs typeface="Arial" pitchFamily="34" charset="0"/>
                </a:rPr>
                <a:t>),   1990-</a:t>
              </a:r>
            </a:p>
            <a:p>
              <a:pPr marL="228600" indent="-228600" eaLnBrk="0" hangingPunct="0">
                <a:spcBef>
                  <a:spcPct val="50000"/>
                </a:spcBef>
                <a:buClr>
                  <a:schemeClr val="tx2"/>
                </a:buClr>
                <a:buFont typeface="Wingdings" pitchFamily="2" charset="2"/>
                <a:buChar char="§"/>
                <a:defRPr/>
              </a:pPr>
              <a:r>
                <a:rPr lang="en-US" altLang="zh-CN" sz="1500" b="1" kern="0" dirty="0">
                  <a:latin typeface="微软雅黑" pitchFamily="34" charset="-122"/>
                  <a:ea typeface="微软雅黑" pitchFamily="34" charset="-122"/>
                  <a:cs typeface="Arial" pitchFamily="34" charset="0"/>
                </a:rPr>
                <a:t>Book Citation Index - Science + Social Science &amp; Humanities </a:t>
              </a:r>
            </a:p>
            <a:p>
              <a:pPr marL="228600" indent="-228600" eaLnBrk="0" hangingPunct="0">
                <a:spcBef>
                  <a:spcPct val="50000"/>
                </a:spcBef>
                <a:buClr>
                  <a:schemeClr val="tx2"/>
                </a:buClr>
                <a:defRPr/>
              </a:pPr>
              <a:r>
                <a:rPr lang="en-US" altLang="zh-CN" sz="1500" b="1" kern="0" dirty="0">
                  <a:latin typeface="微软雅黑" pitchFamily="34" charset="-122"/>
                  <a:ea typeface="微软雅黑" pitchFamily="34" charset="-122"/>
                  <a:cs typeface="Arial" pitchFamily="34" charset="0"/>
                </a:rPr>
                <a:t>    (</a:t>
              </a:r>
              <a:r>
                <a:rPr lang="zh-CN" altLang="en-US" sz="1500" b="1" kern="0" dirty="0">
                  <a:latin typeface="微软雅黑" pitchFamily="34" charset="-122"/>
                  <a:ea typeface="微软雅黑" pitchFamily="34" charset="-122"/>
                  <a:cs typeface="Arial" pitchFamily="34" charset="0"/>
                </a:rPr>
                <a:t>图书引文索引</a:t>
              </a:r>
              <a:r>
                <a:rPr lang="en-US" altLang="zh-CN" sz="1500" b="1" kern="0" dirty="0">
                  <a:latin typeface="微软雅黑" pitchFamily="34" charset="-122"/>
                  <a:ea typeface="微软雅黑" pitchFamily="34" charset="-122"/>
                  <a:cs typeface="Arial" pitchFamily="34" charset="0"/>
                </a:rPr>
                <a:t>–</a:t>
              </a:r>
              <a:r>
                <a:rPr lang="zh-CN" altLang="en-US" sz="1500" b="1" kern="0" dirty="0">
                  <a:latin typeface="微软雅黑" pitchFamily="34" charset="-122"/>
                  <a:ea typeface="微软雅黑" pitchFamily="34" charset="-122"/>
                  <a:cs typeface="Arial" pitchFamily="34" charset="0"/>
                </a:rPr>
                <a:t>自然科学版 </a:t>
              </a:r>
              <a:r>
                <a:rPr lang="en-US" altLang="zh-CN" sz="1500" b="1" kern="0" dirty="0">
                  <a:latin typeface="微软雅黑" pitchFamily="34" charset="-122"/>
                  <a:ea typeface="微软雅黑" pitchFamily="34" charset="-122"/>
                  <a:cs typeface="Arial" pitchFamily="34" charset="0"/>
                </a:rPr>
                <a:t>+ </a:t>
              </a:r>
              <a:r>
                <a:rPr lang="zh-CN" altLang="en-US" sz="1500" b="1" kern="0" dirty="0">
                  <a:latin typeface="微软雅黑" pitchFamily="34" charset="-122"/>
                  <a:ea typeface="微软雅黑" pitchFamily="34" charset="-122"/>
                  <a:cs typeface="Arial" pitchFamily="34" charset="0"/>
                </a:rPr>
                <a:t>社会科学与人文版</a:t>
              </a:r>
              <a:r>
                <a:rPr lang="en-US" altLang="zh-CN" sz="1500" b="1" kern="0" dirty="0">
                  <a:latin typeface="微软雅黑" pitchFamily="34" charset="-122"/>
                  <a:ea typeface="微软雅黑" pitchFamily="34" charset="-122"/>
                  <a:cs typeface="Arial" pitchFamily="34" charset="0"/>
                </a:rPr>
                <a:t>)  2005-</a:t>
              </a:r>
            </a:p>
          </p:txBody>
        </p:sp>
      </p:grpSp>
      <p:sp>
        <p:nvSpPr>
          <p:cNvPr id="44035" name="Title 1"/>
          <p:cNvSpPr>
            <a:spLocks noGrp="1"/>
          </p:cNvSpPr>
          <p:nvPr>
            <p:ph type="title"/>
          </p:nvPr>
        </p:nvSpPr>
        <p:spPr>
          <a:xfrm>
            <a:off x="1203325" y="285750"/>
            <a:ext cx="7369175" cy="836613"/>
          </a:xfrm>
        </p:spPr>
        <p:txBody>
          <a:bodyPr/>
          <a:lstStyle/>
          <a:p>
            <a:r>
              <a:rPr lang="en-US" altLang="zh-CN" sz="3000" b="1" smtClean="0">
                <a:ea typeface="黑体" pitchFamily="49" charset="-122"/>
              </a:rPr>
              <a:t>Web of Science</a:t>
            </a:r>
            <a:r>
              <a:rPr lang="zh-CN" altLang="en-US" sz="3000" b="1" smtClean="0">
                <a:ea typeface="黑体" pitchFamily="49" charset="-122"/>
              </a:rPr>
              <a:t>全球高质量文献</a:t>
            </a:r>
            <a:endParaRPr lang="zh-CN" altLang="en-US" sz="3000" b="1" smtClean="0">
              <a:latin typeface="黑体" pitchFamily="49" charset="-122"/>
              <a:ea typeface="黑体" pitchFamily="49" charset="-122"/>
            </a:endParaRP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13"/>
          <p:cNvSpPr>
            <a:spLocks noGrp="1"/>
          </p:cNvSpPr>
          <p:nvPr>
            <p:ph idx="1"/>
          </p:nvPr>
        </p:nvSpPr>
        <p:spPr>
          <a:xfrm>
            <a:off x="642938" y="1501775"/>
            <a:ext cx="5654675" cy="1508125"/>
          </a:xfrm>
        </p:spPr>
        <p:txBody>
          <a:bodyPr/>
          <a:lstStyle/>
          <a:p>
            <a:pPr eaLnBrk="1" hangingPunct="1">
              <a:buFontTx/>
              <a:buNone/>
              <a:defRPr/>
            </a:pPr>
            <a:r>
              <a:rPr lang="zh-CN" altLang="en-US" sz="1700" b="1" dirty="0" smtClean="0">
                <a:solidFill>
                  <a:schemeClr val="tx2"/>
                </a:solidFill>
                <a:latin typeface="黑体" pitchFamily="2" charset="-122"/>
                <a:ea typeface="黑体" pitchFamily="2" charset="-122"/>
              </a:rPr>
              <a:t>  </a:t>
            </a:r>
            <a:r>
              <a:rPr lang="zh-CN" altLang="en-US" sz="1800" b="1" dirty="0" smtClean="0">
                <a:solidFill>
                  <a:schemeClr val="tx2"/>
                </a:solidFill>
                <a:latin typeface="微软雅黑" pitchFamily="34" charset="-122"/>
                <a:ea typeface="微软雅黑" pitchFamily="34" charset="-122"/>
              </a:rPr>
              <a:t>科学的检索方式：主题词索引</a:t>
            </a:r>
            <a:r>
              <a:rPr lang="en-US" altLang="zh-CN" sz="1800" b="1" dirty="0" smtClean="0">
                <a:solidFill>
                  <a:schemeClr val="tx2"/>
                </a:solidFill>
                <a:latin typeface="微软雅黑" pitchFamily="34" charset="-122"/>
                <a:ea typeface="微软雅黑" pitchFamily="34" charset="-122"/>
              </a:rPr>
              <a:t>+</a:t>
            </a:r>
            <a:r>
              <a:rPr lang="zh-CN" altLang="en-US" sz="1800" b="1" dirty="0" smtClean="0">
                <a:solidFill>
                  <a:schemeClr val="tx2"/>
                </a:solidFill>
                <a:latin typeface="微软雅黑" pitchFamily="34" charset="-122"/>
                <a:ea typeface="微软雅黑" pitchFamily="34" charset="-122"/>
              </a:rPr>
              <a:t>引文索引</a:t>
            </a:r>
          </a:p>
          <a:p>
            <a:pPr eaLnBrk="1" hangingPunct="1">
              <a:buFontTx/>
              <a:buNone/>
              <a:defRPr/>
            </a:pPr>
            <a:r>
              <a:rPr lang="en-US" altLang="zh-CN" sz="2000" dirty="0" smtClean="0">
                <a:solidFill>
                  <a:schemeClr val="tx1">
                    <a:lumMod val="50000"/>
                  </a:schemeClr>
                </a:solidFill>
                <a:latin typeface="微软雅黑" pitchFamily="34" charset="-122"/>
                <a:ea typeface="微软雅黑" pitchFamily="34" charset="-122"/>
              </a:rPr>
              <a:t>   1955</a:t>
            </a:r>
            <a:r>
              <a:rPr lang="zh-CN" altLang="en-US" sz="2000" dirty="0" smtClean="0">
                <a:solidFill>
                  <a:schemeClr val="tx1">
                    <a:lumMod val="50000"/>
                  </a:schemeClr>
                </a:solidFill>
                <a:latin typeface="微软雅黑" pitchFamily="34" charset="-122"/>
                <a:ea typeface="微软雅黑" pitchFamily="34" charset="-122"/>
              </a:rPr>
              <a:t>年 </a:t>
            </a:r>
            <a:r>
              <a:rPr lang="en-US" altLang="zh-CN" sz="2000" dirty="0" smtClean="0">
                <a:solidFill>
                  <a:schemeClr val="tx1">
                    <a:lumMod val="50000"/>
                  </a:schemeClr>
                </a:solidFill>
                <a:latin typeface="微软雅黑" pitchFamily="34" charset="-122"/>
                <a:ea typeface="微软雅黑" pitchFamily="34" charset="-122"/>
              </a:rPr>
              <a:t>Dr. Garfield</a:t>
            </a:r>
            <a:r>
              <a:rPr lang="zh-CN" altLang="en-US" sz="2000" dirty="0" smtClean="0">
                <a:solidFill>
                  <a:schemeClr val="tx1">
                    <a:lumMod val="50000"/>
                  </a:schemeClr>
                </a:solidFill>
                <a:latin typeface="微软雅黑" pitchFamily="34" charset="-122"/>
                <a:ea typeface="微软雅黑" pitchFamily="34" charset="-122"/>
              </a:rPr>
              <a:t>在《</a:t>
            </a:r>
            <a:r>
              <a:rPr lang="en-US" altLang="zh-CN" sz="2000" dirty="0" smtClean="0">
                <a:solidFill>
                  <a:schemeClr val="tx1">
                    <a:lumMod val="50000"/>
                  </a:schemeClr>
                </a:solidFill>
                <a:latin typeface="微软雅黑" pitchFamily="34" charset="-122"/>
                <a:ea typeface="微软雅黑" pitchFamily="34" charset="-122"/>
              </a:rPr>
              <a:t>Science》</a:t>
            </a:r>
            <a:r>
              <a:rPr lang="zh-CN" altLang="en-US" sz="2000" dirty="0" smtClean="0">
                <a:solidFill>
                  <a:schemeClr val="tx1">
                    <a:lumMod val="50000"/>
                  </a:schemeClr>
                </a:solidFill>
                <a:latin typeface="微软雅黑" pitchFamily="34" charset="-122"/>
                <a:ea typeface="微软雅黑" pitchFamily="34" charset="-122"/>
              </a:rPr>
              <a:t>上发表论文提出将</a:t>
            </a:r>
            <a:r>
              <a:rPr lang="zh-CN" altLang="en-US" sz="2000" dirty="0" smtClean="0">
                <a:solidFill>
                  <a:schemeClr val="tx2"/>
                </a:solidFill>
                <a:latin typeface="微软雅黑" pitchFamily="34" charset="-122"/>
                <a:ea typeface="微软雅黑" pitchFamily="34" charset="-122"/>
                <a:cs typeface="方正黑体简体"/>
              </a:rPr>
              <a:t>引文索引</a:t>
            </a:r>
            <a:r>
              <a:rPr lang="zh-CN" altLang="en-US" sz="2000" dirty="0" smtClean="0">
                <a:solidFill>
                  <a:schemeClr val="tx1">
                    <a:lumMod val="50000"/>
                  </a:schemeClr>
                </a:solidFill>
                <a:latin typeface="微软雅黑" pitchFamily="34" charset="-122"/>
                <a:ea typeface="微软雅黑" pitchFamily="34" charset="-122"/>
              </a:rPr>
              <a:t>作为一种新的</a:t>
            </a:r>
            <a:r>
              <a:rPr lang="zh-CN" altLang="en-US" sz="2000" dirty="0" smtClean="0">
                <a:solidFill>
                  <a:schemeClr val="tx2"/>
                </a:solidFill>
                <a:latin typeface="微软雅黑" pitchFamily="34" charset="-122"/>
                <a:ea typeface="微软雅黑" pitchFamily="34" charset="-122"/>
                <a:cs typeface="方正黑体简体"/>
              </a:rPr>
              <a:t>文献检索与分类工具</a:t>
            </a:r>
            <a:r>
              <a:rPr lang="zh-CN" altLang="en-US" sz="2000" dirty="0" smtClean="0">
                <a:solidFill>
                  <a:schemeClr val="tx1">
                    <a:lumMod val="50000"/>
                  </a:schemeClr>
                </a:solidFill>
                <a:latin typeface="微软雅黑" pitchFamily="34" charset="-122"/>
                <a:ea typeface="微软雅黑" pitchFamily="34" charset="-122"/>
              </a:rPr>
              <a:t>。将一篇文献作为检索字段从而跟踪一个</a:t>
            </a:r>
            <a:r>
              <a:rPr lang="en-US" altLang="zh-CN" sz="2000" dirty="0" smtClean="0">
                <a:solidFill>
                  <a:schemeClr val="tx1">
                    <a:lumMod val="50000"/>
                  </a:schemeClr>
                </a:solidFill>
                <a:latin typeface="微软雅黑" pitchFamily="34" charset="-122"/>
                <a:ea typeface="微软雅黑" pitchFamily="34" charset="-122"/>
              </a:rPr>
              <a:t>Idea</a:t>
            </a:r>
            <a:r>
              <a:rPr lang="zh-CN" altLang="en-US" sz="2000" dirty="0" smtClean="0">
                <a:solidFill>
                  <a:schemeClr val="tx1">
                    <a:lumMod val="50000"/>
                  </a:schemeClr>
                </a:solidFill>
                <a:latin typeface="微软雅黑" pitchFamily="34" charset="-122"/>
                <a:ea typeface="微软雅黑" pitchFamily="34" charset="-122"/>
              </a:rPr>
              <a:t>的发展过程。</a:t>
            </a:r>
            <a:endParaRPr lang="en-US" altLang="zh-CN" sz="2000" dirty="0" smtClean="0">
              <a:solidFill>
                <a:schemeClr val="tx1">
                  <a:lumMod val="50000"/>
                </a:schemeClr>
              </a:solidFill>
              <a:latin typeface="微软雅黑" pitchFamily="34" charset="-122"/>
              <a:ea typeface="微软雅黑" pitchFamily="34" charset="-122"/>
            </a:endParaRPr>
          </a:p>
          <a:p>
            <a:pPr eaLnBrk="1" hangingPunct="1">
              <a:defRPr/>
            </a:pPr>
            <a:endParaRPr lang="en-US" altLang="zh-CN" sz="2000" dirty="0" smtClean="0">
              <a:solidFill>
                <a:schemeClr val="tx1">
                  <a:lumMod val="50000"/>
                </a:schemeClr>
              </a:solidFill>
              <a:latin typeface="华文仿宋" pitchFamily="2" charset="-122"/>
              <a:ea typeface="华文仿宋" pitchFamily="2" charset="-122"/>
            </a:endParaRPr>
          </a:p>
          <a:p>
            <a:pPr eaLnBrk="1" hangingPunct="1">
              <a:buFontTx/>
              <a:buNone/>
              <a:defRPr/>
            </a:pPr>
            <a:endParaRPr lang="zh-CN" altLang="en-US" sz="2000" dirty="0" smtClean="0">
              <a:solidFill>
                <a:schemeClr val="tx1">
                  <a:lumMod val="50000"/>
                </a:schemeClr>
              </a:solidFill>
              <a:latin typeface="华文仿宋" pitchFamily="2" charset="-122"/>
              <a:ea typeface="华文仿宋" pitchFamily="2" charset="-122"/>
            </a:endParaRPr>
          </a:p>
          <a:p>
            <a:pPr eaLnBrk="1" hangingPunct="1">
              <a:defRPr/>
            </a:pPr>
            <a:endParaRPr lang="zh-CN" altLang="en-US" sz="2000" dirty="0" smtClean="0">
              <a:solidFill>
                <a:schemeClr val="tx1">
                  <a:lumMod val="50000"/>
                </a:schemeClr>
              </a:solidFill>
              <a:latin typeface="华文仿宋" pitchFamily="2" charset="-122"/>
              <a:ea typeface="华文仿宋" pitchFamily="2" charset="-122"/>
            </a:endParaRPr>
          </a:p>
        </p:txBody>
      </p:sp>
      <p:grpSp>
        <p:nvGrpSpPr>
          <p:cNvPr id="45059" name="Group 7"/>
          <p:cNvGrpSpPr>
            <a:grpSpLocks/>
          </p:cNvGrpSpPr>
          <p:nvPr/>
        </p:nvGrpSpPr>
        <p:grpSpPr bwMode="auto">
          <a:xfrm>
            <a:off x="6629400" y="1519238"/>
            <a:ext cx="2286000" cy="4267200"/>
            <a:chOff x="4105" y="662"/>
            <a:chExt cx="1440" cy="2688"/>
          </a:xfrm>
        </p:grpSpPr>
        <p:sp>
          <p:nvSpPr>
            <p:cNvPr id="9" name="Rectangle 3"/>
            <p:cNvSpPr>
              <a:spLocks noChangeArrowheads="1"/>
            </p:cNvSpPr>
            <p:nvPr/>
          </p:nvSpPr>
          <p:spPr bwMode="auto">
            <a:xfrm>
              <a:off x="4105" y="662"/>
              <a:ext cx="1440" cy="2688"/>
            </a:xfrm>
            <a:prstGeom prst="rect">
              <a:avLst/>
            </a:prstGeom>
            <a:ln>
              <a:solidFill>
                <a:schemeClr val="accent1">
                  <a:lumMod val="20000"/>
                  <a:lumOff val="80000"/>
                </a:schemeClr>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a:p>
          </p:txBody>
        </p:sp>
        <p:pic>
          <p:nvPicPr>
            <p:cNvPr id="45064" name="Picture 4" descr="egpica2"/>
            <p:cNvPicPr>
              <a:picLocks noChangeAspect="1" noChangeArrowheads="1"/>
            </p:cNvPicPr>
            <p:nvPr/>
          </p:nvPicPr>
          <p:blipFill>
            <a:blip r:embed="rId3">
              <a:extLst>
                <a:ext uri="{28A0092B-C50C-407E-A947-70E740481C1C}">
                  <a14:useLocalDpi xmlns:a14="http://schemas.microsoft.com/office/drawing/2010/main" val="0"/>
                </a:ext>
              </a:extLst>
            </a:blip>
            <a:srcRect l="6667" t="2919" r="13335" b="9489"/>
            <a:stretch>
              <a:fillRect/>
            </a:stretch>
          </p:blipFill>
          <p:spPr bwMode="auto">
            <a:xfrm>
              <a:off x="4241" y="708"/>
              <a:ext cx="111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5"/>
            <p:cNvSpPr>
              <a:spLocks noChangeArrowheads="1"/>
            </p:cNvSpPr>
            <p:nvPr/>
          </p:nvSpPr>
          <p:spPr bwMode="auto">
            <a:xfrm>
              <a:off x="4105" y="2159"/>
              <a:ext cx="1440"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b="1">
                  <a:solidFill>
                    <a:schemeClr val="bg1"/>
                  </a:solidFill>
                </a:rPr>
                <a:t>Dr. Eugene Garfield</a:t>
              </a:r>
            </a:p>
            <a:p>
              <a:pPr>
                <a:spcBef>
                  <a:spcPct val="35000"/>
                </a:spcBef>
              </a:pPr>
              <a:r>
                <a:rPr lang="en-US" altLang="zh-CN" sz="1100" b="1">
                  <a:solidFill>
                    <a:schemeClr val="bg1"/>
                  </a:solidFill>
                </a:rPr>
                <a:t>Founder &amp; Chairman Emeritus </a:t>
              </a:r>
              <a:br>
                <a:rPr lang="en-US" altLang="zh-CN" sz="1100" b="1">
                  <a:solidFill>
                    <a:schemeClr val="bg1"/>
                  </a:solidFill>
                </a:rPr>
              </a:br>
              <a:r>
                <a:rPr lang="en-US" altLang="zh-CN" sz="1100" b="1">
                  <a:solidFill>
                    <a:schemeClr val="bg1"/>
                  </a:solidFill>
                </a:rPr>
                <a:t>ISI, Thomson Scientific </a:t>
              </a:r>
            </a:p>
            <a:p>
              <a:pPr>
                <a:spcBef>
                  <a:spcPct val="35000"/>
                </a:spcBef>
              </a:pPr>
              <a:r>
                <a:rPr lang="en-US" altLang="zh-CN" sz="1100" b="1">
                  <a:solidFill>
                    <a:schemeClr val="bg1"/>
                  </a:solidFill>
                </a:rPr>
                <a:t>“Our ultimate goal is to extend our retrospective coverage of the scientific literature back to the twentieth century.  The Century of Science initiative makes that dream come true.”</a:t>
              </a:r>
            </a:p>
          </p:txBody>
        </p:sp>
      </p:gr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3438525"/>
            <a:ext cx="435768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13"/>
          <p:cNvSpPr txBox="1">
            <a:spLocks/>
          </p:cNvSpPr>
          <p:nvPr/>
        </p:nvSpPr>
        <p:spPr bwMode="auto">
          <a:xfrm>
            <a:off x="5429250" y="5429250"/>
            <a:ext cx="4071938" cy="1214438"/>
          </a:xfrm>
          <a:prstGeom prst="rect">
            <a:avLst/>
          </a:prstGeom>
          <a:noFill/>
          <a:ln w="9525">
            <a:noFill/>
            <a:miter lim="800000"/>
            <a:headEnd/>
            <a:tailEnd/>
          </a:ln>
        </p:spPr>
        <p:txBody>
          <a:bodyPr lIns="0" tIns="0" rIns="182880" bIns="0"/>
          <a:lstStyle/>
          <a:p>
            <a:pPr marL="228600" indent="-228600">
              <a:spcBef>
                <a:spcPct val="50000"/>
              </a:spcBef>
              <a:buClr>
                <a:schemeClr val="tx2"/>
              </a:buClr>
              <a:buFontTx/>
              <a:buChar char="•"/>
              <a:defRPr/>
            </a:pPr>
            <a:endParaRPr lang="en-US" altLang="zh-CN" sz="1250" b="1" kern="0" dirty="0">
              <a:solidFill>
                <a:schemeClr val="tx1">
                  <a:lumMod val="50000"/>
                </a:schemeClr>
              </a:solidFill>
              <a:latin typeface="+mn-lt"/>
              <a:ea typeface="黑体" pitchFamily="2" charset="-122"/>
            </a:endParaRPr>
          </a:p>
          <a:p>
            <a:pPr marL="228600" indent="-228600">
              <a:spcBef>
                <a:spcPct val="50000"/>
              </a:spcBef>
              <a:buClr>
                <a:schemeClr val="tx2"/>
              </a:buClr>
              <a:buFontTx/>
              <a:buChar char="•"/>
              <a:defRPr/>
            </a:pPr>
            <a:endParaRPr lang="en-US" altLang="zh-CN" sz="1250" b="1" kern="0" dirty="0">
              <a:solidFill>
                <a:schemeClr val="tx1">
                  <a:lumMod val="50000"/>
                </a:schemeClr>
              </a:solidFill>
              <a:latin typeface="+mn-lt"/>
              <a:ea typeface="黑体" pitchFamily="2" charset="-122"/>
            </a:endParaRPr>
          </a:p>
          <a:p>
            <a:pPr marL="228600" indent="-228600">
              <a:lnSpc>
                <a:spcPct val="90000"/>
              </a:lnSpc>
              <a:spcBef>
                <a:spcPct val="50000"/>
              </a:spcBef>
              <a:buClr>
                <a:schemeClr val="tx2"/>
              </a:buClr>
              <a:defRPr/>
            </a:pPr>
            <a:r>
              <a:rPr lang="en-GB" altLang="zh-CN" sz="1300" b="1" kern="0" dirty="0">
                <a:latin typeface="+mn-lt"/>
              </a:rPr>
              <a:t>     1963</a:t>
            </a:r>
            <a:r>
              <a:rPr lang="zh-CN" altLang="en-GB" sz="1300" b="1" kern="0" dirty="0">
                <a:latin typeface="+mn-lt"/>
              </a:rPr>
              <a:t>年出版</a:t>
            </a:r>
            <a:r>
              <a:rPr lang="zh-CN" altLang="en-GB" sz="1300" b="1" i="1" kern="0" dirty="0">
                <a:latin typeface="+mn-lt"/>
              </a:rPr>
              <a:t> </a:t>
            </a:r>
            <a:r>
              <a:rPr lang="en-GB" altLang="zh-CN" sz="1300" b="1" i="1" kern="0" dirty="0">
                <a:latin typeface="+mn-lt"/>
              </a:rPr>
              <a:t>Science Citation Index</a:t>
            </a:r>
            <a:r>
              <a:rPr lang="en-GB" altLang="zh-CN" sz="1300" b="1" kern="0" dirty="0">
                <a:latin typeface="+mn-lt"/>
              </a:rPr>
              <a:t> </a:t>
            </a:r>
          </a:p>
          <a:p>
            <a:pPr marL="228600" indent="-228600">
              <a:lnSpc>
                <a:spcPct val="90000"/>
              </a:lnSpc>
              <a:spcBef>
                <a:spcPct val="50000"/>
              </a:spcBef>
              <a:buClr>
                <a:schemeClr val="tx2"/>
              </a:buClr>
              <a:defRPr/>
            </a:pPr>
            <a:r>
              <a:rPr lang="en-GB" altLang="zh-CN" sz="1300" b="1" kern="0" dirty="0">
                <a:latin typeface="+mn-lt"/>
              </a:rPr>
              <a:t>     1973</a:t>
            </a:r>
            <a:r>
              <a:rPr lang="zh-CN" altLang="en-GB" sz="1300" b="1" kern="0" dirty="0">
                <a:latin typeface="+mn-lt"/>
              </a:rPr>
              <a:t>年出版 </a:t>
            </a:r>
            <a:r>
              <a:rPr lang="en-GB" altLang="zh-CN" sz="1300" b="1" i="1" kern="0" dirty="0">
                <a:latin typeface="+mn-lt"/>
              </a:rPr>
              <a:t>Social Sciences Citation Index</a:t>
            </a:r>
            <a:endParaRPr lang="zh-CN" altLang="en-GB" sz="1300" b="1" i="1" kern="0" dirty="0">
              <a:latin typeface="+mn-lt"/>
            </a:endParaRPr>
          </a:p>
          <a:p>
            <a:pPr marL="228600" indent="-228600">
              <a:lnSpc>
                <a:spcPct val="90000"/>
              </a:lnSpc>
              <a:spcBef>
                <a:spcPct val="50000"/>
              </a:spcBef>
              <a:buClr>
                <a:schemeClr val="tx2"/>
              </a:buClr>
              <a:defRPr/>
            </a:pPr>
            <a:r>
              <a:rPr lang="en-GB" altLang="zh-CN" sz="1300" b="1" kern="0" dirty="0">
                <a:latin typeface="+mn-lt"/>
              </a:rPr>
              <a:t>     1978</a:t>
            </a:r>
            <a:r>
              <a:rPr lang="zh-CN" altLang="en-GB" sz="1300" b="1" kern="0" dirty="0">
                <a:latin typeface="+mn-lt"/>
              </a:rPr>
              <a:t>年出版</a:t>
            </a:r>
            <a:r>
              <a:rPr lang="en-GB" altLang="zh-CN" sz="1300" b="1" i="1" kern="0" dirty="0">
                <a:latin typeface="+mn-lt"/>
              </a:rPr>
              <a:t>Arts &amp; Humanities Citation Index</a:t>
            </a:r>
          </a:p>
          <a:p>
            <a:pPr marL="228600" indent="-228600">
              <a:spcBef>
                <a:spcPct val="50000"/>
              </a:spcBef>
              <a:buClr>
                <a:schemeClr val="tx2"/>
              </a:buClr>
              <a:buFontTx/>
              <a:buChar char="•"/>
              <a:defRPr/>
            </a:pPr>
            <a:endParaRPr lang="zh-CN" altLang="en-US" sz="1250" b="1" kern="0" dirty="0">
              <a:solidFill>
                <a:schemeClr val="tx1">
                  <a:lumMod val="50000"/>
                </a:schemeClr>
              </a:solidFill>
              <a:latin typeface="+mn-lt"/>
              <a:ea typeface="黑体" pitchFamily="2" charset="-122"/>
            </a:endParaRPr>
          </a:p>
          <a:p>
            <a:pPr marL="228600" indent="-228600">
              <a:spcBef>
                <a:spcPct val="50000"/>
              </a:spcBef>
              <a:buClr>
                <a:schemeClr val="tx2"/>
              </a:buClr>
              <a:buFontTx/>
              <a:buChar char="•"/>
              <a:defRPr/>
            </a:pPr>
            <a:endParaRPr lang="zh-CN" altLang="en-US" sz="1250" b="1" kern="0" dirty="0">
              <a:solidFill>
                <a:schemeClr val="tx1">
                  <a:lumMod val="50000"/>
                </a:schemeClr>
              </a:solidFill>
              <a:latin typeface="+mn-lt"/>
              <a:ea typeface="黑体" pitchFamily="2" charset="-122"/>
            </a:endParaRPr>
          </a:p>
        </p:txBody>
      </p:sp>
      <p:sp>
        <p:nvSpPr>
          <p:cNvPr id="12" name="标题 1"/>
          <p:cNvSpPr txBox="1">
            <a:spLocks/>
          </p:cNvSpPr>
          <p:nvPr/>
        </p:nvSpPr>
        <p:spPr bwMode="auto">
          <a:xfrm>
            <a:off x="663575" y="377825"/>
            <a:ext cx="7292975" cy="836613"/>
          </a:xfrm>
          <a:prstGeom prst="rect">
            <a:avLst/>
          </a:prstGeom>
          <a:noFill/>
          <a:ln w="9525">
            <a:noFill/>
            <a:miter lim="800000"/>
            <a:headEnd/>
            <a:tailEnd/>
          </a:ln>
        </p:spPr>
        <p:txBody>
          <a:bodyPr lIns="0" tIns="0" rIns="0" bIns="0" anchor="ctr"/>
          <a:lstStyle/>
          <a:p>
            <a:pPr eaLnBrk="0" hangingPunct="0">
              <a:lnSpc>
                <a:spcPct val="110000"/>
              </a:lnSpc>
              <a:defRPr/>
            </a:pPr>
            <a:r>
              <a:rPr lang="en-US" altLang="zh-CN" sz="2800" kern="0" dirty="0">
                <a:solidFill>
                  <a:schemeClr val="tx2"/>
                </a:solidFill>
                <a:latin typeface="黑体" pitchFamily="49" charset="-122"/>
                <a:ea typeface="黑体" pitchFamily="49" charset="-122"/>
                <a:cs typeface="+mj-cs"/>
              </a:rPr>
              <a:t/>
            </a:r>
            <a:br>
              <a:rPr lang="en-US" altLang="zh-CN" sz="2800" kern="0" dirty="0">
                <a:solidFill>
                  <a:schemeClr val="tx2"/>
                </a:solidFill>
                <a:latin typeface="黑体" pitchFamily="49" charset="-122"/>
                <a:ea typeface="黑体" pitchFamily="49" charset="-122"/>
                <a:cs typeface="+mj-cs"/>
              </a:rPr>
            </a:br>
            <a:r>
              <a:rPr lang="zh-CN" altLang="en-US" sz="2800" kern="0" dirty="0">
                <a:solidFill>
                  <a:schemeClr val="tx2"/>
                </a:solidFill>
                <a:latin typeface="黑体" pitchFamily="2" charset="-122"/>
                <a:ea typeface="黑体" pitchFamily="2" charset="-122"/>
                <a:cs typeface="+mj-cs"/>
              </a:rPr>
              <a:t>如何快速甄别和筛选有价值的参考文献</a:t>
            </a:r>
            <a:r>
              <a:rPr lang="zh-CN" altLang="en-US" sz="2800" kern="0" dirty="0">
                <a:solidFill>
                  <a:schemeClr val="tx2"/>
                </a:solidFill>
                <a:latin typeface="黑体" pitchFamily="49" charset="-122"/>
                <a:ea typeface="黑体" pitchFamily="49" charset="-122"/>
                <a:cs typeface="+mj-cs"/>
              </a:rPr>
              <a:t/>
            </a:r>
            <a:br>
              <a:rPr lang="zh-CN" altLang="en-US" sz="2800" kern="0" dirty="0">
                <a:solidFill>
                  <a:schemeClr val="tx2"/>
                </a:solidFill>
                <a:latin typeface="黑体" pitchFamily="49" charset="-122"/>
                <a:ea typeface="黑体" pitchFamily="49" charset="-122"/>
                <a:cs typeface="+mj-cs"/>
              </a:rPr>
            </a:br>
            <a:endParaRPr lang="zh-CN" altLang="en-US" sz="2800" kern="0" dirty="0">
              <a:solidFill>
                <a:schemeClr val="tx2"/>
              </a:solidFill>
              <a:latin typeface="黑体" pitchFamily="49" charset="-122"/>
              <a:ea typeface="黑体" pitchFamily="49" charset="-122"/>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Top)">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灯片编号占位符 3"/>
          <p:cNvSpPr>
            <a:spLocks noGrp="1"/>
          </p:cNvSpPr>
          <p:nvPr>
            <p:ph type="sldNum" sz="quarter" idx="11"/>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5857E72-649D-465C-A3F4-6DAFAB28F0F1}" type="slidenum">
              <a:rPr lang="en-US" altLang="zh-CN" smtClean="0">
                <a:solidFill>
                  <a:srgbClr val="4B4B4B"/>
                </a:solidFill>
              </a:rPr>
              <a:pPr eaLnBrk="1" hangingPunct="1"/>
              <a:t>25</a:t>
            </a:fld>
            <a:endParaRPr lang="en-US" altLang="zh-CN" smtClean="0">
              <a:solidFill>
                <a:srgbClr val="4B4B4B"/>
              </a:solidFill>
            </a:endParaRPr>
          </a:p>
        </p:txBody>
      </p:sp>
      <p:sp>
        <p:nvSpPr>
          <p:cNvPr id="760836" name="Text Box 4"/>
          <p:cNvSpPr txBox="1">
            <a:spLocks noChangeArrowheads="1"/>
          </p:cNvSpPr>
          <p:nvPr/>
        </p:nvSpPr>
        <p:spPr bwMode="auto">
          <a:xfrm>
            <a:off x="822325" y="1430338"/>
            <a:ext cx="7575550" cy="2592387"/>
          </a:xfrm>
          <a:prstGeom prst="rect">
            <a:avLst/>
          </a:prstGeom>
          <a:solidFill>
            <a:srgbClr val="FFFF00"/>
          </a:solidFill>
          <a:ln w="38100" algn="ctr">
            <a:solidFill>
              <a:srgbClr val="FF0000"/>
            </a:solidFill>
            <a:miter lim="800000"/>
            <a:headEnd/>
            <a:tailEnd/>
          </a:ln>
          <a:effectLst/>
        </p:spPr>
        <p:txBody>
          <a:bodyPr>
            <a:spAutoFit/>
          </a:bodyPr>
          <a:lstStyle/>
          <a:p>
            <a:pPr>
              <a:lnSpc>
                <a:spcPct val="125000"/>
              </a:lnSpc>
              <a:defRPr/>
            </a:pPr>
            <a:endParaRPr lang="zh-CN" altLang="en-US" sz="1600" dirty="0">
              <a:solidFill>
                <a:schemeClr val="accent2"/>
              </a:solidFill>
              <a:ea typeface="华文新魏" pitchFamily="2" charset="-122"/>
            </a:endParaRPr>
          </a:p>
          <a:p>
            <a:pPr algn="ctr">
              <a:lnSpc>
                <a:spcPct val="125000"/>
              </a:lnSpc>
              <a:defRPr/>
            </a:pPr>
            <a:r>
              <a:rPr lang="zh-CN" altLang="en-US" sz="4800" b="1" dirty="0">
                <a:solidFill>
                  <a:schemeClr val="accent2"/>
                </a:solidFill>
                <a:ea typeface="楷体_GB2312" pitchFamily="49" charset="-122"/>
              </a:rPr>
              <a:t>做好科学研究</a:t>
            </a:r>
            <a:endParaRPr lang="zh-CN" altLang="en-US" sz="4800" b="1" dirty="0">
              <a:solidFill>
                <a:srgbClr val="CC3300"/>
              </a:solidFill>
              <a:ea typeface="楷体_GB2312" pitchFamily="49" charset="-122"/>
            </a:endParaRPr>
          </a:p>
          <a:p>
            <a:pPr>
              <a:lnSpc>
                <a:spcPct val="125000"/>
              </a:lnSpc>
              <a:defRPr/>
            </a:pPr>
            <a:endParaRPr lang="zh-CN" altLang="en-US" b="1" dirty="0">
              <a:solidFill>
                <a:srgbClr val="CC3300"/>
              </a:solidFill>
              <a:ea typeface="楷体_GB2312" pitchFamily="49" charset="-122"/>
            </a:endParaRPr>
          </a:p>
          <a:p>
            <a:pPr algn="ctr">
              <a:lnSpc>
                <a:spcPct val="125000"/>
              </a:lnSpc>
              <a:defRPr/>
            </a:pPr>
            <a:r>
              <a:rPr lang="zh-CN" altLang="en-US" sz="4800" b="1" dirty="0">
                <a:solidFill>
                  <a:srgbClr val="336699"/>
                </a:solidFill>
                <a:effectLst>
                  <a:outerShdw blurRad="38100" dist="38100" dir="2700000" algn="tl">
                    <a:srgbClr val="000000"/>
                  </a:outerShdw>
                </a:effectLst>
                <a:ea typeface="楷体_GB2312" pitchFamily="49" charset="-122"/>
              </a:rPr>
              <a:t>掌握</a:t>
            </a:r>
            <a:r>
              <a:rPr lang="zh-CN" altLang="en-US" sz="4800" b="1" dirty="0">
                <a:solidFill>
                  <a:srgbClr val="FF0000"/>
                </a:solidFill>
                <a:effectLst>
                  <a:outerShdw blurRad="38100" dist="38100" dir="2700000" algn="tl">
                    <a:srgbClr val="000000"/>
                  </a:outerShdw>
                </a:effectLst>
                <a:ea typeface="楷体_GB2312" pitchFamily="49" charset="-122"/>
              </a:rPr>
              <a:t>科技文献</a:t>
            </a:r>
            <a:r>
              <a:rPr lang="zh-CN" altLang="en-US" sz="4800" b="1" dirty="0">
                <a:solidFill>
                  <a:srgbClr val="336699"/>
                </a:solidFill>
                <a:effectLst>
                  <a:outerShdw blurRad="38100" dist="38100" dir="2700000" algn="tl">
                    <a:srgbClr val="000000"/>
                  </a:outerShdw>
                </a:effectLst>
                <a:ea typeface="楷体_GB2312" pitchFamily="49" charset="-122"/>
              </a:rPr>
              <a:t>是前提</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0836"/>
                                        </p:tgtEl>
                                        <p:attrNameLst>
                                          <p:attrName>style.visibility</p:attrName>
                                        </p:attrNameLst>
                                      </p:cBhvr>
                                      <p:to>
                                        <p:strVal val="visible"/>
                                      </p:to>
                                    </p:set>
                                    <p:animEffect transition="in" filter="blinds(horizontal)">
                                      <p:cBhvr>
                                        <p:cTn id="7" dur="500"/>
                                        <p:tgtEl>
                                          <p:spTgt spid="76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260850" y="1951038"/>
            <a:ext cx="141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latin typeface="微软雅黑" pitchFamily="34" charset="-122"/>
                <a:ea typeface="微软雅黑" pitchFamily="34" charset="-122"/>
              </a:rPr>
              <a:t>资料搜集</a:t>
            </a:r>
          </a:p>
        </p:txBody>
      </p:sp>
      <p:sp>
        <p:nvSpPr>
          <p:cNvPr id="8" name="TextBox 7"/>
          <p:cNvSpPr txBox="1">
            <a:spLocks noChangeArrowheads="1"/>
          </p:cNvSpPr>
          <p:nvPr/>
        </p:nvSpPr>
        <p:spPr bwMode="auto">
          <a:xfrm>
            <a:off x="4143375" y="542925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latin typeface="微软雅黑" pitchFamily="34" charset="-122"/>
                <a:ea typeface="微软雅黑" pitchFamily="34" charset="-122"/>
              </a:rPr>
              <a:t>写作、选刊</a:t>
            </a:r>
          </a:p>
        </p:txBody>
      </p:sp>
      <p:sp>
        <p:nvSpPr>
          <p:cNvPr id="13" name="TextBox 12"/>
          <p:cNvSpPr txBox="1">
            <a:spLocks noChangeArrowheads="1"/>
          </p:cNvSpPr>
          <p:nvPr/>
        </p:nvSpPr>
        <p:spPr bwMode="auto">
          <a:xfrm>
            <a:off x="4143375" y="3657600"/>
            <a:ext cx="1571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latin typeface="微软雅黑" pitchFamily="34" charset="-122"/>
                <a:ea typeface="微软雅黑" pitchFamily="34" charset="-122"/>
              </a:rPr>
              <a:t>如何选题、</a:t>
            </a:r>
            <a:endParaRPr lang="en-US" altLang="zh-CN" b="1">
              <a:latin typeface="微软雅黑" pitchFamily="34" charset="-122"/>
              <a:ea typeface="微软雅黑" pitchFamily="34" charset="-122"/>
            </a:endParaRPr>
          </a:p>
          <a:p>
            <a:pPr eaLnBrk="1" hangingPunct="1"/>
            <a:r>
              <a:rPr lang="zh-CN" altLang="en-US" b="1">
                <a:latin typeface="微软雅黑" pitchFamily="34" charset="-122"/>
                <a:ea typeface="微软雅黑" pitchFamily="34" charset="-122"/>
              </a:rPr>
              <a:t>形成开题报告</a:t>
            </a:r>
          </a:p>
        </p:txBody>
      </p:sp>
      <p:sp>
        <p:nvSpPr>
          <p:cNvPr id="30" name="TextBox 29"/>
          <p:cNvSpPr txBox="1">
            <a:spLocks noChangeArrowheads="1"/>
          </p:cNvSpPr>
          <p:nvPr/>
        </p:nvSpPr>
        <p:spPr bwMode="auto">
          <a:xfrm>
            <a:off x="6000750" y="5345113"/>
            <a:ext cx="2914650" cy="6159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zh-CN" altLang="en-US">
                <a:solidFill>
                  <a:schemeClr val="tx2"/>
                </a:solidFill>
                <a:latin typeface="微软雅黑" pitchFamily="34" charset="-122"/>
                <a:ea typeface="微软雅黑" pitchFamily="34" charset="-122"/>
                <a:cs typeface="Arial Unicode MS" pitchFamily="34" charset="-122"/>
              </a:rPr>
              <a:t> </a:t>
            </a:r>
            <a:r>
              <a:rPr lang="zh-CN" altLang="en-US" sz="1600" b="1">
                <a:solidFill>
                  <a:schemeClr val="tx2"/>
                </a:solidFill>
                <a:latin typeface="微软雅黑" pitchFamily="34" charset="-122"/>
                <a:ea typeface="微软雅黑" pitchFamily="34" charset="-122"/>
                <a:cs typeface="Arial Unicode MS" pitchFamily="34" charset="-122"/>
              </a:rPr>
              <a:t>管理文献、格式化参考文献</a:t>
            </a:r>
            <a:endParaRPr lang="en-US" altLang="zh-CN" sz="1600" b="1">
              <a:solidFill>
                <a:schemeClr val="tx2"/>
              </a:solidFill>
              <a:latin typeface="微软雅黑" pitchFamily="34" charset="-122"/>
              <a:ea typeface="微软雅黑" pitchFamily="34" charset="-122"/>
              <a:cs typeface="Arial Unicode MS" pitchFamily="34" charset="-122"/>
            </a:endParaRPr>
          </a:p>
          <a:p>
            <a:pPr eaLnBrk="1" hangingPunct="1">
              <a:buFont typeface="Wingdings" pitchFamily="2" charset="2"/>
              <a:buChar char="Ø"/>
            </a:pPr>
            <a:r>
              <a:rPr lang="zh-CN" altLang="en-US" sz="1600" b="1">
                <a:solidFill>
                  <a:schemeClr val="tx2"/>
                </a:solidFill>
                <a:latin typeface="微软雅黑" pitchFamily="34" charset="-122"/>
                <a:ea typeface="微软雅黑" pitchFamily="34" charset="-122"/>
                <a:cs typeface="Arial Unicode MS" pitchFamily="34" charset="-122"/>
              </a:rPr>
              <a:t> 选刊？期刊的影响力？</a:t>
            </a:r>
          </a:p>
        </p:txBody>
      </p:sp>
      <p:sp>
        <p:nvSpPr>
          <p:cNvPr id="31" name="TextBox 30"/>
          <p:cNvSpPr txBox="1">
            <a:spLocks noChangeArrowheads="1"/>
          </p:cNvSpPr>
          <p:nvPr/>
        </p:nvSpPr>
        <p:spPr bwMode="auto">
          <a:xfrm>
            <a:off x="6008688" y="1795463"/>
            <a:ext cx="2903537" cy="5540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zh-CN" altLang="en-US" sz="1500" b="1">
                <a:solidFill>
                  <a:schemeClr val="tx2"/>
                </a:solidFill>
                <a:latin typeface="微软雅黑" pitchFamily="34" charset="-122"/>
                <a:ea typeface="微软雅黑" pitchFamily="34" charset="-122"/>
              </a:rPr>
              <a:t> 资料多，谁来帮我筛选？</a:t>
            </a:r>
          </a:p>
          <a:p>
            <a:pPr eaLnBrk="1" hangingPunct="1">
              <a:buFont typeface="Wingdings" pitchFamily="2" charset="2"/>
              <a:buChar char="Ø"/>
            </a:pPr>
            <a:r>
              <a:rPr lang="zh-CN" altLang="en-US" sz="1500" b="1">
                <a:solidFill>
                  <a:schemeClr val="tx2"/>
                </a:solidFill>
                <a:latin typeface="微软雅黑" pitchFamily="34" charset="-122"/>
                <a:ea typeface="微软雅黑" pitchFamily="34" charset="-122"/>
              </a:rPr>
              <a:t> 资料少，如何获得更多？</a:t>
            </a:r>
          </a:p>
        </p:txBody>
      </p:sp>
      <p:sp>
        <p:nvSpPr>
          <p:cNvPr id="48135" name="Title 16"/>
          <p:cNvSpPr>
            <a:spLocks noGrp="1"/>
          </p:cNvSpPr>
          <p:nvPr>
            <p:ph type="title"/>
          </p:nvPr>
        </p:nvSpPr>
        <p:spPr/>
        <p:txBody>
          <a:bodyPr/>
          <a:lstStyle/>
          <a:p>
            <a:r>
              <a:rPr lang="zh-CN" altLang="en-US" sz="3200" b="1" smtClean="0">
                <a:latin typeface="黑体" pitchFamily="49" charset="-122"/>
                <a:ea typeface="黑体" pitchFamily="49" charset="-122"/>
              </a:rPr>
              <a:t>科研问题？</a:t>
            </a:r>
            <a:endParaRPr lang="zh-CN" altLang="en-US" sz="3200" smtClean="0">
              <a:latin typeface="黑体" pitchFamily="49" charset="-122"/>
              <a:ea typeface="黑体" pitchFamily="49" charset="-122"/>
            </a:endParaRPr>
          </a:p>
        </p:txBody>
      </p:sp>
      <p:pic>
        <p:nvPicPr>
          <p:cNvPr id="48136" name="图片 5" descr="困惑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357438"/>
            <a:ext cx="348138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Slide Number Placeholder 3"/>
          <p:cNvSpPr>
            <a:spLocks noGrp="1"/>
          </p:cNvSpPr>
          <p:nvPr/>
        </p:nvSpPr>
        <p:spPr bwMode="auto">
          <a:xfrm>
            <a:off x="8424863" y="633730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0EFC35AE-7428-4991-B326-CF6A5F9B7906}" type="slidenum">
              <a:rPr lang="en-US" altLang="en-US" sz="900">
                <a:solidFill>
                  <a:srgbClr val="4B4B4B"/>
                </a:solidFill>
              </a:rPr>
              <a:pPr algn="r" eaLnBrk="1" hangingPunct="1"/>
              <a:t>26</a:t>
            </a:fld>
            <a:endParaRPr lang="en-US" altLang="en-US" sz="900">
              <a:solidFill>
                <a:srgbClr val="4B4B4B"/>
              </a:solidFill>
            </a:endParaRPr>
          </a:p>
        </p:txBody>
      </p:sp>
      <p:grpSp>
        <p:nvGrpSpPr>
          <p:cNvPr id="2" name="Group 38"/>
          <p:cNvGrpSpPr>
            <a:grpSpLocks/>
          </p:cNvGrpSpPr>
          <p:nvPr/>
        </p:nvGrpSpPr>
        <p:grpSpPr bwMode="auto">
          <a:xfrm>
            <a:off x="6008688" y="2613025"/>
            <a:ext cx="3135312" cy="2673350"/>
            <a:chOff x="6008913" y="2670627"/>
            <a:chExt cx="3135088" cy="2557815"/>
          </a:xfrm>
        </p:grpSpPr>
        <p:sp>
          <p:nvSpPr>
            <p:cNvPr id="48142" name="TextBox 18"/>
            <p:cNvSpPr txBox="1">
              <a:spLocks noChangeArrowheads="1"/>
            </p:cNvSpPr>
            <p:nvPr/>
          </p:nvSpPr>
          <p:spPr bwMode="auto">
            <a:xfrm>
              <a:off x="6019801" y="2775484"/>
              <a:ext cx="3124200" cy="76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zh-CN" altLang="en-US" sz="1500" b="1">
                  <a:solidFill>
                    <a:schemeClr val="tx2"/>
                  </a:solidFill>
                  <a:latin typeface="微软雅黑" pitchFamily="34" charset="-122"/>
                  <a:ea typeface="微软雅黑" pitchFamily="34" charset="-122"/>
                </a:rPr>
                <a:t> 某个</a:t>
              </a:r>
              <a:r>
                <a:rPr lang="zh-CN" altLang="zh-CN" sz="1500" b="1">
                  <a:solidFill>
                    <a:schemeClr val="tx2"/>
                  </a:solidFill>
                  <a:latin typeface="微软雅黑" pitchFamily="34" charset="-122"/>
                  <a:ea typeface="微软雅黑" pitchFamily="34" charset="-122"/>
                </a:rPr>
                <a:t>课题的发展历史</a:t>
              </a:r>
              <a:r>
                <a:rPr lang="zh-CN" altLang="en-US" sz="1500" b="1">
                  <a:solidFill>
                    <a:schemeClr val="tx2"/>
                  </a:solidFill>
                  <a:latin typeface="微软雅黑" pitchFamily="34" charset="-122"/>
                  <a:ea typeface="微软雅黑" pitchFamily="34" charset="-122"/>
                </a:rPr>
                <a:t>、研究</a:t>
              </a:r>
              <a:endParaRPr lang="en-US" altLang="zh-CN" sz="1500" b="1">
                <a:solidFill>
                  <a:schemeClr val="tx2"/>
                </a:solidFill>
                <a:latin typeface="微软雅黑" pitchFamily="34" charset="-122"/>
                <a:ea typeface="微软雅黑" pitchFamily="34" charset="-122"/>
              </a:endParaRPr>
            </a:p>
            <a:p>
              <a:pPr eaLnBrk="1" hangingPunct="1"/>
              <a:r>
                <a:rPr lang="zh-CN" altLang="en-US" sz="1500" b="1">
                  <a:solidFill>
                    <a:schemeClr val="tx2"/>
                  </a:solidFill>
                  <a:latin typeface="微软雅黑" pitchFamily="34" charset="-122"/>
                  <a:ea typeface="微软雅黑" pitchFamily="34" charset="-122"/>
                </a:rPr>
                <a:t>现状、争论焦点及研究前景？</a:t>
              </a:r>
              <a:endParaRPr lang="en-US" altLang="zh-CN" sz="1500" b="1">
                <a:solidFill>
                  <a:schemeClr val="tx2"/>
                </a:solidFill>
                <a:latin typeface="微软雅黑" pitchFamily="34" charset="-122"/>
                <a:ea typeface="微软雅黑" pitchFamily="34" charset="-122"/>
              </a:endParaRPr>
            </a:p>
            <a:p>
              <a:pPr eaLnBrk="1" hangingPunct="1"/>
              <a:endParaRPr lang="zh-CN" altLang="en-US" sz="1600" b="1">
                <a:solidFill>
                  <a:schemeClr val="tx2"/>
                </a:solidFill>
                <a:latin typeface="微软雅黑" pitchFamily="34" charset="-122"/>
                <a:ea typeface="微软雅黑" pitchFamily="34" charset="-122"/>
              </a:endParaRPr>
            </a:p>
          </p:txBody>
        </p:sp>
        <p:sp>
          <p:nvSpPr>
            <p:cNvPr id="48143" name="TextBox 19"/>
            <p:cNvSpPr txBox="1">
              <a:spLocks noChangeArrowheads="1"/>
            </p:cNvSpPr>
            <p:nvPr/>
          </p:nvSpPr>
          <p:spPr bwMode="auto">
            <a:xfrm>
              <a:off x="6019799" y="3352800"/>
              <a:ext cx="3124201" cy="53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en-US" altLang="zh-CN" sz="1500" b="1">
                  <a:solidFill>
                    <a:schemeClr val="tx2"/>
                  </a:solidFill>
                  <a:latin typeface="微软雅黑" pitchFamily="34" charset="-122"/>
                  <a:ea typeface="微软雅黑" pitchFamily="34" charset="-122"/>
                </a:rPr>
                <a:t> </a:t>
              </a:r>
              <a:r>
                <a:rPr lang="zh-CN" altLang="en-US" sz="1500" b="1">
                  <a:solidFill>
                    <a:schemeClr val="tx2"/>
                  </a:solidFill>
                  <a:latin typeface="微软雅黑" pitchFamily="34" charset="-122"/>
                  <a:ea typeface="微软雅黑" pitchFamily="34" charset="-122"/>
                </a:rPr>
                <a:t>高影响力文献？热点文献？</a:t>
              </a:r>
              <a:endParaRPr lang="en-US" altLang="zh-CN" sz="1500" b="1">
                <a:solidFill>
                  <a:schemeClr val="tx2"/>
                </a:solidFill>
                <a:latin typeface="微软雅黑" pitchFamily="34" charset="-122"/>
                <a:ea typeface="微软雅黑" pitchFamily="34" charset="-122"/>
              </a:endParaRPr>
            </a:p>
            <a:p>
              <a:pPr eaLnBrk="1" hangingPunct="1">
                <a:buFont typeface="Wingdings" pitchFamily="2" charset="2"/>
                <a:buChar char="Ø"/>
              </a:pPr>
              <a:r>
                <a:rPr lang="en-US" altLang="zh-CN" sz="1500" b="1">
                  <a:solidFill>
                    <a:schemeClr val="tx2"/>
                  </a:solidFill>
                  <a:latin typeface="微软雅黑" pitchFamily="34" charset="-122"/>
                  <a:ea typeface="微软雅黑" pitchFamily="34" charset="-122"/>
                </a:rPr>
                <a:t> </a:t>
              </a:r>
              <a:r>
                <a:rPr lang="zh-CN" altLang="en-US" sz="1500" b="1">
                  <a:solidFill>
                    <a:schemeClr val="tx2"/>
                  </a:solidFill>
                  <a:latin typeface="微软雅黑" pitchFamily="34" charset="-122"/>
                  <a:ea typeface="微软雅黑" pitchFamily="34" charset="-122"/>
                </a:rPr>
                <a:t>学科相关文献？</a:t>
              </a:r>
              <a:endParaRPr lang="en-US" altLang="zh-CN" sz="1500" b="1">
                <a:solidFill>
                  <a:schemeClr val="tx2"/>
                </a:solidFill>
                <a:latin typeface="微软雅黑" pitchFamily="34" charset="-122"/>
                <a:ea typeface="微软雅黑" pitchFamily="34" charset="-122"/>
              </a:endParaRPr>
            </a:p>
          </p:txBody>
        </p:sp>
        <p:sp>
          <p:nvSpPr>
            <p:cNvPr id="48144" name="TextBox 21"/>
            <p:cNvSpPr txBox="1">
              <a:spLocks noChangeArrowheads="1"/>
            </p:cNvSpPr>
            <p:nvPr/>
          </p:nvSpPr>
          <p:spPr bwMode="auto">
            <a:xfrm>
              <a:off x="6019800" y="4241084"/>
              <a:ext cx="2895600" cy="9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zh-CN" altLang="en-US" sz="1600" b="1">
                  <a:solidFill>
                    <a:schemeClr val="tx2"/>
                  </a:solidFill>
                  <a:latin typeface="微软雅黑" pitchFamily="34" charset="-122"/>
                  <a:ea typeface="微软雅黑" pitchFamily="34" charset="-122"/>
                </a:rPr>
                <a:t> </a:t>
              </a:r>
              <a:r>
                <a:rPr lang="zh-CN" altLang="en-US" sz="1500" b="1">
                  <a:solidFill>
                    <a:schemeClr val="tx2"/>
                  </a:solidFill>
                  <a:latin typeface="微软雅黑" pitchFamily="34" charset="-122"/>
                  <a:ea typeface="微软雅黑" pitchFamily="34" charset="-122"/>
                </a:rPr>
                <a:t>追踪研究前沿，有价值的文献的后续进展</a:t>
              </a:r>
              <a:r>
                <a:rPr lang="en-US" altLang="zh-CN" sz="1500" b="1">
                  <a:solidFill>
                    <a:schemeClr val="tx2"/>
                  </a:solidFill>
                  <a:latin typeface="微软雅黑" pitchFamily="34" charset="-122"/>
                  <a:ea typeface="微软雅黑" pitchFamily="34" charset="-122"/>
                </a:rPr>
                <a:t>&amp;</a:t>
              </a:r>
              <a:r>
                <a:rPr lang="zh-CN" altLang="en-US" sz="1500" b="1">
                  <a:solidFill>
                    <a:schemeClr val="tx2"/>
                  </a:solidFill>
                  <a:latin typeface="微软雅黑" pitchFamily="34" charset="-122"/>
                  <a:ea typeface="微软雅黑" pitchFamily="34" charset="-122"/>
                </a:rPr>
                <a:t>最新进展；跟踪学术领军人物及竞争对手的研究动态？订制阅读顶尖学术期刊？</a:t>
              </a:r>
            </a:p>
          </p:txBody>
        </p:sp>
        <p:grpSp>
          <p:nvGrpSpPr>
            <p:cNvPr id="48145" name="Group 45"/>
            <p:cNvGrpSpPr>
              <a:grpSpLocks/>
            </p:cNvGrpSpPr>
            <p:nvPr/>
          </p:nvGrpSpPr>
          <p:grpSpPr bwMode="auto">
            <a:xfrm>
              <a:off x="6008913" y="2670627"/>
              <a:ext cx="2906504" cy="2557815"/>
              <a:chOff x="6008913" y="2670627"/>
              <a:chExt cx="2906504" cy="2557815"/>
            </a:xfrm>
          </p:grpSpPr>
          <p:sp>
            <p:nvSpPr>
              <p:cNvPr id="47" name="Rectangle 46"/>
              <p:cNvSpPr/>
              <p:nvPr/>
            </p:nvSpPr>
            <p:spPr>
              <a:xfrm>
                <a:off x="6008913" y="2670627"/>
                <a:ext cx="2906504" cy="25578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latin typeface="微软雅黑" pitchFamily="34" charset="-122"/>
                  <a:ea typeface="微软雅黑" pitchFamily="34" charset="-122"/>
                </a:endParaRPr>
              </a:p>
            </p:txBody>
          </p:sp>
          <p:cxnSp>
            <p:nvCxnSpPr>
              <p:cNvPr id="48" name="Straight Connector 47"/>
              <p:cNvCxnSpPr/>
              <p:nvPr/>
            </p:nvCxnSpPr>
            <p:spPr>
              <a:xfrm flipV="1">
                <a:off x="6020024" y="3352610"/>
                <a:ext cx="288745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020024" y="4241162"/>
                <a:ext cx="288745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40" name="TextBox 20"/>
          <p:cNvSpPr txBox="1">
            <a:spLocks noChangeArrowheads="1"/>
          </p:cNvSpPr>
          <p:nvPr/>
        </p:nvSpPr>
        <p:spPr bwMode="auto">
          <a:xfrm>
            <a:off x="6030913" y="3890963"/>
            <a:ext cx="28273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en-US" altLang="zh-CN" sz="1500" b="1">
                <a:solidFill>
                  <a:schemeClr val="tx2"/>
                </a:solidFill>
                <a:latin typeface="微软雅黑" pitchFamily="34" charset="-122"/>
                <a:ea typeface="微软雅黑" pitchFamily="34" charset="-122"/>
              </a:rPr>
              <a:t> </a:t>
            </a:r>
            <a:r>
              <a:rPr lang="zh-CN" altLang="zh-CN" sz="1500" b="1">
                <a:solidFill>
                  <a:schemeClr val="tx2"/>
                </a:solidFill>
                <a:latin typeface="微软雅黑" pitchFamily="34" charset="-122"/>
                <a:ea typeface="微软雅黑" pitchFamily="34" charset="-122"/>
              </a:rPr>
              <a:t>高产出国家、机构和人？</a:t>
            </a:r>
            <a:r>
              <a:rPr lang="zh-CN" altLang="en-US" sz="1500">
                <a:solidFill>
                  <a:schemeClr val="tx2"/>
                </a:solidFill>
                <a:latin typeface="微软雅黑" pitchFamily="34" charset="-122"/>
                <a:ea typeface="微软雅黑" pitchFamily="34" charset="-122"/>
                <a:cs typeface="Arial Unicode MS" pitchFamily="34" charset="-122"/>
              </a:rPr>
              <a:t> </a:t>
            </a:r>
          </a:p>
        </p:txBody>
      </p:sp>
      <p:cxnSp>
        <p:nvCxnSpPr>
          <p:cNvPr id="48140" name="Straight Connector 40"/>
          <p:cNvCxnSpPr>
            <a:cxnSpLocks noChangeShapeType="1"/>
          </p:cNvCxnSpPr>
          <p:nvPr/>
        </p:nvCxnSpPr>
        <p:spPr bwMode="auto">
          <a:xfrm>
            <a:off x="7286625" y="5872163"/>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42" name="Straight Connector 41"/>
          <p:cNvCxnSpPr/>
          <p:nvPr/>
        </p:nvCxnSpPr>
        <p:spPr bwMode="auto">
          <a:xfrm flipV="1">
            <a:off x="6000750" y="3871913"/>
            <a:ext cx="28876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ox(in)">
                                      <p:cBhvr>
                                        <p:cTn id="10" dur="500"/>
                                        <p:tgtEl>
                                          <p:spTgt spid="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par>
                                <p:cTn id="16" presetID="4"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par>
                                <p:cTn id="19" presetID="4" presetClass="entr" presetSubtype="16"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ox(in)">
                                      <p:cBhvr>
                                        <p:cTn id="21" dur="500"/>
                                        <p:tgtEl>
                                          <p:spTgt spid="42"/>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in)">
                                      <p:cBhvr>
                                        <p:cTn id="24" dur="500"/>
                                        <p:tgtEl>
                                          <p:spTgt spid="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in)">
                                      <p:cBhvr>
                                        <p:cTn id="29" dur="500"/>
                                        <p:tgtEl>
                                          <p:spTgt spid="8"/>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in)">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30" grpId="0" animBg="1"/>
      <p:bldP spid="31"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p:txBody>
          <a:bodyPr/>
          <a:lstStyle/>
          <a:p>
            <a:r>
              <a:rPr lang="zh-CN" altLang="en-US" sz="3200" b="1" smtClean="0">
                <a:ea typeface="宋体" pitchFamily="2" charset="-122"/>
              </a:rPr>
              <a:t>科研选题</a:t>
            </a:r>
          </a:p>
        </p:txBody>
      </p:sp>
      <p:sp>
        <p:nvSpPr>
          <p:cNvPr id="49155" name="内容占位符 2"/>
          <p:cNvSpPr>
            <a:spLocks noGrp="1"/>
          </p:cNvSpPr>
          <p:nvPr>
            <p:ph idx="1"/>
          </p:nvPr>
        </p:nvSpPr>
        <p:spPr>
          <a:xfrm>
            <a:off x="609600" y="1525588"/>
            <a:ext cx="8001000" cy="4570412"/>
          </a:xfrm>
        </p:spPr>
        <p:txBody>
          <a:bodyPr/>
          <a:lstStyle/>
          <a:p>
            <a:r>
              <a:rPr lang="zh-CN" altLang="en-US" smtClean="0">
                <a:ea typeface="宋体" pitchFamily="2" charset="-122"/>
              </a:rPr>
              <a:t>科学研究贵在创新，因此在选择研究课题时应首先考虑创新性，简单重复前人的研究的不是科学研究。</a:t>
            </a:r>
            <a:endParaRPr lang="en-US" altLang="zh-CN" smtClean="0">
              <a:ea typeface="宋体" pitchFamily="2" charset="-122"/>
            </a:endParaRPr>
          </a:p>
          <a:p>
            <a:r>
              <a:rPr lang="zh-CN" altLang="en-US" smtClean="0">
                <a:ea typeface="宋体" pitchFamily="2" charset="-122"/>
              </a:rPr>
              <a:t>科研工作者在选题阶段要对自己的“</a:t>
            </a:r>
            <a:r>
              <a:rPr lang="en-US" altLang="zh-CN" smtClean="0">
                <a:ea typeface="宋体" pitchFamily="2" charset="-122"/>
              </a:rPr>
              <a:t>Idea”</a:t>
            </a:r>
            <a:r>
              <a:rPr lang="zh-CN" altLang="en-US" smtClean="0">
                <a:ea typeface="宋体" pitchFamily="2" charset="-122"/>
              </a:rPr>
              <a:t>进行论证，确定其是否具有创新性。</a:t>
            </a:r>
            <a:endParaRPr lang="en-US" altLang="zh-CN" smtClean="0">
              <a:ea typeface="宋体" pitchFamily="2" charset="-122"/>
            </a:endParaRPr>
          </a:p>
          <a:p>
            <a:r>
              <a:rPr lang="zh-CN" altLang="en-US" smtClean="0">
                <a:ea typeface="宋体" pitchFamily="2" charset="-122"/>
              </a:rPr>
              <a:t>科研工作者需要认真地进行文献检索，对收集到的大量文献信息进行分析、比较和判断。这样才能掌握国内外研究领域的发展状况和动向，结合自己本身所具有的知识背景，触类旁通的逻辑推理能力和想象力。通过相应的联想，从而发现具有科学性、先进性和创造性的选题！</a:t>
            </a:r>
          </a:p>
        </p:txBody>
      </p:sp>
      <p:sp>
        <p:nvSpPr>
          <p:cNvPr id="49156"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E8E133B-BF68-4F09-9272-BC11CCB44007}" type="slidenum">
              <a:rPr lang="en-US" altLang="zh-CN" smtClean="0">
                <a:solidFill>
                  <a:srgbClr val="4B4B4B"/>
                </a:solidFill>
              </a:rPr>
              <a:pPr eaLnBrk="1" hangingPunct="1"/>
              <a:t>27</a:t>
            </a:fld>
            <a:endParaRPr lang="en-US" altLang="zh-CN" smtClean="0">
              <a:solidFill>
                <a:srgbClr val="4B4B4B"/>
              </a:solidFill>
            </a:endParaRP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p:txBody>
          <a:bodyPr/>
          <a:lstStyle/>
          <a:p>
            <a:pPr marL="174625" indent="-174625">
              <a:lnSpc>
                <a:spcPct val="90000"/>
              </a:lnSpc>
            </a:pPr>
            <a:r>
              <a:rPr lang="zh-CN" altLang="zh-CN" sz="2000" b="1" smtClean="0">
                <a:ea typeface="宋体" pitchFamily="2" charset="-122"/>
              </a:rPr>
              <a:t>扎实的专业基础知识是看懂文献的前提</a:t>
            </a:r>
            <a:endParaRPr lang="zh-CN" altLang="en-US" sz="2000" b="1" smtClean="0">
              <a:ea typeface="宋体" pitchFamily="2" charset="-122"/>
            </a:endParaRPr>
          </a:p>
          <a:p>
            <a:pPr marL="174625" indent="-174625">
              <a:lnSpc>
                <a:spcPct val="90000"/>
              </a:lnSpc>
            </a:pPr>
            <a:r>
              <a:rPr lang="zh-CN" altLang="zh-CN" sz="2000" b="1" smtClean="0">
                <a:ea typeface="宋体" pitchFamily="2" charset="-122"/>
              </a:rPr>
              <a:t>广泛阅读文献：始终关注国际动态，</a:t>
            </a:r>
            <a:r>
              <a:rPr lang="zh-CN" altLang="en-US" sz="2000" b="1" smtClean="0">
                <a:ea typeface="宋体" pitchFamily="2" charset="-122"/>
              </a:rPr>
              <a:t>本领域的核心</a:t>
            </a:r>
            <a:r>
              <a:rPr lang="zh-CN" altLang="zh-CN" sz="2000" b="1" smtClean="0">
                <a:ea typeface="宋体" pitchFamily="2" charset="-122"/>
              </a:rPr>
              <a:t>期刊做到耳熟能详！ </a:t>
            </a:r>
            <a:endParaRPr lang="zh-CN" altLang="en-US" sz="2000" b="1" smtClean="0">
              <a:ea typeface="宋体" pitchFamily="2" charset="-122"/>
            </a:endParaRPr>
          </a:p>
          <a:p>
            <a:pPr marL="174625" indent="-174625">
              <a:lnSpc>
                <a:spcPct val="90000"/>
              </a:lnSpc>
            </a:pPr>
            <a:r>
              <a:rPr lang="zh-CN" altLang="zh-CN" sz="2000" b="1" smtClean="0">
                <a:ea typeface="宋体" pitchFamily="2" charset="-122"/>
              </a:rPr>
              <a:t>学会阅读文献，读透文献。</a:t>
            </a:r>
            <a:r>
              <a:rPr lang="zh-CN" altLang="en-US" sz="2000" b="1" smtClean="0">
                <a:ea typeface="宋体" pitchFamily="2" charset="-122"/>
              </a:rPr>
              <a:t>只看核心期刊。</a:t>
            </a:r>
            <a:r>
              <a:rPr lang="zh-CN" altLang="zh-CN" sz="2000" b="1" smtClean="0">
                <a:ea typeface="宋体" pitchFamily="2" charset="-122"/>
              </a:rPr>
              <a:t>看</a:t>
            </a:r>
            <a:r>
              <a:rPr lang="en-US" altLang="zh-CN" sz="2000" b="1" smtClean="0">
                <a:ea typeface="宋体" pitchFamily="2" charset="-122"/>
              </a:rPr>
              <a:t>10</a:t>
            </a:r>
            <a:r>
              <a:rPr lang="zh-CN" altLang="zh-CN" sz="2000" b="1" smtClean="0">
                <a:ea typeface="宋体" pitchFamily="2" charset="-122"/>
              </a:rPr>
              <a:t>－</a:t>
            </a:r>
            <a:r>
              <a:rPr lang="en-US" altLang="zh-CN" sz="2000" b="1" smtClean="0">
                <a:ea typeface="宋体" pitchFamily="2" charset="-122"/>
              </a:rPr>
              <a:t>20</a:t>
            </a:r>
            <a:r>
              <a:rPr lang="zh-CN" altLang="zh-CN" sz="2000" b="1" smtClean="0">
                <a:ea typeface="宋体" pitchFamily="2" charset="-122"/>
              </a:rPr>
              <a:t>篇</a:t>
            </a:r>
            <a:r>
              <a:rPr lang="en-US" altLang="zh-CN" sz="2000" b="1" smtClean="0">
                <a:ea typeface="宋体" pitchFamily="2" charset="-122"/>
              </a:rPr>
              <a:t>review</a:t>
            </a:r>
            <a:r>
              <a:rPr lang="zh-CN" altLang="zh-CN" sz="2000" b="1" smtClean="0">
                <a:ea typeface="宋体" pitchFamily="2" charset="-122"/>
              </a:rPr>
              <a:t>后再看研究性论文。</a:t>
            </a:r>
            <a:endParaRPr lang="zh-CN" altLang="en-US" sz="2000" b="1" smtClean="0">
              <a:ea typeface="宋体" pitchFamily="2" charset="-122"/>
            </a:endParaRPr>
          </a:p>
          <a:p>
            <a:pPr marL="1104900" lvl="1" indent="-381000">
              <a:lnSpc>
                <a:spcPct val="90000"/>
              </a:lnSpc>
            </a:pPr>
            <a:r>
              <a:rPr lang="zh-CN" altLang="zh-CN" sz="1800" b="1" smtClean="0">
                <a:ea typeface="宋体" pitchFamily="2" charset="-122"/>
              </a:rPr>
              <a:t>研究性论文</a:t>
            </a:r>
            <a:r>
              <a:rPr lang="en-US" altLang="zh-CN" sz="1800" b="1" smtClean="0">
                <a:ea typeface="宋体" pitchFamily="2" charset="-122"/>
              </a:rPr>
              <a:t>-</a:t>
            </a:r>
            <a:r>
              <a:rPr lang="zh-CN" altLang="en-US" sz="1800" b="1" smtClean="0">
                <a:ea typeface="宋体" pitchFamily="2" charset="-122"/>
              </a:rPr>
              <a:t>先看标题，从问题入手，思考</a:t>
            </a:r>
          </a:p>
          <a:p>
            <a:pPr marL="1104900" lvl="1" indent="-381000">
              <a:lnSpc>
                <a:spcPct val="90000"/>
              </a:lnSpc>
            </a:pPr>
            <a:r>
              <a:rPr lang="zh-CN" altLang="zh-CN" sz="1800" b="1" smtClean="0">
                <a:ea typeface="宋体" pitchFamily="2" charset="-122"/>
              </a:rPr>
              <a:t>这篇论文会做哪些内容来说明其标题？</a:t>
            </a:r>
            <a:endParaRPr lang="zh-CN" altLang="en-US" sz="1800" b="1" smtClean="0">
              <a:ea typeface="宋体" pitchFamily="2" charset="-122"/>
            </a:endParaRPr>
          </a:p>
          <a:p>
            <a:pPr marL="1104900" lvl="1" indent="-381000">
              <a:lnSpc>
                <a:spcPct val="90000"/>
              </a:lnSpc>
            </a:pPr>
            <a:r>
              <a:rPr lang="zh-CN" altLang="zh-CN" sz="1800" b="1" smtClean="0">
                <a:ea typeface="宋体" pitchFamily="2" charset="-122"/>
              </a:rPr>
              <a:t>作者为什么要做这项工作？</a:t>
            </a:r>
            <a:endParaRPr lang="zh-CN" altLang="en-US" sz="1800" b="1" smtClean="0">
              <a:ea typeface="宋体" pitchFamily="2" charset="-122"/>
            </a:endParaRPr>
          </a:p>
          <a:p>
            <a:pPr marL="1104900" lvl="1" indent="-381000">
              <a:lnSpc>
                <a:spcPct val="90000"/>
              </a:lnSpc>
            </a:pPr>
            <a:r>
              <a:rPr lang="zh-CN" altLang="zh-CN" sz="1800" b="1" smtClean="0">
                <a:ea typeface="宋体" pitchFamily="2" charset="-122"/>
              </a:rPr>
              <a:t>如果论文是近半年内发表的，该论文解决了什么问题？引出了什么问题</a:t>
            </a:r>
            <a:r>
              <a:rPr lang="en-US" altLang="zh-CN" sz="1800" b="1" smtClean="0">
                <a:ea typeface="宋体" pitchFamily="2" charset="-122"/>
              </a:rPr>
              <a:t>(</a:t>
            </a:r>
            <a:r>
              <a:rPr lang="zh-CN" altLang="zh-CN" sz="1800" b="1" smtClean="0">
                <a:ea typeface="宋体" pitchFamily="2" charset="-122"/>
              </a:rPr>
              <a:t>结合你看的综述</a:t>
            </a:r>
            <a:r>
              <a:rPr lang="en-US" altLang="zh-CN" sz="1800" b="1" smtClean="0">
                <a:ea typeface="宋体" pitchFamily="2" charset="-122"/>
              </a:rPr>
              <a:t>)</a:t>
            </a:r>
            <a:r>
              <a:rPr lang="zh-CN" altLang="zh-CN" sz="1800" b="1" smtClean="0">
                <a:ea typeface="宋体" pitchFamily="2" charset="-122"/>
              </a:rPr>
              <a:t>？</a:t>
            </a:r>
            <a:endParaRPr lang="zh-CN" altLang="en-US" sz="1800" b="1" smtClean="0">
              <a:ea typeface="宋体" pitchFamily="2" charset="-122"/>
            </a:endParaRPr>
          </a:p>
          <a:p>
            <a:pPr marL="1104900" lvl="1" indent="-381000">
              <a:lnSpc>
                <a:spcPct val="90000"/>
              </a:lnSpc>
            </a:pPr>
            <a:r>
              <a:rPr lang="zh-CN" altLang="zh-CN" sz="1800" b="1" smtClean="0">
                <a:ea typeface="宋体" pitchFamily="2" charset="-122"/>
              </a:rPr>
              <a:t>仔细看摘要，比较你的想法与作者的是否吻合</a:t>
            </a:r>
            <a:endParaRPr lang="zh-CN" altLang="en-US" sz="1800" b="1" smtClean="0">
              <a:ea typeface="宋体" pitchFamily="2" charset="-122"/>
            </a:endParaRPr>
          </a:p>
          <a:p>
            <a:pPr marL="1104900" lvl="1" indent="-381000">
              <a:lnSpc>
                <a:spcPct val="90000"/>
              </a:lnSpc>
            </a:pPr>
            <a:r>
              <a:rPr lang="zh-CN" altLang="zh-CN" sz="1800" b="1" smtClean="0">
                <a:ea typeface="宋体" pitchFamily="2" charset="-122"/>
              </a:rPr>
              <a:t>看实验结果，想想有什么地方不完善？是否可继续深入或拓展？</a:t>
            </a:r>
            <a:r>
              <a:rPr lang="zh-CN" altLang="en-US" b="1" smtClean="0">
                <a:ea typeface="宋体" pitchFamily="2" charset="-122"/>
              </a:rPr>
              <a:t/>
            </a:r>
            <a:br>
              <a:rPr lang="zh-CN" altLang="en-US" b="1" smtClean="0">
                <a:ea typeface="宋体" pitchFamily="2" charset="-122"/>
              </a:rPr>
            </a:br>
            <a:endParaRPr lang="zh-CN" altLang="en-US" b="1" smtClean="0">
              <a:ea typeface="宋体" pitchFamily="2" charset="-122"/>
            </a:endParaRPr>
          </a:p>
          <a:p>
            <a:pPr marL="174625" indent="-174625">
              <a:lnSpc>
                <a:spcPct val="90000"/>
              </a:lnSpc>
              <a:buFontTx/>
              <a:buAutoNum type="alphaUcPeriod"/>
            </a:pPr>
            <a:endParaRPr lang="en-US" altLang="zh-CN" smtClean="0">
              <a:ea typeface="宋体" pitchFamily="2" charset="-122"/>
            </a:endParaRPr>
          </a:p>
        </p:txBody>
      </p:sp>
      <p:sp>
        <p:nvSpPr>
          <p:cNvPr id="50179" name="标题 1"/>
          <p:cNvSpPr>
            <a:spLocks/>
          </p:cNvSpPr>
          <p:nvPr/>
        </p:nvSpPr>
        <p:spPr bwMode="auto">
          <a:xfrm>
            <a:off x="971550" y="476250"/>
            <a:ext cx="73691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zh-CN" altLang="zh-CN" sz="3200" b="1">
                <a:solidFill>
                  <a:schemeClr val="tx2"/>
                </a:solidFill>
              </a:rPr>
              <a:t>获得良好</a:t>
            </a:r>
            <a:r>
              <a:rPr lang="en-US" altLang="zh-CN" sz="3200" b="1">
                <a:solidFill>
                  <a:schemeClr val="tx2"/>
                </a:solidFill>
              </a:rPr>
              <a:t>Idea</a:t>
            </a:r>
            <a:r>
              <a:rPr lang="zh-CN" altLang="zh-CN" sz="3200" b="1">
                <a:solidFill>
                  <a:schemeClr val="tx2"/>
                </a:solidFill>
              </a:rPr>
              <a:t>的基础</a:t>
            </a:r>
            <a:endParaRPr lang="zh-CN" altLang="en-US" sz="2800" b="1">
              <a:solidFill>
                <a:srgbClr val="FF0000"/>
              </a:solidFill>
            </a:endParaRPr>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zh-CN" altLang="en-US" sz="3200" b="1" smtClean="0">
                <a:ea typeface="宋体" pitchFamily="2" charset="-122"/>
              </a:rPr>
              <a:t>选题时查找和阅读参考文献</a:t>
            </a:r>
          </a:p>
        </p:txBody>
      </p:sp>
      <p:sp>
        <p:nvSpPr>
          <p:cNvPr id="51203" name="Rectangle 3"/>
          <p:cNvSpPr>
            <a:spLocks noGrp="1" noChangeArrowheads="1"/>
          </p:cNvSpPr>
          <p:nvPr>
            <p:ph type="body" idx="1"/>
          </p:nvPr>
        </p:nvSpPr>
        <p:spPr/>
        <p:txBody>
          <a:bodyPr/>
          <a:lstStyle/>
          <a:p>
            <a:r>
              <a:rPr lang="zh-CN" altLang="en-US" b="1" smtClean="0">
                <a:ea typeface="宋体" pitchFamily="2" charset="-122"/>
              </a:rPr>
              <a:t>尽可能全面的信息</a:t>
            </a:r>
          </a:p>
          <a:p>
            <a:pPr lvl="1"/>
            <a:r>
              <a:rPr lang="zh-CN" altLang="en-US" b="1" smtClean="0">
                <a:ea typeface="宋体" pitchFamily="2" charset="-122"/>
              </a:rPr>
              <a:t>新的研究方法和研究思路</a:t>
            </a:r>
          </a:p>
          <a:p>
            <a:pPr lvl="1"/>
            <a:r>
              <a:rPr lang="zh-CN" altLang="en-US" b="1" smtClean="0">
                <a:ea typeface="宋体" pitchFamily="2" charset="-122"/>
              </a:rPr>
              <a:t>相关的交叉学科</a:t>
            </a:r>
          </a:p>
          <a:p>
            <a:pPr lvl="1"/>
            <a:r>
              <a:rPr lang="zh-CN" altLang="en-US" b="1" smtClean="0">
                <a:ea typeface="宋体" pitchFamily="2" charset="-122"/>
              </a:rPr>
              <a:t>密切相关但自己开始没有注意到的文献</a:t>
            </a:r>
          </a:p>
          <a:p>
            <a:r>
              <a:rPr lang="zh-CN" altLang="en-US" b="1" smtClean="0">
                <a:ea typeface="宋体" pitchFamily="2" charset="-122"/>
              </a:rPr>
              <a:t>相对高质量的文献</a:t>
            </a:r>
          </a:p>
          <a:p>
            <a:pPr lvl="1"/>
            <a:r>
              <a:rPr lang="zh-CN" altLang="en-US" b="1" smtClean="0">
                <a:ea typeface="宋体" pitchFamily="2" charset="-122"/>
              </a:rPr>
              <a:t>读一篇高质量文献和一篇低质量文献要花费相同的时间</a:t>
            </a:r>
          </a:p>
          <a:p>
            <a:pPr lvl="1"/>
            <a:r>
              <a:rPr lang="zh-CN" altLang="en-US" b="1" smtClean="0">
                <a:ea typeface="宋体" pitchFamily="2" charset="-122"/>
              </a:rPr>
              <a:t>取法乎上，得乎其中</a:t>
            </a:r>
          </a:p>
          <a:p>
            <a:r>
              <a:rPr lang="zh-CN" altLang="en-US" b="1" smtClean="0">
                <a:ea typeface="宋体" pitchFamily="2" charset="-122"/>
              </a:rPr>
              <a:t>多角度分析文献，快速了解课题的来龙去脉</a:t>
            </a: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5576" y="2780928"/>
            <a:ext cx="7344816" cy="329575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83568" y="188640"/>
            <a:ext cx="7410450" cy="2619375"/>
          </a:xfrm>
          <a:prstGeom prst="rect">
            <a:avLst/>
          </a:prstGeom>
          <a:noFill/>
          <a:ln w="9525">
            <a:noFill/>
            <a:miter lim="800000"/>
            <a:headEnd/>
            <a:tailEnd/>
          </a:ln>
        </p:spPr>
      </p:pic>
      <p:grpSp>
        <p:nvGrpSpPr>
          <p:cNvPr id="12" name="组合 11"/>
          <p:cNvGrpSpPr/>
          <p:nvPr/>
        </p:nvGrpSpPr>
        <p:grpSpPr>
          <a:xfrm>
            <a:off x="7812360" y="3933056"/>
            <a:ext cx="576064" cy="2128302"/>
            <a:chOff x="7812360" y="3933056"/>
            <a:chExt cx="576064" cy="2128302"/>
          </a:xfrm>
        </p:grpSpPr>
        <p:sp>
          <p:nvSpPr>
            <p:cNvPr id="6" name="矩形 5"/>
            <p:cNvSpPr/>
            <p:nvPr/>
          </p:nvSpPr>
          <p:spPr>
            <a:xfrm>
              <a:off x="7812360" y="3933056"/>
              <a:ext cx="576064" cy="400110"/>
            </a:xfrm>
            <a:prstGeom prst="rect">
              <a:avLst/>
            </a:prstGeom>
          </p:spPr>
          <p:txBody>
            <a:bodyPr wrap="square">
              <a:spAutoFit/>
            </a:bodyPr>
            <a:lstStyle/>
            <a:p>
              <a:r>
                <a:rPr lang="en-US" sz="2000" b="1" dirty="0" smtClean="0">
                  <a:solidFill>
                    <a:srgbClr val="FF0000"/>
                  </a:solidFill>
                </a:rPr>
                <a:t>√</a:t>
              </a:r>
              <a:endParaRPr lang="en-US" sz="2000" b="1" dirty="0">
                <a:solidFill>
                  <a:srgbClr val="FF0000"/>
                </a:solidFill>
              </a:endParaRPr>
            </a:p>
          </p:txBody>
        </p:sp>
        <p:sp>
          <p:nvSpPr>
            <p:cNvPr id="7" name="矩形 6"/>
            <p:cNvSpPr/>
            <p:nvPr/>
          </p:nvSpPr>
          <p:spPr>
            <a:xfrm>
              <a:off x="7812360" y="5661248"/>
              <a:ext cx="576064" cy="400110"/>
            </a:xfrm>
            <a:prstGeom prst="rect">
              <a:avLst/>
            </a:prstGeom>
          </p:spPr>
          <p:txBody>
            <a:bodyPr wrap="square">
              <a:spAutoFit/>
            </a:bodyPr>
            <a:lstStyle/>
            <a:p>
              <a:r>
                <a:rPr lang="en-US" sz="2000" b="1" dirty="0" smtClean="0">
                  <a:solidFill>
                    <a:srgbClr val="FF0000"/>
                  </a:solidFill>
                </a:rPr>
                <a:t>√</a:t>
              </a:r>
              <a:endParaRPr lang="en-US" sz="2000" b="1" dirty="0">
                <a:solidFill>
                  <a:srgbClr val="FF0000"/>
                </a:solidFill>
              </a:endParaRPr>
            </a:p>
          </p:txBody>
        </p:sp>
        <p:sp>
          <p:nvSpPr>
            <p:cNvPr id="8" name="矩形 7"/>
            <p:cNvSpPr/>
            <p:nvPr/>
          </p:nvSpPr>
          <p:spPr>
            <a:xfrm>
              <a:off x="7812360" y="5013176"/>
              <a:ext cx="576064" cy="400110"/>
            </a:xfrm>
            <a:prstGeom prst="rect">
              <a:avLst/>
            </a:prstGeom>
          </p:spPr>
          <p:txBody>
            <a:bodyPr wrap="square">
              <a:spAutoFit/>
            </a:bodyPr>
            <a:lstStyle/>
            <a:p>
              <a:r>
                <a:rPr lang="en-US" sz="2000" b="1" dirty="0" smtClean="0">
                  <a:solidFill>
                    <a:srgbClr val="FF0000"/>
                  </a:solidFill>
                </a:rPr>
                <a:t>√</a:t>
              </a:r>
              <a:endParaRPr lang="en-US" sz="2000" b="1" dirty="0">
                <a:solidFill>
                  <a:srgbClr val="FF0000"/>
                </a:solidFill>
              </a:endParaRPr>
            </a:p>
          </p:txBody>
        </p:sp>
        <p:sp>
          <p:nvSpPr>
            <p:cNvPr id="9" name="矩形 8"/>
            <p:cNvSpPr/>
            <p:nvPr/>
          </p:nvSpPr>
          <p:spPr>
            <a:xfrm>
              <a:off x="7812360" y="4221088"/>
              <a:ext cx="576064" cy="400110"/>
            </a:xfrm>
            <a:prstGeom prst="rect">
              <a:avLst/>
            </a:prstGeom>
          </p:spPr>
          <p:txBody>
            <a:bodyPr wrap="square">
              <a:spAutoFit/>
            </a:bodyPr>
            <a:lstStyle/>
            <a:p>
              <a:r>
                <a:rPr lang="en-US" sz="2000" b="1" dirty="0" smtClean="0">
                  <a:solidFill>
                    <a:srgbClr val="FF0000"/>
                  </a:solidFill>
                </a:rPr>
                <a:t>√</a:t>
              </a:r>
              <a:endParaRPr lang="en-US" sz="2000" b="1" dirty="0">
                <a:solidFill>
                  <a:srgbClr val="FF0000"/>
                </a:solidFill>
              </a:endParaRPr>
            </a:p>
          </p:txBody>
        </p:sp>
        <p:sp>
          <p:nvSpPr>
            <p:cNvPr id="10" name="矩形 9"/>
            <p:cNvSpPr/>
            <p:nvPr/>
          </p:nvSpPr>
          <p:spPr>
            <a:xfrm>
              <a:off x="7812360" y="5333146"/>
              <a:ext cx="576064" cy="400110"/>
            </a:xfrm>
            <a:prstGeom prst="rect">
              <a:avLst/>
            </a:prstGeom>
          </p:spPr>
          <p:txBody>
            <a:bodyPr wrap="square">
              <a:spAutoFit/>
            </a:bodyPr>
            <a:lstStyle/>
            <a:p>
              <a:r>
                <a:rPr lang="en-US" sz="2000" b="1" dirty="0" smtClean="0">
                  <a:solidFill>
                    <a:srgbClr val="FF0000"/>
                  </a:solidFill>
                </a:rPr>
                <a:t>√</a:t>
              </a:r>
              <a:endParaRPr lang="en-US" sz="2000" b="1" dirty="0">
                <a:solidFill>
                  <a:srgbClr val="FF0000"/>
                </a:solidFill>
              </a:endParaRPr>
            </a:p>
          </p:txBody>
        </p:sp>
      </p:grpSp>
      <p:sp>
        <p:nvSpPr>
          <p:cNvPr id="13" name="矩形 12"/>
          <p:cNvSpPr/>
          <p:nvPr/>
        </p:nvSpPr>
        <p:spPr>
          <a:xfrm>
            <a:off x="611560" y="4005064"/>
            <a:ext cx="7272808" cy="5760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49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p:txBody>
          <a:bodyPr/>
          <a:lstStyle/>
          <a:p>
            <a:pPr eaLnBrk="1" hangingPunct="1"/>
            <a:r>
              <a:rPr lang="zh-CN" altLang="en-US" b="1" smtClean="0">
                <a:ea typeface="宋体" pitchFamily="2" charset="-122"/>
              </a:rPr>
              <a:t>如何科学选题</a:t>
            </a:r>
          </a:p>
        </p:txBody>
      </p:sp>
      <p:sp>
        <p:nvSpPr>
          <p:cNvPr id="52227" name="内容占位符 2"/>
          <p:cNvSpPr>
            <a:spLocks noGrp="1"/>
          </p:cNvSpPr>
          <p:nvPr>
            <p:ph idx="1"/>
          </p:nvPr>
        </p:nvSpPr>
        <p:spPr>
          <a:xfrm>
            <a:off x="533400" y="1525588"/>
            <a:ext cx="8305800" cy="4799012"/>
          </a:xfrm>
        </p:spPr>
        <p:txBody>
          <a:bodyPr/>
          <a:lstStyle/>
          <a:p>
            <a:pPr eaLnBrk="1" hangingPunct="1">
              <a:buFontTx/>
              <a:buNone/>
            </a:pPr>
            <a:r>
              <a:rPr lang="en-US" altLang="zh-CN" sz="2000" smtClean="0">
                <a:ea typeface="宋体" pitchFamily="2" charset="-122"/>
              </a:rPr>
              <a:t>   1. </a:t>
            </a:r>
            <a:r>
              <a:rPr lang="zh-CN" altLang="zh-CN" sz="2000" smtClean="0">
                <a:ea typeface="宋体" pitchFamily="2" charset="-122"/>
              </a:rPr>
              <a:t>课题选择和国际接轨。必须了解</a:t>
            </a:r>
            <a:r>
              <a:rPr lang="zh-CN" altLang="en-US" sz="2000" smtClean="0">
                <a:ea typeface="宋体" pitchFamily="2" charset="-122"/>
              </a:rPr>
              <a:t>国内外研究</a:t>
            </a:r>
            <a:r>
              <a:rPr lang="zh-CN" altLang="zh-CN" sz="2000" smtClean="0">
                <a:ea typeface="宋体" pitchFamily="2" charset="-122"/>
              </a:rPr>
              <a:t>研究动态，选择与国际学术研究合拍的课题。</a:t>
            </a:r>
            <a:r>
              <a:rPr lang="zh-CN" altLang="en-US" sz="2000" smtClean="0">
                <a:ea typeface="宋体" pitchFamily="2" charset="-122"/>
              </a:rPr>
              <a:t/>
            </a:r>
            <a:br>
              <a:rPr lang="zh-CN" altLang="en-US" sz="2000" smtClean="0">
                <a:ea typeface="宋体" pitchFamily="2" charset="-122"/>
              </a:rPr>
            </a:br>
            <a:r>
              <a:rPr lang="zh-CN" altLang="en-US" sz="2000" smtClean="0">
                <a:ea typeface="宋体" pitchFamily="2" charset="-122"/>
              </a:rPr>
              <a:t/>
            </a:r>
            <a:br>
              <a:rPr lang="zh-CN" altLang="en-US" sz="2000" smtClean="0">
                <a:ea typeface="宋体" pitchFamily="2" charset="-122"/>
              </a:rPr>
            </a:br>
            <a:r>
              <a:rPr lang="en-US" altLang="zh-CN" sz="2000" smtClean="0">
                <a:ea typeface="宋体" pitchFamily="2" charset="-122"/>
              </a:rPr>
              <a:t>2. </a:t>
            </a:r>
            <a:r>
              <a:rPr lang="zh-CN" altLang="zh-CN" sz="2000" smtClean="0">
                <a:ea typeface="宋体" pitchFamily="2" charset="-122"/>
              </a:rPr>
              <a:t>课题要有可发展性。课题可发展性对高水平论文的持续产出具有极大作用。作为新兴研究领域，该理论本身有许多尚待研究之处，同时该理论也可用来解决最优化方面的问题。反之，有人由于所接触的问题已处于该研究分支的末端，即使在该点上有所突破，也难持续发展。 </a:t>
            </a:r>
            <a:r>
              <a:rPr lang="zh-CN" altLang="en-US" sz="2000" smtClean="0">
                <a:ea typeface="宋体" pitchFamily="2" charset="-122"/>
              </a:rPr>
              <a:t/>
            </a:r>
            <a:br>
              <a:rPr lang="zh-CN" altLang="en-US" sz="2000" smtClean="0">
                <a:ea typeface="宋体" pitchFamily="2" charset="-122"/>
              </a:rPr>
            </a:br>
            <a:r>
              <a:rPr lang="zh-CN" altLang="en-US" sz="2000" smtClean="0">
                <a:ea typeface="宋体" pitchFamily="2" charset="-122"/>
              </a:rPr>
              <a:t/>
            </a:r>
            <a:br>
              <a:rPr lang="zh-CN" altLang="en-US" sz="2000" smtClean="0">
                <a:ea typeface="宋体" pitchFamily="2" charset="-122"/>
              </a:rPr>
            </a:br>
            <a:r>
              <a:rPr lang="en-US" altLang="zh-CN" sz="2000" smtClean="0">
                <a:ea typeface="宋体" pitchFamily="2" charset="-122"/>
              </a:rPr>
              <a:t>3. </a:t>
            </a:r>
            <a:r>
              <a:rPr lang="zh-CN" altLang="zh-CN" sz="2000" smtClean="0">
                <a:ea typeface="宋体" pitchFamily="2" charset="-122"/>
              </a:rPr>
              <a:t>借助工具选题：①查阅有关领域的检索工具；②了解</a:t>
            </a:r>
            <a:r>
              <a:rPr lang="en-US" altLang="zh-CN" sz="2000" smtClean="0">
                <a:ea typeface="宋体" pitchFamily="2" charset="-122"/>
              </a:rPr>
              <a:t>SCI</a:t>
            </a:r>
            <a:r>
              <a:rPr lang="zh-CN" altLang="zh-CN" sz="2000" smtClean="0">
                <a:ea typeface="宋体" pitchFamily="2" charset="-122"/>
              </a:rPr>
              <a:t>收录期刊所反映的科技动态，③利用</a:t>
            </a:r>
            <a:r>
              <a:rPr lang="zh-CN" altLang="en-US" sz="2000" smtClean="0">
                <a:ea typeface="宋体" pitchFamily="2" charset="-122"/>
              </a:rPr>
              <a:t>图书馆</a:t>
            </a:r>
            <a:r>
              <a:rPr lang="zh-CN" altLang="zh-CN" sz="2000" smtClean="0">
                <a:ea typeface="宋体" pitchFamily="2" charset="-122"/>
              </a:rPr>
              <a:t>提供的选题工具帮助</a:t>
            </a:r>
            <a:r>
              <a:rPr lang="zh-CN" altLang="en-US" sz="2000" smtClean="0">
                <a:ea typeface="宋体" pitchFamily="2" charset="-122"/>
              </a:rPr>
              <a:t>选题</a:t>
            </a:r>
            <a:r>
              <a:rPr lang="zh-CN" altLang="zh-CN" sz="2000" smtClean="0">
                <a:ea typeface="宋体" pitchFamily="2" charset="-122"/>
              </a:rPr>
              <a:t>，例如，能对正在开展的工作进行量化分析以保证用户科学研究同科学发展趋向一致的</a:t>
            </a:r>
            <a:r>
              <a:rPr lang="en-US" altLang="zh-CN" sz="2000" smtClean="0">
                <a:ea typeface="宋体" pitchFamily="2" charset="-122"/>
              </a:rPr>
              <a:t>(Essential Science Indicators)</a:t>
            </a:r>
            <a:r>
              <a:rPr lang="zh-CN" altLang="zh-CN" sz="2000" smtClean="0">
                <a:ea typeface="宋体" pitchFamily="2" charset="-122"/>
              </a:rPr>
              <a:t>，介绍有关最杰出人物研究状况、有关领域研究热点和发展趋向；④利用网上数据库了解国际学术研究动态及有关资料。</a:t>
            </a:r>
            <a:endParaRPr lang="zh-CN" altLang="en-US" sz="2000" smtClean="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457200"/>
            <a:ext cx="8229600" cy="808038"/>
          </a:xfrm>
        </p:spPr>
        <p:txBody>
          <a:bodyPr/>
          <a:lstStyle/>
          <a:p>
            <a:pPr eaLnBrk="1" hangingPunct="1"/>
            <a:r>
              <a:rPr lang="zh-CN" altLang="en-US" b="1" smtClean="0">
                <a:ea typeface="宋体" pitchFamily="2" charset="-122"/>
              </a:rPr>
              <a:t>从研究热点入手</a:t>
            </a:r>
          </a:p>
        </p:txBody>
      </p:sp>
      <p:sp>
        <p:nvSpPr>
          <p:cNvPr id="53251" name="Rectangle 3"/>
          <p:cNvSpPr>
            <a:spLocks noGrp="1" noChangeArrowheads="1"/>
          </p:cNvSpPr>
          <p:nvPr>
            <p:ph idx="1"/>
          </p:nvPr>
        </p:nvSpPr>
        <p:spPr>
          <a:xfrm>
            <a:off x="533400" y="1600200"/>
            <a:ext cx="8153400" cy="4648200"/>
          </a:xfrm>
        </p:spPr>
        <p:txBody>
          <a:bodyPr/>
          <a:lstStyle/>
          <a:p>
            <a:pPr eaLnBrk="1" hangingPunct="1">
              <a:buFontTx/>
              <a:buNone/>
            </a:pPr>
            <a:r>
              <a:rPr lang="zh-CN" altLang="en-US" smtClean="0">
                <a:ea typeface="宋体" pitchFamily="2" charset="-122"/>
              </a:rPr>
              <a:t>步骤一： 利用数据库（</a:t>
            </a:r>
            <a:r>
              <a:rPr lang="en-US" altLang="zh-CN" smtClean="0">
                <a:ea typeface="宋体" pitchFamily="2" charset="-122"/>
              </a:rPr>
              <a:t>SCI/ESI) </a:t>
            </a:r>
            <a:r>
              <a:rPr lang="zh-CN" altLang="en-US" smtClean="0">
                <a:ea typeface="宋体" pitchFamily="2" charset="-122"/>
              </a:rPr>
              <a:t>或者学科领域核心期刊了解研究热点</a:t>
            </a:r>
            <a:endParaRPr lang="en-US" altLang="zh-CN" smtClean="0">
              <a:ea typeface="宋体" pitchFamily="2" charset="-122"/>
            </a:endParaRPr>
          </a:p>
          <a:p>
            <a:pPr eaLnBrk="1" hangingPunct="1">
              <a:buFontTx/>
              <a:buNone/>
            </a:pPr>
            <a:r>
              <a:rPr lang="zh-CN" altLang="en-US" smtClean="0">
                <a:ea typeface="宋体" pitchFamily="2" charset="-122"/>
              </a:rPr>
              <a:t>步骤二：拆分关键词检索现有研究</a:t>
            </a:r>
            <a:endParaRPr lang="en-US" altLang="zh-CN" smtClean="0">
              <a:ea typeface="宋体" pitchFamily="2" charset="-122"/>
            </a:endParaRPr>
          </a:p>
          <a:p>
            <a:pPr eaLnBrk="1" hangingPunct="1">
              <a:buFontTx/>
              <a:buNone/>
            </a:pPr>
            <a:r>
              <a:rPr lang="zh-CN" altLang="en-US" smtClean="0">
                <a:ea typeface="宋体" pitchFamily="2" charset="-122"/>
              </a:rPr>
              <a:t>步骤三：详细的课题调研</a:t>
            </a:r>
            <a:endParaRPr lang="en-US" altLang="zh-CN" smtClean="0">
              <a:ea typeface="宋体" pitchFamily="2" charset="-122"/>
            </a:endParaRPr>
          </a:p>
          <a:p>
            <a:pPr eaLnBrk="1" hangingPunct="1">
              <a:lnSpc>
                <a:spcPct val="140000"/>
              </a:lnSpc>
              <a:buClr>
                <a:srgbClr val="236402"/>
              </a:buClr>
              <a:buSzPct val="60000"/>
              <a:buFont typeface="Wingdings" pitchFamily="2" charset="2"/>
              <a:buChar char="n"/>
            </a:pPr>
            <a:r>
              <a:rPr lang="en-US" altLang="zh-CN" sz="2000" smtClean="0">
                <a:ea typeface="宋体" pitchFamily="2" charset="-122"/>
              </a:rPr>
              <a:t>1</a:t>
            </a:r>
            <a:r>
              <a:rPr lang="zh-CN" altLang="en-US" sz="2000" smtClean="0">
                <a:ea typeface="宋体" pitchFamily="2" charset="-122"/>
              </a:rPr>
              <a:t>）</a:t>
            </a:r>
            <a:r>
              <a:rPr lang="zh-CN" altLang="en-US" sz="2000" smtClean="0">
                <a:latin typeface="宋体" pitchFamily="2" charset="-122"/>
                <a:ea typeface="宋体" pitchFamily="2" charset="-122"/>
              </a:rPr>
              <a:t>了解某特定课题在不同学科的分布情况； </a:t>
            </a:r>
            <a:r>
              <a:rPr lang="en-US" altLang="zh-CN" sz="2000" smtClean="0">
                <a:latin typeface="宋体" pitchFamily="2" charset="-122"/>
                <a:ea typeface="宋体" pitchFamily="2" charset="-122"/>
              </a:rPr>
              <a:t>2</a:t>
            </a:r>
            <a:r>
              <a:rPr lang="zh-CN" altLang="en-US" sz="2000" smtClean="0">
                <a:latin typeface="宋体" pitchFamily="2" charset="-122"/>
                <a:ea typeface="宋体" pitchFamily="2" charset="-122"/>
              </a:rPr>
              <a:t>）</a:t>
            </a:r>
            <a:r>
              <a:rPr lang="zh-CN" altLang="en-US" sz="2000" smtClean="0">
                <a:ea typeface="宋体" pitchFamily="2" charset="-122"/>
              </a:rPr>
              <a:t>追踪溯源 </a:t>
            </a:r>
            <a:r>
              <a:rPr lang="en-US" altLang="zh-CN" sz="2000" smtClean="0">
                <a:ea typeface="宋体" pitchFamily="2" charset="-122"/>
              </a:rPr>
              <a:t>– </a:t>
            </a:r>
            <a:r>
              <a:rPr lang="zh-CN" altLang="en-US" sz="2000" smtClean="0">
                <a:ea typeface="宋体" pitchFamily="2" charset="-122"/>
              </a:rPr>
              <a:t>检索</a:t>
            </a:r>
            <a:r>
              <a:rPr lang="zh-CN" altLang="en-US" sz="2000" smtClean="0">
                <a:latin typeface="宋体" pitchFamily="2" charset="-122"/>
                <a:ea typeface="宋体" pitchFamily="2" charset="-122"/>
              </a:rPr>
              <a:t>某个课题的综述文献；</a:t>
            </a:r>
            <a:r>
              <a:rPr lang="en-US" altLang="zh-CN" sz="2000" smtClean="0">
                <a:latin typeface="宋体" pitchFamily="2" charset="-122"/>
                <a:ea typeface="宋体" pitchFamily="2" charset="-122"/>
              </a:rPr>
              <a:t>3</a:t>
            </a:r>
            <a:r>
              <a:rPr lang="zh-CN" altLang="en-US" sz="2000" smtClean="0">
                <a:latin typeface="宋体" pitchFamily="2" charset="-122"/>
                <a:ea typeface="宋体" pitchFamily="2" charset="-122"/>
              </a:rPr>
              <a:t>）快速锁定本课题相关的高影响力的论文；</a:t>
            </a:r>
            <a:r>
              <a:rPr lang="en-US" altLang="zh-CN" sz="2000" smtClean="0">
                <a:latin typeface="宋体" pitchFamily="2" charset="-122"/>
                <a:ea typeface="宋体" pitchFamily="2" charset="-122"/>
              </a:rPr>
              <a:t>4</a:t>
            </a:r>
            <a:r>
              <a:rPr lang="zh-CN" altLang="en-US" sz="2000" smtClean="0">
                <a:latin typeface="宋体" pitchFamily="2" charset="-122"/>
                <a:ea typeface="宋体" pitchFamily="2" charset="-122"/>
              </a:rPr>
              <a:t>）</a:t>
            </a:r>
            <a:r>
              <a:rPr lang="zh-CN" altLang="en-US" sz="2000" smtClean="0">
                <a:ea typeface="宋体" pitchFamily="2" charset="-122"/>
              </a:rPr>
              <a:t>分析研究发展趋势； </a:t>
            </a:r>
            <a:r>
              <a:rPr lang="en-US" altLang="zh-CN" sz="2000" smtClean="0">
                <a:latin typeface="宋体" pitchFamily="2" charset="-122"/>
                <a:ea typeface="宋体" pitchFamily="2" charset="-122"/>
              </a:rPr>
              <a:t>5</a:t>
            </a:r>
            <a:r>
              <a:rPr lang="zh-CN" altLang="en-US" sz="2000" smtClean="0">
                <a:latin typeface="宋体" pitchFamily="2" charset="-122"/>
                <a:ea typeface="宋体" pitchFamily="2" charset="-122"/>
              </a:rPr>
              <a:t>）</a:t>
            </a:r>
            <a:r>
              <a:rPr lang="zh-CN" altLang="en-US" sz="2000" smtClean="0">
                <a:ea typeface="宋体" pitchFamily="2" charset="-122"/>
              </a:rPr>
              <a:t>了解与自己研究方向有关的机构 ；</a:t>
            </a:r>
            <a:endParaRPr lang="en-US" altLang="zh-CN" sz="2000" smtClean="0">
              <a:ea typeface="宋体" pitchFamily="2" charset="-122"/>
            </a:endParaRPr>
          </a:p>
          <a:p>
            <a:pPr eaLnBrk="1" hangingPunct="1">
              <a:lnSpc>
                <a:spcPct val="140000"/>
              </a:lnSpc>
              <a:buClr>
                <a:srgbClr val="236402"/>
              </a:buClr>
              <a:buSzPct val="60000"/>
              <a:buFontTx/>
              <a:buNone/>
            </a:pPr>
            <a:r>
              <a:rPr lang="zh-CN" altLang="en-US" smtClean="0">
                <a:ea typeface="宋体" pitchFamily="2" charset="-122"/>
              </a:rPr>
              <a:t>步骤四：密切关注在该研究领域的顶尖的研究小组所发表的论文</a:t>
            </a:r>
          </a:p>
          <a:p>
            <a:pPr eaLnBrk="1" hangingPunct="1">
              <a:lnSpc>
                <a:spcPct val="140000"/>
              </a:lnSpc>
            </a:pPr>
            <a:endParaRPr lang="zh-CN" altLang="en-US" sz="2000" smtClean="0">
              <a:latin typeface="微软雅黑" pitchFamily="34" charset="-122"/>
              <a:ea typeface="微软雅黑" pitchFamily="34" charset="-122"/>
            </a:endParaRPr>
          </a:p>
          <a:p>
            <a:pPr eaLnBrk="1" hangingPunct="1">
              <a:buFontTx/>
              <a:buNone/>
            </a:pPr>
            <a:endParaRPr lang="en-US" altLang="zh-CN" sz="2000" smtClean="0">
              <a:latin typeface="微软雅黑" pitchFamily="34" charset="-122"/>
              <a:ea typeface="微软雅黑" pitchFamily="34" charset="-122"/>
            </a:endParaRP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3914878-6824-4346-A3B7-DCEDB816579E}" type="slidenum">
              <a:rPr lang="en-US" altLang="en-US" smtClean="0">
                <a:solidFill>
                  <a:srgbClr val="4B4B4B"/>
                </a:solidFill>
              </a:rPr>
              <a:pPr eaLnBrk="1" hangingPunct="1"/>
              <a:t>32</a:t>
            </a:fld>
            <a:endParaRPr lang="en-US" altLang="en-US" smtClean="0">
              <a:solidFill>
                <a:srgbClr val="4B4B4B"/>
              </a:solidFill>
            </a:endParaRPr>
          </a:p>
        </p:txBody>
      </p:sp>
      <p:pic>
        <p:nvPicPr>
          <p:cNvPr id="488450" name="Picture 2"/>
          <p:cNvPicPr>
            <a:picLocks noChangeAspect="1" noChangeArrowheads="1"/>
          </p:cNvPicPr>
          <p:nvPr/>
        </p:nvPicPr>
        <p:blipFill>
          <a:blip r:embed="rId2"/>
          <a:srcRect/>
          <a:stretch>
            <a:fillRect/>
          </a:stretch>
        </p:blipFill>
        <p:spPr bwMode="auto">
          <a:xfrm>
            <a:off x="0" y="0"/>
            <a:ext cx="9286875" cy="153701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4276" name="灯片编号占位符 3"/>
          <p:cNvSpPr txBox="1">
            <a:spLocks/>
          </p:cNvSpPr>
          <p:nvPr/>
        </p:nvSpPr>
        <p:spPr bwMode="auto">
          <a:xfrm>
            <a:off x="8580438" y="6751638"/>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687DEE46-AC7A-4D0F-AABA-1F33D3B3E2A6}" type="slidenum">
              <a:rPr lang="en-US" altLang="en-US" sz="900">
                <a:solidFill>
                  <a:srgbClr val="4B4B4B"/>
                </a:solidFill>
              </a:rPr>
              <a:pPr algn="r" eaLnBrk="1" hangingPunct="1"/>
              <a:t>32</a:t>
            </a:fld>
            <a:endParaRPr lang="en-US" altLang="en-US" sz="900">
              <a:solidFill>
                <a:srgbClr val="4B4B4B"/>
              </a:solidFill>
            </a:endParaRPr>
          </a:p>
        </p:txBody>
      </p:sp>
      <p:sp>
        <p:nvSpPr>
          <p:cNvPr id="7" name="Oval 7"/>
          <p:cNvSpPr>
            <a:spLocks noChangeArrowheads="1"/>
          </p:cNvSpPr>
          <p:nvPr/>
        </p:nvSpPr>
        <p:spPr bwMode="auto">
          <a:xfrm>
            <a:off x="2571750" y="1000125"/>
            <a:ext cx="4214813" cy="285750"/>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9" name="Rectangle 2"/>
          <p:cNvSpPr txBox="1">
            <a:spLocks noChangeArrowheads="1"/>
          </p:cNvSpPr>
          <p:nvPr/>
        </p:nvSpPr>
        <p:spPr bwMode="auto">
          <a:xfrm>
            <a:off x="6943725" y="785813"/>
            <a:ext cx="5915025" cy="509587"/>
          </a:xfrm>
          <a:prstGeom prst="rect">
            <a:avLst/>
          </a:prstGeom>
          <a:noFill/>
          <a:ln w="9525">
            <a:noFill/>
            <a:miter lim="800000"/>
            <a:headEnd/>
            <a:tailEnd/>
          </a:ln>
        </p:spPr>
        <p:txBody>
          <a:bodyPr lIns="0" tIns="0" rIns="0" bIns="0" anchor="b"/>
          <a:lstStyle/>
          <a:p>
            <a:pPr eaLnBrk="0" hangingPunct="0">
              <a:lnSpc>
                <a:spcPct val="90000"/>
              </a:lnSpc>
              <a:defRPr/>
            </a:pPr>
            <a:r>
              <a:rPr lang="zh-CN" altLang="en-US" sz="2000" b="1" kern="0" dirty="0">
                <a:solidFill>
                  <a:schemeClr val="tx2"/>
                </a:solidFill>
                <a:latin typeface="微软雅黑" pitchFamily="34" charset="-122"/>
                <a:ea typeface="微软雅黑" pitchFamily="34" charset="-122"/>
                <a:cs typeface="+mj-cs"/>
              </a:rPr>
              <a:t>研究热点和前沿</a:t>
            </a:r>
          </a:p>
        </p:txBody>
      </p:sp>
      <p:sp>
        <p:nvSpPr>
          <p:cNvPr id="10" name="Rectangle 2"/>
          <p:cNvSpPr txBox="1">
            <a:spLocks noChangeArrowheads="1"/>
          </p:cNvSpPr>
          <p:nvPr/>
        </p:nvSpPr>
        <p:spPr>
          <a:xfrm>
            <a:off x="2228850" y="327025"/>
            <a:ext cx="7369175" cy="601663"/>
          </a:xfrm>
          <a:prstGeom prst="rect">
            <a:avLst/>
          </a:prstGeom>
        </p:spPr>
        <p:txBody>
          <a:bodyPr/>
          <a:lstStyle/>
          <a:p>
            <a:pPr>
              <a:lnSpc>
                <a:spcPct val="90000"/>
              </a:lnSpc>
              <a:defRPr/>
            </a:pPr>
            <a:r>
              <a:rPr lang="en-US" altLang="zh-CN" sz="2000" b="1" kern="0" dirty="0">
                <a:solidFill>
                  <a:schemeClr val="tx2"/>
                </a:solidFill>
                <a:latin typeface="+mj-lt"/>
                <a:ea typeface="黑体" pitchFamily="2" charset="-122"/>
                <a:cs typeface="+mj-cs"/>
              </a:rPr>
              <a:t>ESI</a:t>
            </a:r>
            <a:r>
              <a:rPr lang="zh-CN" altLang="en-US" sz="2000" b="1" kern="0" dirty="0">
                <a:solidFill>
                  <a:schemeClr val="tx2"/>
                </a:solidFill>
                <a:latin typeface="+mj-lt"/>
                <a:ea typeface="黑体" pitchFamily="2" charset="-122"/>
                <a:cs typeface="+mj-cs"/>
              </a:rPr>
              <a:t>（</a:t>
            </a:r>
            <a:r>
              <a:rPr lang="en-US" altLang="zh-CN" sz="2000" b="1" kern="0" dirty="0">
                <a:solidFill>
                  <a:schemeClr val="tx2"/>
                </a:solidFill>
                <a:latin typeface="+mj-lt"/>
                <a:ea typeface="黑体" pitchFamily="2" charset="-122"/>
                <a:cs typeface="+mj-cs"/>
              </a:rPr>
              <a:t>Essential Science Indicators</a:t>
            </a:r>
            <a:r>
              <a:rPr lang="zh-CN" altLang="en-US" sz="2000" b="1" kern="0" dirty="0">
                <a:solidFill>
                  <a:schemeClr val="tx2"/>
                </a:solidFill>
                <a:latin typeface="+mj-lt"/>
                <a:ea typeface="黑体" pitchFamily="2" charset="-122"/>
                <a:cs typeface="+mj-cs"/>
              </a:rPr>
              <a:t>）</a:t>
            </a:r>
            <a:endParaRPr lang="en-US" altLang="zh-CN" sz="2000" b="1" kern="0" dirty="0">
              <a:solidFill>
                <a:schemeClr val="tx2"/>
              </a:solidFill>
              <a:latin typeface="+mj-lt"/>
              <a:ea typeface="黑体" pitchFamily="2" charset="-122"/>
              <a:cs typeface="+mj-cs"/>
            </a:endParaRPr>
          </a:p>
          <a:p>
            <a:pPr>
              <a:lnSpc>
                <a:spcPct val="90000"/>
              </a:lnSpc>
              <a:defRPr/>
            </a:pPr>
            <a:r>
              <a:rPr lang="zh-CN" altLang="en-US" sz="2000" b="1" kern="0" dirty="0">
                <a:solidFill>
                  <a:schemeClr val="tx2"/>
                </a:solidFill>
                <a:latin typeface="+mj-lt"/>
                <a:ea typeface="黑体" pitchFamily="2" charset="-122"/>
                <a:cs typeface="+mj-cs"/>
              </a:rPr>
              <a:t>研究影响力定量数据统计排名，研究基线，研究前沿</a:t>
            </a:r>
            <a:endParaRPr lang="en-US" altLang="zh-CN" sz="2000" b="1" kern="0" dirty="0">
              <a:solidFill>
                <a:schemeClr val="tx2"/>
              </a:solidFill>
              <a:latin typeface="+mj-lt"/>
              <a:ea typeface="黑体" pitchFamily="2" charset="-122"/>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98488" y="1276350"/>
            <a:ext cx="3619500" cy="4848225"/>
          </a:xfrm>
          <a:prstGeom prst="rect">
            <a:avLst/>
          </a:prstGeom>
          <a:solidFill>
            <a:schemeClr val="bg1"/>
          </a:solidFill>
          <a:effectLst>
            <a:outerShdw blurRad="63500" sx="102000" sy="102000" algn="ctr" rotWithShape="0">
              <a:prstClr val="black">
                <a:alpha val="40000"/>
              </a:prstClr>
            </a:outerShdw>
          </a:effectLst>
        </p:spPr>
        <p:txBody>
          <a:bodyPr/>
          <a:lstStyle>
            <a:lvl1pPr marL="228600" indent="-228600" algn="l" rtl="0" eaLnBrk="1" fontAlgn="base" hangingPunct="1">
              <a:spcBef>
                <a:spcPct val="50000"/>
              </a:spcBef>
              <a:spcAft>
                <a:spcPct val="0"/>
              </a:spcAft>
              <a:buClr>
                <a:schemeClr val="tx2"/>
              </a:buClr>
              <a:buChar char="•"/>
              <a:defRPr sz="2400" baseline="0">
                <a:solidFill>
                  <a:schemeClr val="tx1"/>
                </a:solidFill>
                <a:latin typeface="+mn-lt"/>
                <a:ea typeface="SimHei" pitchFamily="49"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baseline="0">
                <a:solidFill>
                  <a:schemeClr val="tx1"/>
                </a:solidFill>
                <a:latin typeface="+mn-lt"/>
                <a:ea typeface="SimHei" pitchFamily="49" charset="-122"/>
              </a:defRPr>
            </a:lvl2pPr>
            <a:lvl3pPr marL="914400" indent="-171450" algn="l" rtl="0" eaLnBrk="1" fontAlgn="base" hangingPunct="1">
              <a:spcBef>
                <a:spcPct val="25000"/>
              </a:spcBef>
              <a:spcAft>
                <a:spcPct val="0"/>
              </a:spcAft>
              <a:buClr>
                <a:schemeClr val="tx2"/>
              </a:buClr>
              <a:buChar char="•"/>
              <a:defRPr baseline="0">
                <a:solidFill>
                  <a:schemeClr val="tx1"/>
                </a:solidFill>
                <a:latin typeface="+mn-lt"/>
                <a:ea typeface="SimHei" pitchFamily="49" charset="-122"/>
              </a:defRPr>
            </a:lvl3pPr>
            <a:lvl4pPr marL="1257300" indent="-228600" algn="l" rtl="0" eaLnBrk="1" fontAlgn="base" hangingPunct="1">
              <a:spcBef>
                <a:spcPct val="20000"/>
              </a:spcBef>
              <a:spcAft>
                <a:spcPct val="0"/>
              </a:spcAft>
              <a:buClr>
                <a:schemeClr val="tx2"/>
              </a:buClr>
              <a:buFont typeface="Arial" pitchFamily="34" charset="0"/>
              <a:buChar char="–"/>
              <a:defRPr sz="1600" baseline="0">
                <a:solidFill>
                  <a:schemeClr val="tx1"/>
                </a:solidFill>
                <a:latin typeface="+mn-lt"/>
                <a:ea typeface="SimHei" pitchFamily="49" charset="-122"/>
              </a:defRPr>
            </a:lvl4pPr>
            <a:lvl5pPr marL="1485900" indent="-114300" algn="l" rtl="0" eaLnBrk="1" fontAlgn="base" hangingPunct="1">
              <a:spcBef>
                <a:spcPct val="20000"/>
              </a:spcBef>
              <a:spcAft>
                <a:spcPct val="0"/>
              </a:spcAft>
              <a:buClr>
                <a:schemeClr val="tx2"/>
              </a:buClr>
              <a:buChar char="•"/>
              <a:defRPr sz="1400" baseline="0">
                <a:solidFill>
                  <a:schemeClr val="tx1"/>
                </a:solidFill>
                <a:latin typeface="+mn-lt"/>
                <a:ea typeface="SimHei" pitchFamily="49"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a:defRPr/>
            </a:pPr>
            <a:endParaRPr lang="en-US" altLang="zh-CN" sz="2000" dirty="0" smtClean="0"/>
          </a:p>
          <a:p>
            <a:pPr>
              <a:defRPr/>
            </a:pPr>
            <a:r>
              <a:rPr lang="zh-CN" altLang="en-US" sz="2000" dirty="0" smtClean="0"/>
              <a:t>基于</a:t>
            </a:r>
            <a:r>
              <a:rPr lang="en-US" altLang="zh-CN" sz="2000" dirty="0" smtClean="0"/>
              <a:t>ESI</a:t>
            </a:r>
            <a:r>
              <a:rPr lang="zh-CN" altLang="en-US" sz="2000" dirty="0" smtClean="0"/>
              <a:t>研究前沿，经过科研人员的解析和整理，汤森路透与中科院面向全球发布了</a:t>
            </a:r>
            <a:r>
              <a:rPr lang="en-US" altLang="zh-CN" sz="2000" dirty="0" smtClean="0"/>
              <a:t>《2014</a:t>
            </a:r>
            <a:r>
              <a:rPr lang="zh-CN" altLang="en-US" sz="2000" dirty="0" smtClean="0"/>
              <a:t>研究前沿</a:t>
            </a:r>
            <a:r>
              <a:rPr lang="en-US" altLang="zh-CN" sz="2000" dirty="0" smtClean="0"/>
              <a:t>》</a:t>
            </a:r>
            <a:r>
              <a:rPr lang="zh-CN" altLang="en-US" sz="2000" dirty="0"/>
              <a:t>报告</a:t>
            </a:r>
            <a:endParaRPr lang="en-US" sz="2000" dirty="0" smtClean="0"/>
          </a:p>
          <a:p>
            <a:pPr>
              <a:defRPr/>
            </a:pPr>
            <a:endParaRPr lang="en-US" altLang="zh-CN" sz="2000" dirty="0"/>
          </a:p>
          <a:p>
            <a:pPr>
              <a:defRPr/>
            </a:pPr>
            <a:r>
              <a:rPr lang="zh-CN" altLang="en-US" sz="2000" dirty="0" smtClean="0"/>
              <a:t>报告中列出了前</a:t>
            </a:r>
            <a:r>
              <a:rPr lang="en-US" sz="2000" dirty="0" smtClean="0"/>
              <a:t>100</a:t>
            </a:r>
            <a:r>
              <a:rPr lang="zh-CN" altLang="en-US" sz="2000" dirty="0" smtClean="0"/>
              <a:t>个最受关注的探索领域和</a:t>
            </a:r>
            <a:r>
              <a:rPr lang="en-US" altLang="zh-CN" sz="2000" dirty="0" smtClean="0"/>
              <a:t>44</a:t>
            </a:r>
            <a:r>
              <a:rPr lang="zh-CN" altLang="en-US" sz="2000" dirty="0" smtClean="0"/>
              <a:t>个新兴研究前沿，并呈现了这些领域的研究前沿及其背后的关键机构、研究人员和核心文献等信息。</a:t>
            </a:r>
            <a:endParaRPr lang="en-US" sz="2000" dirty="0"/>
          </a:p>
        </p:txBody>
      </p:sp>
      <p:sp>
        <p:nvSpPr>
          <p:cNvPr id="9" name="Rectangle 2"/>
          <p:cNvSpPr txBox="1">
            <a:spLocks noChangeArrowheads="1"/>
          </p:cNvSpPr>
          <p:nvPr/>
        </p:nvSpPr>
        <p:spPr>
          <a:xfrm>
            <a:off x="525463" y="249238"/>
            <a:ext cx="7369175" cy="601662"/>
          </a:xfrm>
          <a:prstGeom prst="rect">
            <a:avLst/>
          </a:prstGeom>
        </p:spPr>
        <p:txBody>
          <a:bodyPr/>
          <a:lstStyle/>
          <a:p>
            <a:pPr>
              <a:lnSpc>
                <a:spcPct val="90000"/>
              </a:lnSpc>
              <a:defRPr/>
            </a:pPr>
            <a:r>
              <a:rPr lang="en-US" altLang="zh-CN" sz="2400" b="1" kern="0" dirty="0">
                <a:solidFill>
                  <a:schemeClr val="tx2"/>
                </a:solidFill>
                <a:latin typeface="+mj-lt"/>
                <a:ea typeface="黑体" pitchFamily="2" charset="-122"/>
                <a:cs typeface="+mj-cs"/>
              </a:rPr>
              <a:t>ESI</a:t>
            </a:r>
            <a:r>
              <a:rPr lang="zh-CN" altLang="en-US" sz="2400" b="1" kern="0" dirty="0">
                <a:solidFill>
                  <a:schemeClr val="tx2"/>
                </a:solidFill>
                <a:latin typeface="+mj-lt"/>
                <a:ea typeface="黑体" pitchFamily="2" charset="-122"/>
                <a:cs typeface="+mj-cs"/>
              </a:rPr>
              <a:t>（</a:t>
            </a:r>
            <a:r>
              <a:rPr lang="en-US" altLang="zh-CN" sz="2400" b="1" kern="0" dirty="0">
                <a:solidFill>
                  <a:schemeClr val="tx2"/>
                </a:solidFill>
                <a:latin typeface="+mj-lt"/>
                <a:ea typeface="黑体" pitchFamily="2" charset="-122"/>
                <a:cs typeface="+mj-cs"/>
              </a:rPr>
              <a:t>Essential Science Indicators</a:t>
            </a:r>
            <a:r>
              <a:rPr lang="zh-CN" altLang="en-US" sz="2400" b="1" kern="0" dirty="0">
                <a:solidFill>
                  <a:schemeClr val="tx2"/>
                </a:solidFill>
                <a:latin typeface="+mj-lt"/>
                <a:ea typeface="黑体" pitchFamily="2" charset="-122"/>
                <a:cs typeface="+mj-cs"/>
              </a:rPr>
              <a:t>）</a:t>
            </a:r>
            <a:endParaRPr lang="en-US" altLang="zh-CN" sz="2400" b="1" kern="0" dirty="0">
              <a:solidFill>
                <a:schemeClr val="tx2"/>
              </a:solidFill>
              <a:latin typeface="+mj-lt"/>
              <a:ea typeface="黑体" pitchFamily="2" charset="-122"/>
              <a:cs typeface="+mj-cs"/>
            </a:endParaRPr>
          </a:p>
          <a:p>
            <a:pPr>
              <a:lnSpc>
                <a:spcPct val="90000"/>
              </a:lnSpc>
              <a:defRPr/>
            </a:pPr>
            <a:r>
              <a:rPr lang="zh-CN" altLang="en-US" sz="2400" b="1" kern="0" dirty="0">
                <a:solidFill>
                  <a:schemeClr val="tx2"/>
                </a:solidFill>
                <a:latin typeface="+mj-lt"/>
                <a:ea typeface="黑体" pitchFamily="2" charset="-122"/>
                <a:cs typeface="+mj-cs"/>
              </a:rPr>
              <a:t>研究影响力定量数据统计排名，研究基线，研究前沿</a:t>
            </a:r>
            <a:endParaRPr lang="en-US" altLang="zh-CN" sz="2400" b="1" kern="0" dirty="0">
              <a:solidFill>
                <a:schemeClr val="tx2"/>
              </a:solidFill>
              <a:latin typeface="+mj-lt"/>
              <a:ea typeface="黑体" pitchFamily="2" charset="-122"/>
              <a:cs typeface="+mj-cs"/>
            </a:endParaRPr>
          </a:p>
        </p:txBody>
      </p:sp>
      <p:pic>
        <p:nvPicPr>
          <p:cNvPr id="311297" name="Picture 1" descr="C:\Users\u0165926\AppData\Roaming\Tencent\Users\122102596\QQ\WinTemp\RichOle\)3EKM`8}}})PNEJX$~M$YEA.jpg"/>
          <p:cNvPicPr>
            <a:picLocks noChangeAspect="1" noChangeArrowheads="1"/>
          </p:cNvPicPr>
          <p:nvPr/>
        </p:nvPicPr>
        <p:blipFill>
          <a:blip r:embed="rId3"/>
          <a:srcRect/>
          <a:stretch>
            <a:fillRect/>
          </a:stretch>
        </p:blipFill>
        <p:spPr bwMode="auto">
          <a:xfrm>
            <a:off x="4357688" y="1214438"/>
            <a:ext cx="3429000" cy="4997450"/>
          </a:xfrm>
          <a:prstGeom prst="rect">
            <a:avLst/>
          </a:prstGeom>
          <a:noFill/>
          <a:ln w="12700">
            <a:solidFill>
              <a:schemeClr val="bg2">
                <a:lumMod val="20000"/>
                <a:lumOff val="80000"/>
              </a:schemeClr>
            </a:solid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Slide Number Placeholder 2"/>
          <p:cNvSpPr>
            <a:spLocks noGrp="1"/>
          </p:cNvSpPr>
          <p:nvPr>
            <p:ph type="sldNum" sz="quarter" idx="11"/>
          </p:nvPr>
        </p:nvSpPr>
        <p:spPr/>
        <p:txBody>
          <a:bodyPr/>
          <a:lstStyle/>
          <a:p>
            <a:pPr>
              <a:defRPr/>
            </a:pPr>
            <a:fld id="{94D3C91B-1896-4EFB-A2A8-57C68DA4D71D}" type="slidenum">
              <a:rPr lang="en-US" altLang="en-US" smtClean="0"/>
              <a:pPr>
                <a:defRPr/>
              </a:pPr>
              <a:t>34</a:t>
            </a:fld>
            <a:endParaRPr lang="en-US" altLang="en-US"/>
          </a:p>
        </p:txBody>
      </p:sp>
      <p:pic>
        <p:nvPicPr>
          <p:cNvPr id="309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8639"/>
            <a:ext cx="7632848" cy="656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453008"/>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Slide Number Placeholder 2"/>
          <p:cNvSpPr>
            <a:spLocks noGrp="1"/>
          </p:cNvSpPr>
          <p:nvPr>
            <p:ph type="sldNum" sz="quarter" idx="11"/>
          </p:nvPr>
        </p:nvSpPr>
        <p:spPr/>
        <p:txBody>
          <a:bodyPr/>
          <a:lstStyle/>
          <a:p>
            <a:pPr>
              <a:defRPr/>
            </a:pPr>
            <a:fld id="{94D3C91B-1896-4EFB-A2A8-57C68DA4D71D}" type="slidenum">
              <a:rPr lang="en-US" altLang="en-US" smtClean="0"/>
              <a:pPr>
                <a:defRPr/>
              </a:pPr>
              <a:t>35</a:t>
            </a:fld>
            <a:endParaRPr lang="en-US" altLang="en-US"/>
          </a:p>
        </p:txBody>
      </p:sp>
      <p:pic>
        <p:nvPicPr>
          <p:cNvPr id="310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560840" cy="662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405367"/>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57188" y="214313"/>
            <a:ext cx="7369175" cy="836612"/>
          </a:xfrm>
        </p:spPr>
        <p:txBody>
          <a:bodyPr/>
          <a:lstStyle/>
          <a:p>
            <a:pPr eaLnBrk="1" hangingPunct="1"/>
            <a:r>
              <a:rPr lang="zh-CN" altLang="en-US" b="1" smtClean="0">
                <a:ea typeface="宋体" pitchFamily="2" charset="-122"/>
              </a:rPr>
              <a:t>案例一</a:t>
            </a:r>
            <a:r>
              <a:rPr lang="en-US" altLang="zh-CN" b="1" smtClean="0">
                <a:latin typeface="Times" pitchFamily="18" charset="0"/>
                <a:ea typeface="宋体" pitchFamily="2" charset="-122"/>
              </a:rPr>
              <a:t>:</a:t>
            </a:r>
            <a:r>
              <a:rPr lang="zh-CN" altLang="en-US" b="1" smtClean="0">
                <a:ea typeface="宋体" pitchFamily="2" charset="-122"/>
              </a:rPr>
              <a:t>石墨烯的相关研究</a:t>
            </a:r>
          </a:p>
        </p:txBody>
      </p:sp>
      <p:sp>
        <p:nvSpPr>
          <p:cNvPr id="56323" name="Rectangle 3"/>
          <p:cNvSpPr>
            <a:spLocks noGrp="1" noChangeArrowheads="1"/>
          </p:cNvSpPr>
          <p:nvPr>
            <p:ph type="body" sz="half" idx="1"/>
          </p:nvPr>
        </p:nvSpPr>
        <p:spPr>
          <a:xfrm>
            <a:off x="395288" y="1484313"/>
            <a:ext cx="8047037" cy="5040312"/>
          </a:xfrm>
        </p:spPr>
        <p:txBody>
          <a:bodyPr/>
          <a:lstStyle/>
          <a:p>
            <a:pPr marL="0" indent="0" eaLnBrk="1" hangingPunct="1"/>
            <a:r>
              <a:rPr lang="zh-CN" altLang="en-US" sz="2000" b="1" smtClean="0">
                <a:ea typeface="宋体" pitchFamily="2" charset="-122"/>
              </a:rPr>
              <a:t>石墨烯（</a:t>
            </a:r>
            <a:r>
              <a:rPr lang="zh-CN" altLang="zh-CN" sz="2000" b="1" smtClean="0">
                <a:ea typeface="宋体" pitchFamily="2" charset="-122"/>
              </a:rPr>
              <a:t>Graphene</a:t>
            </a:r>
            <a:r>
              <a:rPr lang="zh-CN" altLang="en-US" sz="2000" b="1" smtClean="0">
                <a:ea typeface="宋体" pitchFamily="2" charset="-122"/>
              </a:rPr>
              <a:t>），又称单层石墨，是一种由碳原子以</a:t>
            </a:r>
            <a:r>
              <a:rPr lang="en-US" altLang="zh-CN" sz="2000" b="1" smtClean="0">
                <a:ea typeface="宋体" pitchFamily="2" charset="-122"/>
              </a:rPr>
              <a:t>sp2</a:t>
            </a:r>
            <a:r>
              <a:rPr lang="zh-CN" altLang="en-US" sz="2000" b="1" smtClean="0">
                <a:ea typeface="宋体" pitchFamily="2" charset="-122"/>
              </a:rPr>
              <a:t>混成轨域組成六角型呈蜂巢晶格的平面薄膜，只有一個碳原子厚度的二維材料。</a:t>
            </a:r>
          </a:p>
          <a:p>
            <a:pPr marL="0" indent="0" eaLnBrk="1" hangingPunct="1"/>
            <a:r>
              <a:rPr lang="zh-CN" altLang="en-US" sz="2000" b="1" smtClean="0">
                <a:ea typeface="宋体" pitchFamily="2" charset="-122"/>
              </a:rPr>
              <a:t>石墨烯不仅是已知材料中最薄的一种，还非常牢固坚硬；作为单质，它在室温下传递电子的速度比已知导体都快。</a:t>
            </a:r>
          </a:p>
          <a:p>
            <a:pPr marL="0" indent="0" eaLnBrk="1" hangingPunct="1"/>
            <a:r>
              <a:rPr lang="zh-CN" altLang="en-US" sz="2000" b="1" smtClean="0">
                <a:ea typeface="宋体" pitchFamily="2" charset="-122"/>
              </a:rPr>
              <a:t>石墨烯可以应用于晶体管、触摸屏、基因测序、航空航天等领域，同时有望帮助物理学家在量子物理学研究领域取得新突破。</a:t>
            </a:r>
            <a:endParaRPr lang="en-US" altLang="zh-CN" sz="2000" b="1" smtClean="0">
              <a:ea typeface="宋体" pitchFamily="2" charset="-122"/>
            </a:endParaRPr>
          </a:p>
          <a:p>
            <a:pPr marL="0" indent="0" eaLnBrk="1" hangingPunct="1">
              <a:buFontTx/>
              <a:buNone/>
            </a:pPr>
            <a:endParaRPr lang="zh-CN" altLang="en-US" sz="2000" b="1" smtClean="0">
              <a:ea typeface="宋体" pitchFamily="2" charset="-122"/>
            </a:endParaRPr>
          </a:p>
        </p:txBody>
      </p:sp>
      <p:sp>
        <p:nvSpPr>
          <p:cNvPr id="56324" name="Text Box 8"/>
          <p:cNvSpPr txBox="1">
            <a:spLocks noChangeArrowheads="1"/>
          </p:cNvSpPr>
          <p:nvPr/>
        </p:nvSpPr>
        <p:spPr bwMode="auto">
          <a:xfrm>
            <a:off x="611188" y="1989138"/>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      </a:t>
            </a:r>
          </a:p>
        </p:txBody>
      </p:sp>
      <p:pic>
        <p:nvPicPr>
          <p:cNvPr id="5632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929063"/>
            <a:ext cx="330517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02088"/>
            <a:ext cx="515143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descr="C:\Users\u0168419\Desktop\应用中心截屏_2014-01-19T06-17-46.859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41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9"/>
          <p:cNvSpPr>
            <a:spLocks noChangeShapeType="1"/>
          </p:cNvSpPr>
          <p:nvPr/>
        </p:nvSpPr>
        <p:spPr bwMode="auto">
          <a:xfrm>
            <a:off x="3022600" y="2503488"/>
            <a:ext cx="898525" cy="1255712"/>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 name="矩形 7"/>
          <p:cNvSpPr>
            <a:spLocks noChangeArrowheads="1"/>
          </p:cNvSpPr>
          <p:nvPr/>
        </p:nvSpPr>
        <p:spPr bwMode="auto">
          <a:xfrm>
            <a:off x="214313" y="2071688"/>
            <a:ext cx="5929312" cy="428625"/>
          </a:xfrm>
          <a:prstGeom prst="rect">
            <a:avLst/>
          </a:prstGeom>
          <a:noFill/>
          <a:ln w="38100" algn="ctr">
            <a:solidFill>
              <a:srgbClr val="FF6600"/>
            </a:solidFill>
            <a:round/>
            <a:headEnd/>
            <a:tailEnd/>
          </a:ln>
          <a:effectLst>
            <a:outerShdw dist="35921" dir="2700000" algn="ctr" rotWithShape="0">
              <a:srgbClr val="C0C0C0">
                <a:alpha val="79999"/>
              </a:srgbClr>
            </a:outerShdw>
          </a:effectLst>
        </p:spPr>
        <p:txBody>
          <a:bodyPr anchor="ctr"/>
          <a:lstStyle/>
          <a:p>
            <a:pPr algn="ctr">
              <a:defRPr/>
            </a:pPr>
            <a:endParaRPr lang="zh-CN" altLang="en-US"/>
          </a:p>
        </p:txBody>
      </p:sp>
      <p:sp>
        <p:nvSpPr>
          <p:cNvPr id="11" name="矩形 10"/>
          <p:cNvSpPr>
            <a:spLocks noChangeArrowheads="1"/>
          </p:cNvSpPr>
          <p:nvPr/>
        </p:nvSpPr>
        <p:spPr bwMode="auto">
          <a:xfrm>
            <a:off x="2807065" y="3295839"/>
            <a:ext cx="3144059" cy="1015663"/>
          </a:xfrm>
          <a:prstGeom prst="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defRPr/>
            </a:pPr>
            <a:r>
              <a:rPr lang="zh-CN" altLang="en-US" sz="2000" dirty="0">
                <a:solidFill>
                  <a:schemeClr val="tx1"/>
                </a:solidFill>
                <a:latin typeface="华文仿宋" pitchFamily="2" charset="-122"/>
                <a:ea typeface="华文仿宋" pitchFamily="2" charset="-122"/>
              </a:rPr>
              <a:t>检索词</a:t>
            </a:r>
            <a:r>
              <a:rPr lang="en-US" altLang="zh-CN" sz="2000" dirty="0">
                <a:solidFill>
                  <a:schemeClr val="tx1"/>
                </a:solidFill>
                <a:latin typeface="华文仿宋" pitchFamily="2" charset="-122"/>
                <a:ea typeface="华文仿宋" pitchFamily="2" charset="-122"/>
              </a:rPr>
              <a:t>: </a:t>
            </a:r>
            <a:r>
              <a:rPr lang="en-US" altLang="zh-CN" sz="2000" dirty="0" err="1">
                <a:solidFill>
                  <a:schemeClr val="tx1"/>
                </a:solidFill>
                <a:latin typeface="华文仿宋" pitchFamily="2" charset="-122"/>
                <a:ea typeface="华文仿宋" pitchFamily="2" charset="-122"/>
              </a:rPr>
              <a:t>Graphene</a:t>
            </a:r>
            <a:endParaRPr lang="en-US" altLang="zh-CN" sz="2000" dirty="0">
              <a:solidFill>
                <a:schemeClr val="tx1"/>
              </a:solidFill>
              <a:latin typeface="华文仿宋" pitchFamily="2" charset="-122"/>
              <a:ea typeface="华文仿宋" pitchFamily="2" charset="-122"/>
            </a:endParaRPr>
          </a:p>
          <a:p>
            <a:pPr eaLnBrk="0" hangingPunct="0">
              <a:defRPr/>
            </a:pPr>
            <a:r>
              <a:rPr lang="zh-CN" altLang="en-US" sz="2000" dirty="0">
                <a:solidFill>
                  <a:schemeClr val="tx1"/>
                </a:solidFill>
                <a:latin typeface="华文仿宋" pitchFamily="2" charset="-122"/>
                <a:ea typeface="华文仿宋" pitchFamily="2" charset="-122"/>
              </a:rPr>
              <a:t>检索字段：主题</a:t>
            </a:r>
            <a:endParaRPr lang="en-US" altLang="zh-CN" sz="2000" dirty="0">
              <a:solidFill>
                <a:schemeClr val="tx1"/>
              </a:solidFill>
              <a:latin typeface="华文仿宋" pitchFamily="2" charset="-122"/>
              <a:ea typeface="华文仿宋" pitchFamily="2" charset="-122"/>
            </a:endParaRPr>
          </a:p>
          <a:p>
            <a:pPr eaLnBrk="0" hangingPunct="0">
              <a:defRPr/>
            </a:pPr>
            <a:r>
              <a:rPr lang="zh-CN" altLang="en-US" sz="2000" dirty="0">
                <a:solidFill>
                  <a:schemeClr val="tx1"/>
                </a:solidFill>
                <a:latin typeface="华文仿宋" pitchFamily="2" charset="-122"/>
                <a:ea typeface="华文仿宋" pitchFamily="2" charset="-122"/>
              </a:rPr>
              <a:t>检索数据库：</a:t>
            </a:r>
            <a:r>
              <a:rPr lang="en-US" altLang="zh-CN" sz="2000" dirty="0">
                <a:solidFill>
                  <a:schemeClr val="tx1"/>
                </a:solidFill>
                <a:latin typeface="华文仿宋" pitchFamily="2" charset="-122"/>
                <a:ea typeface="华文仿宋" pitchFamily="2" charset="-122"/>
              </a:rPr>
              <a:t>SCI</a:t>
            </a:r>
          </a:p>
        </p:txBody>
      </p:sp>
      <p:sp>
        <p:nvSpPr>
          <p:cNvPr id="6" name="Rounded Rectangle 7"/>
          <p:cNvSpPr>
            <a:spLocks noChangeArrowheads="1"/>
          </p:cNvSpPr>
          <p:nvPr/>
        </p:nvSpPr>
        <p:spPr bwMode="auto">
          <a:xfrm>
            <a:off x="428625" y="4786313"/>
            <a:ext cx="5143500" cy="1357312"/>
          </a:xfrm>
          <a:prstGeom prst="roundRect">
            <a:avLst>
              <a:gd name="adj" fmla="val 16667"/>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C:\Users\u0168419\Desktop\应用中心截屏_2014-01-19T06-19-23.392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5813"/>
            <a:ext cx="9144000" cy="157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9"/>
          <p:cNvSpPr>
            <a:spLocks noChangeArrowheads="1"/>
          </p:cNvSpPr>
          <p:nvPr/>
        </p:nvSpPr>
        <p:spPr bwMode="auto">
          <a:xfrm flipV="1">
            <a:off x="0" y="2286000"/>
            <a:ext cx="1571625" cy="285750"/>
          </a:xfrm>
          <a:prstGeom prst="ellipse">
            <a:avLst/>
          </a:prstGeom>
          <a:noFill/>
          <a:ln w="381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Impact" pitchFamily="34" charset="0"/>
            </a:endParaRPr>
          </a:p>
        </p:txBody>
      </p:sp>
      <p:sp>
        <p:nvSpPr>
          <p:cNvPr id="4" name="标题 1"/>
          <p:cNvSpPr txBox="1">
            <a:spLocks/>
          </p:cNvSpPr>
          <p:nvPr/>
        </p:nvSpPr>
        <p:spPr bwMode="auto">
          <a:xfrm>
            <a:off x="500063" y="-155575"/>
            <a:ext cx="8221662" cy="1084263"/>
          </a:xfrm>
          <a:prstGeom prst="rect">
            <a:avLst/>
          </a:prstGeom>
          <a:noFill/>
          <a:ln w="9525">
            <a:noFill/>
            <a:miter lim="800000"/>
            <a:headEnd/>
            <a:tailEnd/>
          </a:ln>
        </p:spPr>
        <p:txBody>
          <a:bodyPr lIns="0" tIns="0" rIns="0" bIns="0" anchor="ctr"/>
          <a:lstStyle/>
          <a:p>
            <a:pPr eaLnBrk="0" hangingPunct="0">
              <a:lnSpc>
                <a:spcPct val="110000"/>
              </a:lnSpc>
              <a:defRPr/>
            </a:pPr>
            <a:r>
              <a:rPr lang="en-US" altLang="zh-CN" sz="2800" kern="0" dirty="0">
                <a:solidFill>
                  <a:schemeClr val="tx2"/>
                </a:solidFill>
                <a:latin typeface="黑体" pitchFamily="49" charset="-122"/>
                <a:ea typeface="黑体" pitchFamily="49" charset="-122"/>
                <a:cs typeface="+mj-cs"/>
              </a:rPr>
              <a:t/>
            </a:r>
            <a:br>
              <a:rPr lang="en-US" altLang="zh-CN" sz="2800" kern="0" dirty="0">
                <a:solidFill>
                  <a:schemeClr val="tx2"/>
                </a:solidFill>
                <a:latin typeface="黑体" pitchFamily="49" charset="-122"/>
                <a:ea typeface="黑体" pitchFamily="49" charset="-122"/>
                <a:cs typeface="+mj-cs"/>
              </a:rPr>
            </a:br>
            <a:r>
              <a:rPr lang="zh-CN" altLang="en-US" sz="2800" kern="0" dirty="0">
                <a:solidFill>
                  <a:schemeClr val="tx2"/>
                </a:solidFill>
                <a:latin typeface="+mn-lt"/>
                <a:ea typeface="黑体" pitchFamily="2" charset="-122"/>
                <a:cs typeface="+mj-cs"/>
              </a:rPr>
              <a:t>利用</a:t>
            </a:r>
            <a:r>
              <a:rPr lang="en-US" altLang="zh-CN" sz="2800" kern="0" dirty="0">
                <a:solidFill>
                  <a:schemeClr val="tx2"/>
                </a:solidFill>
                <a:latin typeface="+mn-lt"/>
                <a:ea typeface="黑体" pitchFamily="2" charset="-122"/>
                <a:cs typeface="+mj-cs"/>
              </a:rPr>
              <a:t>Web of Science</a:t>
            </a:r>
            <a:r>
              <a:rPr lang="zh-CN" altLang="en-US" sz="2800" kern="0" dirty="0">
                <a:solidFill>
                  <a:schemeClr val="tx2"/>
                </a:solidFill>
                <a:latin typeface="+mn-lt"/>
                <a:ea typeface="黑体" pitchFamily="2" charset="-122"/>
                <a:cs typeface="+mj-cs"/>
              </a:rPr>
              <a:t>了解研究现况，把握研究方向</a:t>
            </a:r>
            <a:endParaRPr lang="en-US" altLang="zh-CN" sz="2800" kern="0" dirty="0">
              <a:solidFill>
                <a:schemeClr val="tx2"/>
              </a:solidFill>
              <a:latin typeface="+mn-lt"/>
              <a:ea typeface="黑体" pitchFamily="2" charset="-122"/>
              <a:cs typeface="+mj-cs"/>
            </a:endParaRPr>
          </a:p>
          <a:p>
            <a:pPr eaLnBrk="0" hangingPunct="0">
              <a:lnSpc>
                <a:spcPct val="110000"/>
              </a:lnSpc>
              <a:defRPr/>
            </a:pPr>
            <a:r>
              <a:rPr lang="en-US" altLang="zh-CN" sz="2000" kern="0" dirty="0">
                <a:solidFill>
                  <a:schemeClr val="tx2"/>
                </a:solidFill>
                <a:latin typeface="+mn-lt"/>
                <a:ea typeface="黑体" pitchFamily="2" charset="-122"/>
                <a:cs typeface="+mj-cs"/>
              </a:rPr>
              <a:t>---</a:t>
            </a:r>
            <a:r>
              <a:rPr lang="zh-CN" altLang="en-US" sz="2000" kern="0" dirty="0">
                <a:solidFill>
                  <a:schemeClr val="tx2"/>
                </a:solidFill>
                <a:latin typeface="+mn-lt"/>
                <a:ea typeface="黑体" pitchFamily="2" charset="-122"/>
                <a:cs typeface="+mj-cs"/>
              </a:rPr>
              <a:t>宏观分析 </a:t>
            </a:r>
            <a:r>
              <a:rPr lang="en-US" altLang="zh-CN" sz="2000" kern="0" dirty="0">
                <a:solidFill>
                  <a:schemeClr val="tx2"/>
                </a:solidFill>
                <a:latin typeface="+mn-lt"/>
                <a:ea typeface="黑体" pitchFamily="2" charset="-122"/>
                <a:cs typeface="+mj-cs"/>
              </a:rPr>
              <a:t>or </a:t>
            </a:r>
            <a:r>
              <a:rPr lang="zh-CN" altLang="en-US" sz="2000" kern="0" dirty="0">
                <a:solidFill>
                  <a:schemeClr val="tx2"/>
                </a:solidFill>
                <a:latin typeface="+mn-lt"/>
                <a:ea typeface="黑体" pitchFamily="2" charset="-122"/>
                <a:cs typeface="+mj-cs"/>
              </a:rPr>
              <a:t>具体分析</a:t>
            </a:r>
            <a:r>
              <a:rPr lang="zh-CN" altLang="en-US" sz="2800" kern="0" dirty="0">
                <a:solidFill>
                  <a:schemeClr val="tx2"/>
                </a:solidFill>
                <a:latin typeface="黑体" pitchFamily="49" charset="-122"/>
                <a:ea typeface="黑体" pitchFamily="49" charset="-122"/>
                <a:cs typeface="+mj-cs"/>
              </a:rPr>
              <a:t/>
            </a:r>
            <a:br>
              <a:rPr lang="zh-CN" altLang="en-US" sz="2800" kern="0" dirty="0">
                <a:solidFill>
                  <a:schemeClr val="tx2"/>
                </a:solidFill>
                <a:latin typeface="黑体" pitchFamily="49" charset="-122"/>
                <a:ea typeface="黑体" pitchFamily="49" charset="-122"/>
                <a:cs typeface="+mj-cs"/>
              </a:rPr>
            </a:br>
            <a:endParaRPr lang="zh-CN" altLang="en-US" sz="2800" kern="0" dirty="0">
              <a:solidFill>
                <a:schemeClr val="tx2"/>
              </a:solidFill>
              <a:latin typeface="黑体" pitchFamily="49" charset="-122"/>
              <a:ea typeface="黑体" pitchFamily="49" charset="-122"/>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C:\Users\u0168419\Desktop\应用中心截屏_2014-01-19T06-22-12.801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149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灯片编号占位符 1"/>
          <p:cNvSpPr>
            <a:spLocks noGrp="1"/>
          </p:cNvSpPr>
          <p:nvPr>
            <p:ph type="sldNum" sz="quarter" idx="11"/>
          </p:nvPr>
        </p:nvSpPr>
        <p:spPr>
          <a:xfrm>
            <a:off x="8424863" y="6510338"/>
            <a:ext cx="4572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DD2AFE7-F572-4B5D-A5E7-8FBDC4B41075}" type="slidenum">
              <a:rPr lang="en-US" altLang="en-US" smtClean="0">
                <a:solidFill>
                  <a:srgbClr val="4B4B4B"/>
                </a:solidFill>
              </a:rPr>
              <a:pPr eaLnBrk="1" hangingPunct="1"/>
              <a:t>39</a:t>
            </a:fld>
            <a:endParaRPr lang="en-US" altLang="en-US" smtClean="0">
              <a:solidFill>
                <a:srgbClr val="4B4B4B"/>
              </a:solidFill>
            </a:endParaRPr>
          </a:p>
        </p:txBody>
      </p:sp>
      <p:sp>
        <p:nvSpPr>
          <p:cNvPr id="14" name="矩形 13"/>
          <p:cNvSpPr/>
          <p:nvPr/>
        </p:nvSpPr>
        <p:spPr bwMode="auto">
          <a:xfrm>
            <a:off x="1616075" y="5786438"/>
            <a:ext cx="7527925" cy="1016000"/>
          </a:xfrm>
          <a:prstGeom prst="rect">
            <a:avLst/>
          </a:prstGeom>
          <a:solidFill>
            <a:schemeClr val="tx2">
              <a:lumMod val="40000"/>
              <a:lumOff val="60000"/>
            </a:schemeClr>
          </a:solidFill>
          <a:ln w="9525">
            <a:no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buFont typeface="Wingdings" pitchFamily="2" charset="2"/>
              <a:buChar char="Ø"/>
              <a:defRPr/>
            </a:pPr>
            <a:r>
              <a:rPr lang="zh-CN" altLang="en-US" sz="2000" dirty="0">
                <a:latin typeface="黑体" pitchFamily="2" charset="-122"/>
                <a:ea typeface="黑体" pitchFamily="2" charset="-122"/>
              </a:rPr>
              <a:t> 分析某研究课题的</a:t>
            </a:r>
            <a:r>
              <a:rPr lang="zh-CN" altLang="en-US" sz="2000" dirty="0">
                <a:solidFill>
                  <a:srgbClr val="FF0000"/>
                </a:solidFill>
                <a:latin typeface="黑体" pitchFamily="2" charset="-122"/>
                <a:ea typeface="黑体" pitchFamily="2" charset="-122"/>
              </a:rPr>
              <a:t>总体发展趋势</a:t>
            </a:r>
            <a:r>
              <a:rPr lang="zh-CN" altLang="en-US" sz="2000" dirty="0">
                <a:latin typeface="黑体" pitchFamily="2" charset="-122"/>
                <a:ea typeface="黑体" pitchFamily="2" charset="-122"/>
              </a:rPr>
              <a:t>。</a:t>
            </a:r>
            <a:endParaRPr lang="en-US" altLang="zh-CN" sz="2000" dirty="0">
              <a:latin typeface="黑体" pitchFamily="2" charset="-122"/>
              <a:ea typeface="黑体" pitchFamily="2" charset="-122"/>
            </a:endParaRPr>
          </a:p>
          <a:p>
            <a:pPr eaLnBrk="0" hangingPunct="0">
              <a:buFont typeface="Wingdings" pitchFamily="2" charset="2"/>
              <a:buChar char="Ø"/>
              <a:defRPr/>
            </a:pPr>
            <a:r>
              <a:rPr lang="zh-CN" altLang="en-US" sz="2000" dirty="0">
                <a:latin typeface="黑体" pitchFamily="2" charset="-122"/>
                <a:ea typeface="黑体" pitchFamily="2" charset="-122"/>
              </a:rPr>
              <a:t> 找到该研究课题中潜在的</a:t>
            </a:r>
            <a:r>
              <a:rPr lang="zh-CN" altLang="en-US" sz="2000" dirty="0">
                <a:solidFill>
                  <a:srgbClr val="FF0000"/>
                </a:solidFill>
                <a:latin typeface="黑体" pitchFamily="2" charset="-122"/>
                <a:ea typeface="黑体" pitchFamily="2" charset="-122"/>
              </a:rPr>
              <a:t>国际合作者和合作机构</a:t>
            </a:r>
            <a:r>
              <a:rPr lang="zh-CN" altLang="en-US" sz="2000" dirty="0">
                <a:latin typeface="黑体" pitchFamily="2" charset="-122"/>
                <a:ea typeface="黑体" pitchFamily="2" charset="-122"/>
              </a:rPr>
              <a:t>。</a:t>
            </a:r>
            <a:endParaRPr lang="en-US" altLang="zh-CN" sz="2000" dirty="0">
              <a:latin typeface="黑体" pitchFamily="2" charset="-122"/>
              <a:ea typeface="黑体" pitchFamily="2" charset="-122"/>
            </a:endParaRPr>
          </a:p>
          <a:p>
            <a:pPr eaLnBrk="0" hangingPunct="0">
              <a:buFont typeface="Wingdings" pitchFamily="2" charset="2"/>
              <a:buChar char="Ø"/>
              <a:defRPr/>
            </a:pPr>
            <a:r>
              <a:rPr lang="zh-CN" altLang="en-US" sz="2000" dirty="0">
                <a:latin typeface="黑体" pitchFamily="2" charset="-122"/>
                <a:ea typeface="黑体" pitchFamily="2" charset="-122"/>
              </a:rPr>
              <a:t> 对该课题领域的国家信息分析，例：</a:t>
            </a:r>
            <a:r>
              <a:rPr lang="zh-CN" altLang="en-US" sz="2000" dirty="0">
                <a:solidFill>
                  <a:srgbClr val="FF0000"/>
                </a:solidFill>
                <a:latin typeface="黑体" pitchFamily="2" charset="-122"/>
                <a:ea typeface="黑体" pitchFamily="2" charset="-122"/>
              </a:rPr>
              <a:t>国内领先机构和高校</a:t>
            </a:r>
            <a:r>
              <a:rPr lang="zh-CN" altLang="en-US" sz="2000" dirty="0">
                <a:latin typeface="黑体" pitchFamily="2" charset="-122"/>
                <a:ea typeface="黑体" pitchFamily="2" charset="-122"/>
              </a:rPr>
              <a:t>等。</a:t>
            </a:r>
            <a:endParaRPr lang="en-US" altLang="zh-CN" sz="2000" dirty="0">
              <a:latin typeface="黑体" pitchFamily="2" charset="-122"/>
              <a:ea typeface="黑体" pitchFamily="2" charset="-122"/>
            </a:endParaRPr>
          </a:p>
        </p:txBody>
      </p:sp>
      <p:sp>
        <p:nvSpPr>
          <p:cNvPr id="10" name="圆角矩形 9"/>
          <p:cNvSpPr>
            <a:spLocks noChangeArrowheads="1"/>
          </p:cNvSpPr>
          <p:nvPr/>
        </p:nvSpPr>
        <p:spPr bwMode="auto">
          <a:xfrm>
            <a:off x="0" y="4914900"/>
            <a:ext cx="1500188" cy="500063"/>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15720" name="Picture 8"/>
          <p:cNvPicPr>
            <a:picLocks noChangeAspect="1" noChangeArrowheads="1"/>
          </p:cNvPicPr>
          <p:nvPr/>
        </p:nvPicPr>
        <p:blipFill>
          <a:blip r:embed="rId4"/>
          <a:srcRect/>
          <a:stretch>
            <a:fillRect/>
          </a:stretch>
        </p:blipFill>
        <p:spPr bwMode="auto">
          <a:xfrm>
            <a:off x="1643063" y="4843463"/>
            <a:ext cx="2500312" cy="8001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1" name="标题 1"/>
          <p:cNvSpPr txBox="1">
            <a:spLocks/>
          </p:cNvSpPr>
          <p:nvPr/>
        </p:nvSpPr>
        <p:spPr bwMode="auto">
          <a:xfrm>
            <a:off x="500063" y="-214313"/>
            <a:ext cx="8221662" cy="1084263"/>
          </a:xfrm>
          <a:prstGeom prst="rect">
            <a:avLst/>
          </a:prstGeom>
          <a:noFill/>
          <a:ln w="9525">
            <a:noFill/>
            <a:miter lim="800000"/>
            <a:headEnd/>
            <a:tailEnd/>
          </a:ln>
        </p:spPr>
        <p:txBody>
          <a:bodyPr lIns="0" tIns="0" rIns="0" bIns="0" anchor="ctr"/>
          <a:lstStyle/>
          <a:p>
            <a:pPr eaLnBrk="0" hangingPunct="0">
              <a:lnSpc>
                <a:spcPct val="110000"/>
              </a:lnSpc>
              <a:defRPr/>
            </a:pPr>
            <a:r>
              <a:rPr lang="en-US" altLang="zh-CN" sz="2800" kern="0" dirty="0">
                <a:solidFill>
                  <a:schemeClr val="tx2"/>
                </a:solidFill>
                <a:latin typeface="黑体" pitchFamily="49" charset="-122"/>
                <a:ea typeface="黑体" pitchFamily="49" charset="-122"/>
                <a:cs typeface="+mj-cs"/>
              </a:rPr>
              <a:t/>
            </a:r>
            <a:br>
              <a:rPr lang="en-US" altLang="zh-CN" sz="2800" kern="0" dirty="0">
                <a:solidFill>
                  <a:schemeClr val="tx2"/>
                </a:solidFill>
                <a:latin typeface="黑体" pitchFamily="49" charset="-122"/>
                <a:ea typeface="黑体" pitchFamily="49" charset="-122"/>
                <a:cs typeface="+mj-cs"/>
              </a:rPr>
            </a:br>
            <a:r>
              <a:rPr lang="zh-CN" altLang="en-US" sz="2400" kern="0" dirty="0">
                <a:solidFill>
                  <a:schemeClr val="tx2"/>
                </a:solidFill>
                <a:latin typeface="+mn-lt"/>
                <a:ea typeface="黑体" pitchFamily="2" charset="-122"/>
                <a:cs typeface="+mj-cs"/>
              </a:rPr>
              <a:t>利用</a:t>
            </a:r>
            <a:r>
              <a:rPr lang="en-US" altLang="zh-CN" sz="2400" kern="0" dirty="0">
                <a:solidFill>
                  <a:schemeClr val="tx2"/>
                </a:solidFill>
                <a:latin typeface="+mn-lt"/>
                <a:ea typeface="黑体" pitchFamily="2" charset="-122"/>
                <a:cs typeface="+mj-cs"/>
              </a:rPr>
              <a:t>Web of Science</a:t>
            </a:r>
            <a:r>
              <a:rPr lang="zh-CN" altLang="en-US" sz="2400" kern="0" dirty="0">
                <a:solidFill>
                  <a:schemeClr val="tx2"/>
                </a:solidFill>
                <a:latin typeface="+mn-lt"/>
                <a:ea typeface="黑体" pitchFamily="2" charset="-122"/>
                <a:cs typeface="+mj-cs"/>
              </a:rPr>
              <a:t>了解研究现况，把握研究方向</a:t>
            </a:r>
            <a:endParaRPr lang="en-US" altLang="zh-CN" sz="2400" kern="0" dirty="0">
              <a:solidFill>
                <a:schemeClr val="tx2"/>
              </a:solidFill>
              <a:latin typeface="+mn-lt"/>
              <a:ea typeface="黑体" pitchFamily="2" charset="-122"/>
              <a:cs typeface="+mj-cs"/>
            </a:endParaRPr>
          </a:p>
          <a:p>
            <a:pPr eaLnBrk="0" hangingPunct="0">
              <a:lnSpc>
                <a:spcPct val="110000"/>
              </a:lnSpc>
              <a:defRPr/>
            </a:pPr>
            <a:r>
              <a:rPr lang="en-US" altLang="zh-CN" sz="2000" kern="0" dirty="0">
                <a:solidFill>
                  <a:schemeClr val="tx2"/>
                </a:solidFill>
                <a:latin typeface="+mn-lt"/>
                <a:ea typeface="黑体" pitchFamily="2" charset="-122"/>
                <a:cs typeface="+mj-cs"/>
              </a:rPr>
              <a:t>---</a:t>
            </a:r>
            <a:r>
              <a:rPr lang="zh-CN" altLang="en-US" sz="2000" kern="0" dirty="0">
                <a:solidFill>
                  <a:schemeClr val="tx2"/>
                </a:solidFill>
                <a:latin typeface="+mn-lt"/>
                <a:ea typeface="黑体" pitchFamily="2" charset="-122"/>
                <a:cs typeface="+mj-cs"/>
              </a:rPr>
              <a:t>宏观分析</a:t>
            </a:r>
            <a:r>
              <a:rPr lang="zh-CN" altLang="en-US" sz="2800" kern="0" dirty="0">
                <a:solidFill>
                  <a:schemeClr val="tx2"/>
                </a:solidFill>
                <a:latin typeface="黑体" pitchFamily="49" charset="-122"/>
                <a:ea typeface="黑体" pitchFamily="49" charset="-122"/>
                <a:cs typeface="+mj-cs"/>
              </a:rPr>
              <a:t/>
            </a:r>
            <a:br>
              <a:rPr lang="zh-CN" altLang="en-US" sz="2800" kern="0" dirty="0">
                <a:solidFill>
                  <a:schemeClr val="tx2"/>
                </a:solidFill>
                <a:latin typeface="黑体" pitchFamily="49" charset="-122"/>
                <a:ea typeface="黑体" pitchFamily="49" charset="-122"/>
                <a:cs typeface="+mj-cs"/>
              </a:rPr>
            </a:br>
            <a:endParaRPr lang="zh-CN" altLang="en-US" sz="2800" kern="0" dirty="0">
              <a:solidFill>
                <a:schemeClr val="tx2"/>
              </a:solidFill>
              <a:latin typeface="黑体" pitchFamily="49" charset="-122"/>
              <a:ea typeface="黑体" pitchFamily="49" charset="-122"/>
              <a:cs typeface="+mj-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4.07407E-6 L -0.00781 -1.35648 " pathEditMode="relative" rAng="0" ptsTypes="AA">
                                      <p:cBhvr>
                                        <p:cTn id="6" dur="2000" fill="hold"/>
                                        <p:tgtEl>
                                          <p:spTgt spid="8"/>
                                        </p:tgtEl>
                                        <p:attrNameLst>
                                          <p:attrName>ppt_x</p:attrName>
                                          <p:attrName>ppt_y</p:attrName>
                                        </p:attrNameLst>
                                      </p:cBhvr>
                                      <p:rCtr x="-399" y="-6782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par>
                                <p:cTn id="12" presetID="3" presetClass="entr" presetSubtype="10" fill="hold" nodeType="withEffect">
                                  <p:stCondLst>
                                    <p:cond delay="0"/>
                                  </p:stCondLst>
                                  <p:childTnLst>
                                    <p:set>
                                      <p:cBhvr>
                                        <p:cTn id="13" dur="1" fill="hold">
                                          <p:stCondLst>
                                            <p:cond delay="0"/>
                                          </p:stCondLst>
                                        </p:cTn>
                                        <p:tgtEl>
                                          <p:spTgt spid="115720"/>
                                        </p:tgtEl>
                                        <p:attrNameLst>
                                          <p:attrName>style.visibility</p:attrName>
                                        </p:attrNameLst>
                                      </p:cBhvr>
                                      <p:to>
                                        <p:strVal val="visible"/>
                                      </p:to>
                                    </p:set>
                                    <p:animEffect transition="in" filter="blinds(horizontal)">
                                      <p:cBhvr>
                                        <p:cTn id="14" dur="500"/>
                                        <p:tgtEl>
                                          <p:spTgt spid="1157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2"/>
          <p:cNvGrpSpPr>
            <a:grpSpLocks noChangeAspect="1"/>
          </p:cNvGrpSpPr>
          <p:nvPr/>
        </p:nvGrpSpPr>
        <p:grpSpPr bwMode="auto">
          <a:xfrm>
            <a:off x="1042988" y="1528763"/>
            <a:ext cx="6913562" cy="4203700"/>
            <a:chOff x="323528" y="1484313"/>
            <a:chExt cx="5761037" cy="3504180"/>
          </a:xfrm>
        </p:grpSpPr>
        <p:pic>
          <p:nvPicPr>
            <p:cNvPr id="24585" name="图片 11" desc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759" y="1484313"/>
              <a:ext cx="5616575" cy="170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图片 10" descr="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183350"/>
              <a:ext cx="5761037" cy="180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9" name="标题 1"/>
          <p:cNvSpPr>
            <a:spLocks noGrp="1"/>
          </p:cNvSpPr>
          <p:nvPr>
            <p:ph type="title"/>
          </p:nvPr>
        </p:nvSpPr>
        <p:spPr/>
        <p:txBody>
          <a:bodyPr/>
          <a:lstStyle/>
          <a:p>
            <a:r>
              <a:rPr lang="en-US" altLang="zh-CN" b="1" smtClean="0">
                <a:ea typeface="宋体" pitchFamily="2" charset="-122"/>
              </a:rPr>
              <a:t>《</a:t>
            </a:r>
            <a:r>
              <a:rPr lang="zh-CN" altLang="en-US" b="1" smtClean="0">
                <a:ea typeface="宋体" pitchFamily="2" charset="-122"/>
              </a:rPr>
              <a:t>国家十二五科学和技术发展规划</a:t>
            </a:r>
            <a:r>
              <a:rPr lang="en-US" altLang="zh-CN" b="1" smtClean="0">
                <a:ea typeface="宋体" pitchFamily="2" charset="-122"/>
              </a:rPr>
              <a:t>》 </a:t>
            </a:r>
            <a:endParaRPr lang="zh-CN" altLang="en-US" b="1" smtClean="0">
              <a:ea typeface="宋体" pitchFamily="2" charset="-122"/>
            </a:endParaRPr>
          </a:p>
        </p:txBody>
      </p:sp>
      <p:sp>
        <p:nvSpPr>
          <p:cNvPr id="24580"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6B45B34-9341-4AB8-B43B-D6E38F49B97A}" type="slidenum">
              <a:rPr lang="en-US" altLang="zh-CN" smtClean="0">
                <a:solidFill>
                  <a:srgbClr val="4B4B4B"/>
                </a:solidFill>
              </a:rPr>
              <a:pPr eaLnBrk="1" hangingPunct="1"/>
              <a:t>4</a:t>
            </a:fld>
            <a:endParaRPr lang="en-US" altLang="zh-CN" smtClean="0">
              <a:solidFill>
                <a:srgbClr val="4B4B4B"/>
              </a:solidFill>
            </a:endParaRPr>
          </a:p>
        </p:txBody>
      </p:sp>
      <p:sp>
        <p:nvSpPr>
          <p:cNvPr id="8" name="矩形 7"/>
          <p:cNvSpPr/>
          <p:nvPr/>
        </p:nvSpPr>
        <p:spPr>
          <a:xfrm>
            <a:off x="1200150" y="4365625"/>
            <a:ext cx="6467475" cy="36036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582" name="TextBox 8"/>
          <p:cNvSpPr txBox="1">
            <a:spLocks noChangeArrowheads="1"/>
          </p:cNvSpPr>
          <p:nvPr/>
        </p:nvSpPr>
        <p:spPr bwMode="auto">
          <a:xfrm>
            <a:off x="2217738" y="6310313"/>
            <a:ext cx="48021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100">
                <a:latin typeface="黑体" pitchFamily="49" charset="-122"/>
                <a:ea typeface="黑体" pitchFamily="49" charset="-122"/>
              </a:rPr>
              <a:t>数据来源：</a:t>
            </a:r>
            <a:r>
              <a:rPr lang="en-US" altLang="zh-CN" sz="1100" u="sng"/>
              <a:t>http://www.most.gov.cn/tztg/201107/t20110712_88217_13.htm</a:t>
            </a:r>
            <a:endParaRPr lang="en-US" altLang="zh-CN" sz="1100"/>
          </a:p>
          <a:p>
            <a:pPr eaLnBrk="1" hangingPunct="1"/>
            <a:r>
              <a:rPr lang="zh-CN" altLang="en-US" sz="1100">
                <a:latin typeface="黑体" pitchFamily="49" charset="-122"/>
                <a:ea typeface="黑体" pitchFamily="49" charset="-122"/>
              </a:rPr>
              <a:t>数据收集日</a:t>
            </a:r>
            <a:r>
              <a:rPr lang="zh-CN" altLang="en-US" sz="1100"/>
              <a:t>：</a:t>
            </a:r>
            <a:r>
              <a:rPr lang="en-US" altLang="zh-CN" sz="1100"/>
              <a:t>2011. 7. 28</a:t>
            </a:r>
            <a:endParaRPr lang="zh-CN" altLang="en-US" sz="1100"/>
          </a:p>
        </p:txBody>
      </p:sp>
      <p:sp>
        <p:nvSpPr>
          <p:cNvPr id="24583" name="矩形 13"/>
          <p:cNvSpPr>
            <a:spLocks noChangeArrowheads="1"/>
          </p:cNvSpPr>
          <p:nvPr/>
        </p:nvSpPr>
        <p:spPr bwMode="auto">
          <a:xfrm>
            <a:off x="6084888" y="1628775"/>
            <a:ext cx="305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zh-CN"/>
          </a:p>
          <a:p>
            <a:pPr eaLnBrk="1" hangingPunct="1"/>
            <a:endParaRPr lang="zh-CN" altLang="en-US"/>
          </a:p>
        </p:txBody>
      </p:sp>
      <p:sp>
        <p:nvSpPr>
          <p:cNvPr id="11" name="Rectangle 5"/>
          <p:cNvSpPr>
            <a:spLocks noChangeArrowheads="1"/>
          </p:cNvSpPr>
          <p:nvPr/>
        </p:nvSpPr>
        <p:spPr bwMode="auto">
          <a:xfrm>
            <a:off x="857250" y="5715000"/>
            <a:ext cx="7267575" cy="830263"/>
          </a:xfrm>
          <a:prstGeom prst="rect">
            <a:avLst/>
          </a:prstGeom>
          <a:solidFill>
            <a:schemeClr val="bg1"/>
          </a:solidFill>
          <a:ln w="25400" algn="ctr">
            <a:solidFill>
              <a:schemeClr val="bg1">
                <a:lumMod val="75000"/>
              </a:schemeClr>
            </a:solidFill>
            <a:miter lim="800000"/>
            <a:headEnd/>
            <a:tailEnd/>
          </a:ln>
        </p:spPr>
        <p:txBody>
          <a:bodyPr lIns="0" tIns="0" rIns="182880" bIns="0" anchor="ctr">
            <a:spAutoFit/>
          </a:bodyPr>
          <a:lstStyle/>
          <a:p>
            <a:pPr>
              <a:defRPr/>
            </a:pPr>
            <a:r>
              <a:rPr lang="zh-CN" altLang="en-US" dirty="0">
                <a:solidFill>
                  <a:schemeClr val="tx2"/>
                </a:solidFill>
                <a:latin typeface="黑体" pitchFamily="49" charset="-122"/>
                <a:ea typeface="黑体" pitchFamily="49" charset="-122"/>
              </a:rPr>
              <a:t>发展规划附录：重要指标和名词解释</a:t>
            </a:r>
            <a:endParaRPr lang="en-US" altLang="zh-CN" dirty="0">
              <a:solidFill>
                <a:schemeClr val="tx2"/>
              </a:solidFill>
              <a:latin typeface="黑体" pitchFamily="49" charset="-122"/>
              <a:ea typeface="黑体" pitchFamily="49" charset="-122"/>
            </a:endParaRPr>
          </a:p>
          <a:p>
            <a:pPr>
              <a:defRPr/>
            </a:pPr>
            <a:r>
              <a:rPr lang="zh-CN" altLang="en-US" dirty="0">
                <a:solidFill>
                  <a:schemeClr val="tx2"/>
                </a:solidFill>
                <a:latin typeface="黑体" pitchFamily="49" charset="-122"/>
                <a:ea typeface="黑体" pitchFamily="49" charset="-122"/>
              </a:rPr>
              <a:t>国际科学论文被引用次数：国际科学论文被引用次数是指被科学引文索引（</a:t>
            </a:r>
            <a:r>
              <a:rPr lang="en-US" altLang="zh-CN" dirty="0">
                <a:solidFill>
                  <a:schemeClr val="tx2"/>
                </a:solidFill>
                <a:latin typeface="黑体" pitchFamily="49" charset="-122"/>
                <a:ea typeface="黑体" pitchFamily="49" charset="-122"/>
              </a:rPr>
              <a:t>SCI</a:t>
            </a:r>
            <a:r>
              <a:rPr lang="zh-CN" altLang="en-US" dirty="0">
                <a:solidFill>
                  <a:schemeClr val="tx2"/>
                </a:solidFill>
                <a:latin typeface="黑体" pitchFamily="49" charset="-122"/>
                <a:ea typeface="黑体" pitchFamily="49" charset="-122"/>
              </a:rPr>
              <a:t>）收录的学术论文在发表后的一段时间内被引用的次数之和。</a:t>
            </a:r>
            <a:endParaRPr lang="en-US" altLang="zh-CN" dirty="0">
              <a:solidFill>
                <a:schemeClr val="tx2"/>
              </a:solidFill>
              <a:latin typeface="黑体" pitchFamily="49" charset="-122"/>
              <a:ea typeface="黑体"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A4BFE0C-7024-4291-B64F-DC328AA6ED4C}" type="slidenum">
              <a:rPr lang="en-US" altLang="en-US" smtClean="0">
                <a:solidFill>
                  <a:srgbClr val="4B4B4B"/>
                </a:solidFill>
              </a:rPr>
              <a:pPr eaLnBrk="1" hangingPunct="1"/>
              <a:t>40</a:t>
            </a:fld>
            <a:endParaRPr lang="en-US" altLang="en-US" smtClean="0">
              <a:solidFill>
                <a:srgbClr val="4B4B4B"/>
              </a:solidFill>
            </a:endParaRPr>
          </a:p>
        </p:txBody>
      </p:sp>
      <p:sp>
        <p:nvSpPr>
          <p:cNvPr id="6" name="圆角矩形 5"/>
          <p:cNvSpPr/>
          <p:nvPr/>
        </p:nvSpPr>
        <p:spPr bwMode="auto">
          <a:xfrm>
            <a:off x="684213" y="3500438"/>
            <a:ext cx="7726362" cy="2667000"/>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ltLang="zh-CN" b="1" dirty="0">
              <a:solidFill>
                <a:srgbClr val="236402"/>
              </a:solidFill>
            </a:endParaRPr>
          </a:p>
          <a:p>
            <a:pPr>
              <a:defRPr/>
            </a:pPr>
            <a:r>
              <a:rPr lang="zh-CN" altLang="en-US" b="1" dirty="0">
                <a:solidFill>
                  <a:srgbClr val="236402"/>
                </a:solidFill>
              </a:rPr>
              <a:t>强大的分析功能：</a:t>
            </a:r>
            <a:endParaRPr lang="en-US" altLang="zh-CN" b="1" dirty="0">
              <a:solidFill>
                <a:srgbClr val="236402"/>
              </a:solidFill>
            </a:endParaRPr>
          </a:p>
          <a:p>
            <a:pPr>
              <a:defRPr/>
            </a:pPr>
            <a:endParaRPr lang="en-US" altLang="zh-CN" b="1" dirty="0">
              <a:solidFill>
                <a:srgbClr val="236402"/>
              </a:solidFill>
            </a:endParaRPr>
          </a:p>
          <a:p>
            <a:pPr>
              <a:defRPr/>
            </a:pPr>
            <a:r>
              <a:rPr lang="zh-CN" altLang="en-US" b="1" dirty="0">
                <a:solidFill>
                  <a:srgbClr val="236402"/>
                </a:solidFill>
                <a:latin typeface="Arial"/>
                <a:cs typeface="Arial"/>
              </a:rPr>
              <a:t>▪</a:t>
            </a:r>
            <a:r>
              <a:rPr lang="zh-CN" altLang="en-US" b="1" dirty="0">
                <a:solidFill>
                  <a:srgbClr val="FF0000"/>
                </a:solidFill>
              </a:rPr>
              <a:t>作者   </a:t>
            </a:r>
            <a:r>
              <a:rPr lang="zh-CN" altLang="en-US" b="1" dirty="0">
                <a:solidFill>
                  <a:srgbClr val="FF0000"/>
                </a:solidFill>
                <a:latin typeface="Arial"/>
                <a:cs typeface="Arial"/>
              </a:rPr>
              <a:t>▪</a:t>
            </a:r>
            <a:r>
              <a:rPr lang="zh-CN" altLang="en-US" b="1" dirty="0">
                <a:solidFill>
                  <a:srgbClr val="FF0000"/>
                </a:solidFill>
              </a:rPr>
              <a:t>出版年   </a:t>
            </a:r>
            <a:r>
              <a:rPr lang="zh-CN" altLang="en-US" b="1" dirty="0">
                <a:solidFill>
                  <a:srgbClr val="FF0000"/>
                </a:solidFill>
                <a:latin typeface="Arial"/>
                <a:cs typeface="Arial"/>
              </a:rPr>
              <a:t>▪</a:t>
            </a:r>
            <a:r>
              <a:rPr lang="zh-CN" altLang="en-US" b="1" dirty="0">
                <a:solidFill>
                  <a:srgbClr val="FF0000"/>
                </a:solidFill>
              </a:rPr>
              <a:t>来源期刊   </a:t>
            </a:r>
            <a:r>
              <a:rPr lang="zh-CN" altLang="en-US" b="1" dirty="0">
                <a:solidFill>
                  <a:srgbClr val="236402"/>
                </a:solidFill>
                <a:latin typeface="Arial"/>
                <a:cs typeface="Arial"/>
              </a:rPr>
              <a:t>▪</a:t>
            </a:r>
            <a:r>
              <a:rPr lang="zh-CN" altLang="en-US" b="1" dirty="0">
                <a:solidFill>
                  <a:srgbClr val="236402"/>
                </a:solidFill>
              </a:rPr>
              <a:t>文献类型   </a:t>
            </a:r>
            <a:r>
              <a:rPr lang="zh-CN" altLang="en-US" b="1" dirty="0">
                <a:solidFill>
                  <a:srgbClr val="236402"/>
                </a:solidFill>
                <a:latin typeface="Arial"/>
                <a:cs typeface="Arial"/>
              </a:rPr>
              <a:t>▪</a:t>
            </a:r>
            <a:r>
              <a:rPr lang="zh-CN" altLang="en-US" b="1" dirty="0">
                <a:solidFill>
                  <a:srgbClr val="236402"/>
                </a:solidFill>
              </a:rPr>
              <a:t>会议名称   </a:t>
            </a:r>
            <a:r>
              <a:rPr lang="zh-CN" altLang="en-US" b="1" dirty="0">
                <a:solidFill>
                  <a:srgbClr val="236402"/>
                </a:solidFill>
                <a:latin typeface="Arial"/>
                <a:cs typeface="Arial"/>
              </a:rPr>
              <a:t>▪</a:t>
            </a:r>
            <a:r>
              <a:rPr lang="zh-CN" altLang="en-US" b="1" dirty="0">
                <a:solidFill>
                  <a:srgbClr val="FF0000"/>
                </a:solidFill>
              </a:rPr>
              <a:t>国家</a:t>
            </a:r>
            <a:r>
              <a:rPr lang="en-US" altLang="zh-CN" b="1" dirty="0">
                <a:solidFill>
                  <a:srgbClr val="FF0000"/>
                </a:solidFill>
              </a:rPr>
              <a:t>/</a:t>
            </a:r>
            <a:r>
              <a:rPr lang="zh-CN" altLang="en-US" b="1" dirty="0">
                <a:solidFill>
                  <a:srgbClr val="FF0000"/>
                </a:solidFill>
              </a:rPr>
              <a:t>地区   </a:t>
            </a:r>
            <a:endParaRPr lang="en-US" altLang="zh-CN" b="1" dirty="0">
              <a:solidFill>
                <a:srgbClr val="FF0000"/>
              </a:solidFill>
            </a:endParaRPr>
          </a:p>
          <a:p>
            <a:pPr>
              <a:defRPr/>
            </a:pPr>
            <a:endParaRPr lang="en-US" altLang="zh-CN" sz="800" b="1" dirty="0">
              <a:solidFill>
                <a:srgbClr val="236402"/>
              </a:solidFill>
            </a:endParaRPr>
          </a:p>
          <a:p>
            <a:pPr>
              <a:defRPr/>
            </a:pPr>
            <a:r>
              <a:rPr lang="zh-CN" altLang="en-US" b="1" dirty="0">
                <a:solidFill>
                  <a:srgbClr val="236402"/>
                </a:solidFill>
                <a:latin typeface="Arial"/>
                <a:cs typeface="Arial"/>
              </a:rPr>
              <a:t>▪</a:t>
            </a:r>
            <a:r>
              <a:rPr lang="zh-CN" altLang="en-US" b="1" dirty="0">
                <a:solidFill>
                  <a:srgbClr val="FF0000"/>
                </a:solidFill>
              </a:rPr>
              <a:t>基金资助机构   </a:t>
            </a:r>
            <a:r>
              <a:rPr lang="zh-CN" altLang="en-US" b="1" dirty="0">
                <a:solidFill>
                  <a:srgbClr val="236402"/>
                </a:solidFill>
                <a:latin typeface="Arial"/>
                <a:cs typeface="Arial"/>
              </a:rPr>
              <a:t>▪</a:t>
            </a:r>
            <a:r>
              <a:rPr lang="zh-CN" altLang="en-US" b="1" dirty="0">
                <a:solidFill>
                  <a:srgbClr val="236402"/>
                </a:solidFill>
              </a:rPr>
              <a:t>授权号   </a:t>
            </a:r>
            <a:r>
              <a:rPr lang="zh-CN" altLang="en-US" b="1" dirty="0">
                <a:solidFill>
                  <a:srgbClr val="236402"/>
                </a:solidFill>
                <a:latin typeface="Arial"/>
                <a:cs typeface="Arial"/>
              </a:rPr>
              <a:t>▪</a:t>
            </a:r>
            <a:r>
              <a:rPr lang="zh-CN" altLang="en-US" b="1" dirty="0">
                <a:solidFill>
                  <a:srgbClr val="236402"/>
                </a:solidFill>
              </a:rPr>
              <a:t>团体作者   </a:t>
            </a:r>
            <a:r>
              <a:rPr lang="zh-CN" altLang="en-US" b="1" dirty="0">
                <a:solidFill>
                  <a:srgbClr val="236402"/>
                </a:solidFill>
                <a:latin typeface="Arial"/>
                <a:cs typeface="Arial"/>
              </a:rPr>
              <a:t>▪</a:t>
            </a:r>
            <a:r>
              <a:rPr lang="zh-CN" altLang="en-US" b="1" dirty="0">
                <a:solidFill>
                  <a:srgbClr val="FF0000"/>
                </a:solidFill>
              </a:rPr>
              <a:t>机构</a:t>
            </a:r>
            <a:r>
              <a:rPr lang="zh-CN" altLang="en-US" b="1" dirty="0">
                <a:solidFill>
                  <a:srgbClr val="236402"/>
                </a:solidFill>
              </a:rPr>
              <a:t>   </a:t>
            </a:r>
            <a:r>
              <a:rPr lang="zh-CN" altLang="en-US" b="1" dirty="0">
                <a:solidFill>
                  <a:srgbClr val="236402"/>
                </a:solidFill>
                <a:latin typeface="Arial"/>
                <a:cs typeface="Arial"/>
              </a:rPr>
              <a:t>▪</a:t>
            </a:r>
            <a:r>
              <a:rPr lang="zh-CN" altLang="en-US" b="1" dirty="0">
                <a:solidFill>
                  <a:srgbClr val="236402"/>
                </a:solidFill>
              </a:rPr>
              <a:t>机构 扩展    </a:t>
            </a:r>
            <a:r>
              <a:rPr lang="zh-CN" altLang="en-US" b="1" dirty="0">
                <a:solidFill>
                  <a:srgbClr val="236402"/>
                </a:solidFill>
                <a:latin typeface="Arial"/>
                <a:cs typeface="Arial"/>
              </a:rPr>
              <a:t>▪</a:t>
            </a:r>
            <a:r>
              <a:rPr lang="zh-CN" altLang="en-US" b="1" dirty="0">
                <a:solidFill>
                  <a:srgbClr val="236402"/>
                </a:solidFill>
              </a:rPr>
              <a:t>语种   </a:t>
            </a:r>
            <a:endParaRPr lang="en-US" altLang="zh-CN" b="1" dirty="0">
              <a:solidFill>
                <a:srgbClr val="236402"/>
              </a:solidFill>
            </a:endParaRPr>
          </a:p>
          <a:p>
            <a:pPr>
              <a:defRPr/>
            </a:pPr>
            <a:endParaRPr lang="en-US" altLang="zh-CN" sz="800" b="1" dirty="0">
              <a:solidFill>
                <a:srgbClr val="236402"/>
              </a:solidFill>
              <a:latin typeface="Arial"/>
              <a:cs typeface="Arial"/>
            </a:endParaRPr>
          </a:p>
          <a:p>
            <a:pPr>
              <a:defRPr/>
            </a:pPr>
            <a:r>
              <a:rPr lang="zh-CN" altLang="en-US" b="1" dirty="0">
                <a:solidFill>
                  <a:srgbClr val="FF0000"/>
                </a:solidFill>
                <a:latin typeface="Arial"/>
                <a:cs typeface="Arial"/>
              </a:rPr>
              <a:t>▪ </a:t>
            </a:r>
            <a:r>
              <a:rPr lang="en-US" altLang="zh-CN" b="1" dirty="0">
                <a:solidFill>
                  <a:srgbClr val="FF0000"/>
                </a:solidFill>
              </a:rPr>
              <a:t>WOS</a:t>
            </a:r>
            <a:r>
              <a:rPr lang="zh-CN" altLang="en-US" b="1" dirty="0">
                <a:solidFill>
                  <a:srgbClr val="FF0000"/>
                </a:solidFill>
              </a:rPr>
              <a:t>学科类别</a:t>
            </a:r>
            <a:r>
              <a:rPr lang="zh-CN" altLang="en-US" b="1" dirty="0">
                <a:solidFill>
                  <a:srgbClr val="236402"/>
                </a:solidFill>
              </a:rPr>
              <a:t>   </a:t>
            </a:r>
            <a:r>
              <a:rPr lang="zh-CN" altLang="en-US" b="1" dirty="0">
                <a:solidFill>
                  <a:srgbClr val="236402"/>
                </a:solidFill>
                <a:latin typeface="Arial"/>
                <a:cs typeface="Arial"/>
              </a:rPr>
              <a:t>▪</a:t>
            </a:r>
            <a:r>
              <a:rPr lang="zh-CN" altLang="en-US" b="1" dirty="0">
                <a:solidFill>
                  <a:srgbClr val="236402"/>
                </a:solidFill>
              </a:rPr>
              <a:t>编者  </a:t>
            </a:r>
            <a:r>
              <a:rPr lang="zh-CN" altLang="en-US" b="1" dirty="0">
                <a:solidFill>
                  <a:srgbClr val="236402"/>
                </a:solidFill>
                <a:latin typeface="Arial"/>
                <a:cs typeface="Arial"/>
              </a:rPr>
              <a:t>▪丛书名称   ▪研究方向</a:t>
            </a:r>
            <a:r>
              <a:rPr lang="zh-CN" altLang="en-US" b="1" dirty="0">
                <a:solidFill>
                  <a:srgbClr val="236402"/>
                </a:solidFill>
              </a:rPr>
              <a:t> </a:t>
            </a:r>
            <a:endParaRPr lang="en-US" altLang="zh-CN" b="1" dirty="0">
              <a:solidFill>
                <a:srgbClr val="236402"/>
              </a:solidFill>
            </a:endParaRPr>
          </a:p>
          <a:p>
            <a:pPr>
              <a:defRPr/>
            </a:pPr>
            <a:endParaRPr lang="en-US" altLang="zh-CN" b="1" dirty="0">
              <a:solidFill>
                <a:srgbClr val="236402"/>
              </a:solidFill>
            </a:endParaRPr>
          </a:p>
          <a:p>
            <a:pPr algn="ctr">
              <a:defRPr/>
            </a:pPr>
            <a:endParaRPr lang="zh-CN" altLang="en-US" dirty="0">
              <a:latin typeface="Arial" charset="0"/>
            </a:endParaRPr>
          </a:p>
        </p:txBody>
      </p:sp>
      <p:pic>
        <p:nvPicPr>
          <p:cNvPr id="614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6311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1"/>
          <p:cNvSpPr txBox="1">
            <a:spLocks/>
          </p:cNvSpPr>
          <p:nvPr/>
        </p:nvSpPr>
        <p:spPr bwMode="auto">
          <a:xfrm>
            <a:off x="500063" y="-155575"/>
            <a:ext cx="8221662" cy="1084263"/>
          </a:xfrm>
          <a:prstGeom prst="rect">
            <a:avLst/>
          </a:prstGeom>
          <a:noFill/>
          <a:ln w="9525">
            <a:noFill/>
            <a:miter lim="800000"/>
            <a:headEnd/>
            <a:tailEnd/>
          </a:ln>
        </p:spPr>
        <p:txBody>
          <a:bodyPr lIns="0" tIns="0" rIns="0" bIns="0" anchor="ctr"/>
          <a:lstStyle/>
          <a:p>
            <a:pPr eaLnBrk="0" hangingPunct="0">
              <a:lnSpc>
                <a:spcPct val="110000"/>
              </a:lnSpc>
              <a:defRPr/>
            </a:pPr>
            <a:r>
              <a:rPr lang="en-US" altLang="zh-CN" sz="2800" kern="0" dirty="0">
                <a:solidFill>
                  <a:schemeClr val="tx2"/>
                </a:solidFill>
                <a:latin typeface="黑体" pitchFamily="49" charset="-122"/>
                <a:ea typeface="黑体" pitchFamily="49" charset="-122"/>
                <a:cs typeface="+mj-cs"/>
              </a:rPr>
              <a:t/>
            </a:r>
            <a:br>
              <a:rPr lang="en-US" altLang="zh-CN" sz="2800" kern="0" dirty="0">
                <a:solidFill>
                  <a:schemeClr val="tx2"/>
                </a:solidFill>
                <a:latin typeface="黑体" pitchFamily="49" charset="-122"/>
                <a:ea typeface="黑体" pitchFamily="49" charset="-122"/>
                <a:cs typeface="+mj-cs"/>
              </a:rPr>
            </a:br>
            <a:r>
              <a:rPr lang="zh-CN" altLang="en-US" sz="2400" kern="0" dirty="0">
                <a:solidFill>
                  <a:schemeClr val="tx2"/>
                </a:solidFill>
                <a:latin typeface="+mn-lt"/>
                <a:ea typeface="黑体" pitchFamily="2" charset="-122"/>
                <a:cs typeface="+mj-cs"/>
              </a:rPr>
              <a:t>利用</a:t>
            </a:r>
            <a:r>
              <a:rPr lang="en-US" altLang="zh-CN" sz="2400" kern="0" dirty="0">
                <a:solidFill>
                  <a:schemeClr val="tx2"/>
                </a:solidFill>
                <a:latin typeface="+mn-lt"/>
                <a:ea typeface="黑体" pitchFamily="2" charset="-122"/>
                <a:cs typeface="+mj-cs"/>
              </a:rPr>
              <a:t>Web of Science</a:t>
            </a:r>
            <a:r>
              <a:rPr lang="zh-CN" altLang="en-US" sz="2400" kern="0" dirty="0">
                <a:solidFill>
                  <a:schemeClr val="tx2"/>
                </a:solidFill>
                <a:latin typeface="+mn-lt"/>
                <a:ea typeface="黑体" pitchFamily="2" charset="-122"/>
                <a:cs typeface="+mj-cs"/>
              </a:rPr>
              <a:t>了解研究现况，把握研究方向</a:t>
            </a:r>
            <a:endParaRPr lang="en-US" altLang="zh-CN" sz="2400" kern="0" dirty="0">
              <a:solidFill>
                <a:schemeClr val="tx2"/>
              </a:solidFill>
              <a:latin typeface="+mn-lt"/>
              <a:ea typeface="黑体" pitchFamily="2" charset="-122"/>
              <a:cs typeface="+mj-cs"/>
            </a:endParaRPr>
          </a:p>
          <a:p>
            <a:pPr eaLnBrk="0" hangingPunct="0">
              <a:lnSpc>
                <a:spcPct val="110000"/>
              </a:lnSpc>
              <a:defRPr/>
            </a:pPr>
            <a:r>
              <a:rPr lang="en-US" altLang="zh-CN" sz="2000" kern="0" dirty="0">
                <a:solidFill>
                  <a:schemeClr val="tx2"/>
                </a:solidFill>
                <a:latin typeface="+mn-lt"/>
                <a:ea typeface="黑体" pitchFamily="2" charset="-122"/>
                <a:cs typeface="+mj-cs"/>
              </a:rPr>
              <a:t>---</a:t>
            </a:r>
            <a:r>
              <a:rPr lang="zh-CN" altLang="en-US" sz="2000" kern="0" dirty="0">
                <a:solidFill>
                  <a:schemeClr val="tx2"/>
                </a:solidFill>
                <a:latin typeface="+mn-lt"/>
                <a:ea typeface="黑体" pitchFamily="2" charset="-122"/>
                <a:cs typeface="+mj-cs"/>
              </a:rPr>
              <a:t>宏观分析</a:t>
            </a:r>
            <a:r>
              <a:rPr lang="zh-CN" altLang="en-US" sz="2800" kern="0" dirty="0">
                <a:solidFill>
                  <a:schemeClr val="tx2"/>
                </a:solidFill>
                <a:latin typeface="黑体" pitchFamily="49" charset="-122"/>
                <a:ea typeface="黑体" pitchFamily="49" charset="-122"/>
                <a:cs typeface="+mj-cs"/>
              </a:rPr>
              <a:t/>
            </a:r>
            <a:br>
              <a:rPr lang="zh-CN" altLang="en-US" sz="2800" kern="0" dirty="0">
                <a:solidFill>
                  <a:schemeClr val="tx2"/>
                </a:solidFill>
                <a:latin typeface="黑体" pitchFamily="49" charset="-122"/>
                <a:ea typeface="黑体" pitchFamily="49" charset="-122"/>
                <a:cs typeface="+mj-cs"/>
              </a:rPr>
            </a:br>
            <a:endParaRPr lang="zh-CN" altLang="en-US" sz="2800" kern="0" dirty="0">
              <a:solidFill>
                <a:schemeClr val="tx2"/>
              </a:solidFill>
              <a:latin typeface="黑体" pitchFamily="49" charset="-122"/>
              <a:ea typeface="黑体" pitchFamily="49" charset="-122"/>
              <a:cs typeface="+mj-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3" descr="C:\Users\u0168419\Desktop\应用中心截屏_2014-01-19T07-37-02.606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25"/>
            <a:ext cx="9144000" cy="979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圆角矩形 9"/>
          <p:cNvSpPr>
            <a:spLocks noChangeArrowheads="1"/>
          </p:cNvSpPr>
          <p:nvPr/>
        </p:nvSpPr>
        <p:spPr bwMode="auto">
          <a:xfrm>
            <a:off x="214313" y="1928813"/>
            <a:ext cx="857250" cy="35718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9" name="圆角矩形 9"/>
          <p:cNvSpPr>
            <a:spLocks noChangeArrowheads="1"/>
          </p:cNvSpPr>
          <p:nvPr/>
        </p:nvSpPr>
        <p:spPr bwMode="auto">
          <a:xfrm>
            <a:off x="3929063" y="2816225"/>
            <a:ext cx="1428750" cy="214313"/>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7" name="圆角矩形 9"/>
          <p:cNvSpPr>
            <a:spLocks noChangeArrowheads="1"/>
          </p:cNvSpPr>
          <p:nvPr/>
        </p:nvSpPr>
        <p:spPr bwMode="auto">
          <a:xfrm>
            <a:off x="285750" y="1355725"/>
            <a:ext cx="1079500" cy="2159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727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306513"/>
            <a:ext cx="33147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5" y="3101975"/>
            <a:ext cx="24304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图表 13"/>
          <p:cNvGraphicFramePr/>
          <p:nvPr/>
        </p:nvGraphicFramePr>
        <p:xfrm>
          <a:off x="3357554" y="2928934"/>
          <a:ext cx="5786446" cy="4500570"/>
        </p:xfrm>
        <a:graphic>
          <a:graphicData uri="http://schemas.openxmlformats.org/drawingml/2006/chart">
            <c:chart xmlns:c="http://schemas.openxmlformats.org/drawingml/2006/chart" xmlns:r="http://schemas.openxmlformats.org/officeDocument/2006/relationships" r:id="rId5"/>
          </a:graphicData>
        </a:graphic>
      </p:graphicFrame>
      <p:sp>
        <p:nvSpPr>
          <p:cNvPr id="62473" name="TextBox 7"/>
          <p:cNvSpPr txBox="1">
            <a:spLocks noChangeArrowheads="1"/>
          </p:cNvSpPr>
          <p:nvPr/>
        </p:nvSpPr>
        <p:spPr bwMode="auto">
          <a:xfrm>
            <a:off x="-19050" y="0"/>
            <a:ext cx="8047038" cy="506413"/>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pPr>
            <a:r>
              <a:rPr lang="zh-CN" altLang="en-US" b="1">
                <a:latin typeface="宋体" pitchFamily="2" charset="-122"/>
              </a:rPr>
              <a:t>出版年分析：了解课题的发展趋势以及判断课题的发展阶段。</a:t>
            </a:r>
            <a:endParaRPr lang="en-US" altLang="zh-CN" b="1">
              <a:latin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blinds(horizontal)">
                                      <p:cBhvr>
                                        <p:cTn id="7" dur="500"/>
                                        <p:tgtEl>
                                          <p:spTgt spid="727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7762"/>
                                        </p:tgtEl>
                                        <p:attrNameLst>
                                          <p:attrName>style.visibility</p:attrName>
                                        </p:attrNameLst>
                                      </p:cBhvr>
                                      <p:to>
                                        <p:strVal val="visible"/>
                                      </p:to>
                                    </p:set>
                                    <p:animEffect transition="in" filter="blinds(horizontal)">
                                      <p:cBhvr>
                                        <p:cTn id="15" dur="500"/>
                                        <p:tgtEl>
                                          <p:spTgt spid="11776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nodeType="withEffect">
                                  <p:stCondLst>
                                    <p:cond delay="0"/>
                                  </p:stCondLst>
                                  <p:childTnLst>
                                    <p:set>
                                      <p:cBhvr>
                                        <p:cTn id="22" dur="1" fill="hold">
                                          <p:stCondLst>
                                            <p:cond delay="0"/>
                                          </p:stCondLst>
                                        </p:cTn>
                                        <p:tgtEl>
                                          <p:spTgt spid="72712"/>
                                        </p:tgtEl>
                                        <p:attrNameLst>
                                          <p:attrName>style.visibility</p:attrName>
                                        </p:attrNameLst>
                                      </p:cBhvr>
                                      <p:to>
                                        <p:strVal val="visible"/>
                                      </p:to>
                                    </p:set>
                                    <p:animEffect transition="in" filter="blinds(horizontal)">
                                      <p:cBhvr>
                                        <p:cTn id="23" dur="500"/>
                                        <p:tgtEl>
                                          <p:spTgt spid="727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animBg="1"/>
      <p:bldP spid="9"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238C41B-214D-4E25-92E6-304842CD396B}" type="slidenum">
              <a:rPr lang="en-US" altLang="en-US" smtClean="0">
                <a:solidFill>
                  <a:srgbClr val="4B4B4B"/>
                </a:solidFill>
              </a:rPr>
              <a:pPr eaLnBrk="1" hangingPunct="1"/>
              <a:t>42</a:t>
            </a:fld>
            <a:endParaRPr lang="en-US" altLang="en-US" smtClean="0">
              <a:solidFill>
                <a:srgbClr val="4B4B4B"/>
              </a:solidFill>
            </a:endParaRPr>
          </a:p>
        </p:txBody>
      </p:sp>
      <p:pic>
        <p:nvPicPr>
          <p:cNvPr id="6349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857250"/>
            <a:ext cx="43576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53100" y="5072063"/>
            <a:ext cx="3248025" cy="1643062"/>
          </a:xfrm>
          <a:prstGeom prst="rect">
            <a:avLst/>
          </a:prstGeom>
          <a:gradFill>
            <a:gsLst>
              <a:gs pos="0">
                <a:schemeClr val="tx2">
                  <a:lumMod val="60000"/>
                  <a:lumOff val="40000"/>
                </a:schemeClr>
              </a:gs>
              <a:gs pos="50000">
                <a:schemeClr val="bg1"/>
              </a:gs>
              <a:gs pos="100000">
                <a:srgbClr val="FF6600"/>
              </a:gs>
            </a:gsLst>
            <a:lin ang="5400000" scaled="1"/>
          </a:gradFill>
          <a:ln>
            <a:solidFill>
              <a:schemeClr val="tx2"/>
            </a:solidFill>
          </a:ln>
        </p:spPr>
        <p:txBody>
          <a:bodyPr>
            <a:spAutoFit/>
          </a:bodyPr>
          <a:lstStyle/>
          <a:p>
            <a:pPr>
              <a:lnSpc>
                <a:spcPct val="120000"/>
              </a:lnSpc>
              <a:defRPr/>
            </a:pPr>
            <a:r>
              <a:rPr lang="zh-CN" altLang="en-US" b="1" dirty="0">
                <a:latin typeface="Arial" charset="0"/>
              </a:rPr>
              <a:t>作者分析：</a:t>
            </a:r>
            <a:endParaRPr lang="en-US" altLang="zh-CN" b="1" dirty="0">
              <a:latin typeface="Arial" charset="0"/>
            </a:endParaRPr>
          </a:p>
          <a:p>
            <a:pPr>
              <a:lnSpc>
                <a:spcPct val="120000"/>
              </a:lnSpc>
              <a:defRPr/>
            </a:pPr>
            <a:r>
              <a:rPr lang="en-US" altLang="zh-CN" b="1" dirty="0">
                <a:latin typeface="Arial" charset="0"/>
              </a:rPr>
              <a:t>- </a:t>
            </a:r>
            <a:r>
              <a:rPr lang="zh-CN" altLang="en-US" sz="1600" b="1" dirty="0">
                <a:latin typeface="Arial" charset="0"/>
              </a:rPr>
              <a:t>发现该领域的高产出研究人员</a:t>
            </a:r>
          </a:p>
          <a:p>
            <a:pPr>
              <a:lnSpc>
                <a:spcPct val="120000"/>
              </a:lnSpc>
              <a:defRPr/>
            </a:pPr>
            <a:r>
              <a:rPr lang="en-US" altLang="zh-CN" sz="1600" b="1" dirty="0">
                <a:latin typeface="Arial" charset="0"/>
              </a:rPr>
              <a:t>- </a:t>
            </a:r>
            <a:r>
              <a:rPr lang="zh-CN" altLang="en-US" sz="1600" b="1" dirty="0">
                <a:latin typeface="Arial" charset="0"/>
              </a:rPr>
              <a:t>有利于机构的人才招聘</a:t>
            </a:r>
          </a:p>
          <a:p>
            <a:pPr>
              <a:lnSpc>
                <a:spcPct val="120000"/>
              </a:lnSpc>
              <a:buFontTx/>
              <a:buChar char="-"/>
              <a:defRPr/>
            </a:pPr>
            <a:r>
              <a:rPr lang="zh-CN" altLang="en-US" sz="1600" b="1" dirty="0">
                <a:latin typeface="Arial" charset="0"/>
              </a:rPr>
              <a:t> 选择小同行审稿专家</a:t>
            </a:r>
          </a:p>
          <a:p>
            <a:pPr>
              <a:lnSpc>
                <a:spcPct val="120000"/>
              </a:lnSpc>
              <a:buFontTx/>
              <a:buChar char="-"/>
              <a:defRPr/>
            </a:pPr>
            <a:r>
              <a:rPr lang="zh-CN" altLang="en-US" sz="1600" b="1" dirty="0">
                <a:latin typeface="Arial" charset="0"/>
              </a:rPr>
              <a:t> 选择潜在的合作者</a:t>
            </a:r>
            <a:endParaRPr lang="zh-CN" altLang="en-US" sz="1600" dirty="0">
              <a:latin typeface="Arial" charset="0"/>
            </a:endParaRPr>
          </a:p>
        </p:txBody>
      </p:sp>
      <p:pic>
        <p:nvPicPr>
          <p:cNvPr id="63494" name="Picture 1" descr="C:\Documents and Settings\fengwu.luo\Application Data\Tencent\Users\122102596\QQ\WinTemp\RichOle\6XDUR%S@U7Y[B{5JPB0QG6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0325"/>
            <a:ext cx="54292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57188" y="1184275"/>
            <a:ext cx="4071937" cy="1273175"/>
          </a:xfrm>
          <a:prstGeom prst="rect">
            <a:avLst/>
          </a:prstGeom>
          <a:gradFill>
            <a:gsLst>
              <a:gs pos="0">
                <a:schemeClr val="tx2">
                  <a:lumMod val="60000"/>
                  <a:lumOff val="40000"/>
                </a:schemeClr>
              </a:gs>
              <a:gs pos="50000">
                <a:schemeClr val="bg1"/>
              </a:gs>
              <a:gs pos="100000">
                <a:srgbClr val="FF6600"/>
              </a:gs>
            </a:gsLst>
            <a:lin ang="5400000" scaled="1"/>
          </a:gradFill>
          <a:ln>
            <a:solidFill>
              <a:schemeClr val="tx2"/>
            </a:solidFill>
          </a:ln>
        </p:spPr>
        <p:txBody>
          <a:bodyPr>
            <a:spAutoFit/>
          </a:bodyPr>
          <a:lstStyle/>
          <a:p>
            <a:pPr>
              <a:lnSpc>
                <a:spcPct val="120000"/>
              </a:lnSpc>
              <a:defRPr/>
            </a:pPr>
            <a:r>
              <a:rPr lang="zh-CN" altLang="en-US" sz="1600" b="1" dirty="0">
                <a:latin typeface="Arial" charset="0"/>
              </a:rPr>
              <a:t>机构分析： </a:t>
            </a:r>
          </a:p>
          <a:p>
            <a:pPr>
              <a:lnSpc>
                <a:spcPct val="120000"/>
              </a:lnSpc>
              <a:defRPr/>
            </a:pPr>
            <a:r>
              <a:rPr lang="en-US" altLang="zh-CN" sz="1600" b="1" dirty="0">
                <a:latin typeface="Arial" charset="0"/>
              </a:rPr>
              <a:t>- </a:t>
            </a:r>
            <a:r>
              <a:rPr lang="zh-CN" altLang="en-US" sz="1600" b="1" dirty="0">
                <a:latin typeface="Arial" charset="0"/>
              </a:rPr>
              <a:t>发现该领域高产出的大学及研究机构</a:t>
            </a:r>
          </a:p>
          <a:p>
            <a:pPr>
              <a:lnSpc>
                <a:spcPct val="120000"/>
              </a:lnSpc>
              <a:buFontTx/>
              <a:buChar char="-"/>
              <a:defRPr/>
            </a:pPr>
            <a:r>
              <a:rPr lang="zh-CN" altLang="en-US" sz="1600" b="1" dirty="0">
                <a:latin typeface="Arial" charset="0"/>
              </a:rPr>
              <a:t> 有利于机构间的合作</a:t>
            </a:r>
          </a:p>
          <a:p>
            <a:pPr>
              <a:lnSpc>
                <a:spcPct val="120000"/>
              </a:lnSpc>
              <a:buFontTx/>
              <a:buChar char="-"/>
              <a:defRPr/>
            </a:pPr>
            <a:r>
              <a:rPr lang="zh-CN" altLang="en-US" sz="1600" b="1" dirty="0">
                <a:latin typeface="Arial" charset="0"/>
              </a:rPr>
              <a:t> 发现深造的研究机构 </a:t>
            </a:r>
          </a:p>
        </p:txBody>
      </p:sp>
      <p:sp>
        <p:nvSpPr>
          <p:cNvPr id="9" name="圆角矩形 7"/>
          <p:cNvSpPr>
            <a:spLocks noChangeArrowheads="1"/>
          </p:cNvSpPr>
          <p:nvPr/>
        </p:nvSpPr>
        <p:spPr bwMode="auto">
          <a:xfrm>
            <a:off x="5857875" y="1071563"/>
            <a:ext cx="1000125" cy="285750"/>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0" name="圆角矩形 7"/>
          <p:cNvSpPr>
            <a:spLocks noChangeArrowheads="1"/>
          </p:cNvSpPr>
          <p:nvPr/>
        </p:nvSpPr>
        <p:spPr bwMode="auto">
          <a:xfrm>
            <a:off x="1643063" y="2786063"/>
            <a:ext cx="1000125" cy="285750"/>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2" name="Down Arrow 11"/>
          <p:cNvSpPr/>
          <p:nvPr/>
        </p:nvSpPr>
        <p:spPr bwMode="auto">
          <a:xfrm flipV="1">
            <a:off x="7143750" y="4857750"/>
            <a:ext cx="214313" cy="214313"/>
          </a:xfrm>
          <a:prstGeom prst="downArrow">
            <a:avLst/>
          </a:prstGeom>
          <a:solidFill>
            <a:schemeClr val="tx2">
              <a:lumMod val="40000"/>
              <a:lumOff val="60000"/>
            </a:schemeClr>
          </a:solidFill>
          <a:ln w="9525" cap="flat" cmpd="sng" algn="ctr">
            <a:solidFill>
              <a:schemeClr val="tx2"/>
            </a:solidFill>
            <a:prstDash val="solid"/>
            <a:round/>
            <a:headEnd type="none" w="med" len="med"/>
            <a:tailEnd type="none" w="med" len="med"/>
          </a:ln>
          <a:effectLst/>
        </p:spPr>
        <p:txBody>
          <a:bodyPr lIns="0" tIns="0" rIns="182880" bIns="0"/>
          <a:lstStyle/>
          <a:p>
            <a:pPr>
              <a:spcBef>
                <a:spcPct val="50000"/>
              </a:spcBef>
              <a:defRPr/>
            </a:pPr>
            <a:endParaRPr lang="zh-CN" altLang="en-US" sz="2400">
              <a:latin typeface="Arial" charset="0"/>
            </a:endParaRPr>
          </a:p>
        </p:txBody>
      </p:sp>
      <p:sp>
        <p:nvSpPr>
          <p:cNvPr id="13" name="Down Arrow 12"/>
          <p:cNvSpPr/>
          <p:nvPr/>
        </p:nvSpPr>
        <p:spPr bwMode="auto">
          <a:xfrm>
            <a:off x="2786063" y="2428875"/>
            <a:ext cx="285750" cy="214313"/>
          </a:xfrm>
          <a:prstGeom prst="downArrow">
            <a:avLst/>
          </a:prstGeom>
          <a:solidFill>
            <a:schemeClr val="tx2">
              <a:lumMod val="40000"/>
              <a:lumOff val="60000"/>
            </a:schemeClr>
          </a:solidFill>
          <a:ln w="9525" cap="flat" cmpd="sng" algn="ctr">
            <a:solidFill>
              <a:schemeClr val="tx2"/>
            </a:solidFill>
            <a:prstDash val="solid"/>
            <a:round/>
            <a:headEnd type="none" w="med" len="med"/>
            <a:tailEnd type="none" w="med" len="med"/>
          </a:ln>
          <a:effectLst/>
        </p:spPr>
        <p:txBody>
          <a:bodyPr lIns="0" tIns="0" rIns="182880" bIns="0"/>
          <a:lstStyle/>
          <a:p>
            <a:pPr>
              <a:spcBef>
                <a:spcPct val="50000"/>
              </a:spcBef>
              <a:defRPr/>
            </a:pPr>
            <a:endParaRPr lang="zh-CN" altLang="en-US" sz="2400">
              <a:latin typeface="Arial" charset="0"/>
            </a:endParaRPr>
          </a:p>
        </p:txBody>
      </p:sp>
      <p:sp>
        <p:nvSpPr>
          <p:cNvPr id="17" name="Rectangle 16"/>
          <p:cNvSpPr>
            <a:spLocks noChangeArrowheads="1"/>
          </p:cNvSpPr>
          <p:nvPr/>
        </p:nvSpPr>
        <p:spPr bwMode="auto">
          <a:xfrm>
            <a:off x="6215063" y="2643188"/>
            <a:ext cx="1357312" cy="214312"/>
          </a:xfrm>
          <a:prstGeom prst="rect">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73741" name="Picture 13" descr="C:\Documents and Settings\fengwu.luo\Application Data\Tencent\Users\122102596\QQ\WinTemp\RichOle\)QI_T)`W7MUZXU8L3`9NM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4729163"/>
            <a:ext cx="31337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6143625" y="4500563"/>
            <a:ext cx="1428750" cy="428625"/>
          </a:xfrm>
          <a:prstGeom prst="rect">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73742" name="Picture 14" descr="C:\Documents and Settings\fengwu.luo\Application Data\Tencent\Users\122102596\QQ\WinTemp\RichOle\NQHC`N]8O[YR@GO{`8VNA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688" y="5072063"/>
            <a:ext cx="3038475" cy="257175"/>
          </a:xfrm>
          <a:prstGeom prst="rect">
            <a:avLst/>
          </a:prstGeom>
          <a:solidFill>
            <a:schemeClr val="tx2"/>
          </a:solidFill>
          <a:ln w="28575">
            <a:solidFill>
              <a:schemeClr val="tx2"/>
            </a:solidFill>
            <a:miter lim="800000"/>
            <a:headEnd/>
            <a:tailEnd/>
          </a:ln>
        </p:spPr>
      </p:pic>
      <p:pic>
        <p:nvPicPr>
          <p:cNvPr id="73743" name="Picture 15" descr="C:\Documents and Settings\fengwu.luo\Application Data\Tencent\Users\122102596\QQ\WinTemp\RichOle\9Z32Z7`V@8AGLUZA{XVC23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663" y="5414963"/>
            <a:ext cx="2819400" cy="2286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3744" name="Picture 16" descr="C:\Documents and Settings\fengwu.luo\Application Data\Tencent\Users\122102596\QQ\WinTemp\RichOle\NNO~C1X2U3@CQQF])RF[PS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7438" y="5715000"/>
            <a:ext cx="2733675" cy="1905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a:spLocks noChangeArrowheads="1"/>
          </p:cNvSpPr>
          <p:nvPr/>
        </p:nvSpPr>
        <p:spPr bwMode="auto">
          <a:xfrm>
            <a:off x="6072188" y="2905125"/>
            <a:ext cx="2286000" cy="7381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b="1">
                <a:latin typeface="黑体" pitchFamily="49" charset="-122"/>
                <a:ea typeface="黑体" pitchFamily="49" charset="-122"/>
              </a:rPr>
              <a:t>林明发，特聘教授、台湾国立成功大学物理系、研究专长：物理固态学。</a:t>
            </a:r>
            <a:endParaRPr lang="zh-CN" altLang="en-US" sz="1400">
              <a:latin typeface="黑体" pitchFamily="49" charset="-122"/>
              <a:ea typeface="黑体" pitchFamily="49" charset="-122"/>
            </a:endParaRPr>
          </a:p>
        </p:txBody>
      </p:sp>
      <p:sp>
        <p:nvSpPr>
          <p:cNvPr id="63506" name="TextBox 7"/>
          <p:cNvSpPr txBox="1">
            <a:spLocks noChangeArrowheads="1"/>
          </p:cNvSpPr>
          <p:nvPr/>
        </p:nvSpPr>
        <p:spPr bwMode="auto">
          <a:xfrm>
            <a:off x="357188" y="285750"/>
            <a:ext cx="8047037" cy="508000"/>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pPr>
            <a:r>
              <a:rPr lang="zh-CN" altLang="en-US" b="1">
                <a:latin typeface="宋体" pitchFamily="2" charset="-122"/>
              </a:rPr>
              <a:t>作者和机构分析：发现潜在合作者和合作机构</a:t>
            </a:r>
            <a:endParaRPr lang="en-US" altLang="zh-CN" b="1">
              <a:latin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ox(in)">
                                      <p:cBhvr>
                                        <p:cTn id="18" dur="500"/>
                                        <p:tgtEl>
                                          <p:spTgt spid="19"/>
                                        </p:tgtEl>
                                      </p:cBhvr>
                                    </p:animEffect>
                                  </p:childTnLst>
                                </p:cTn>
                              </p:par>
                              <p:par>
                                <p:cTn id="19" presetID="4" presetClass="entr" presetSubtype="16" fill="hold" nodeType="withEffect">
                                  <p:stCondLst>
                                    <p:cond delay="0"/>
                                  </p:stCondLst>
                                  <p:childTnLst>
                                    <p:set>
                                      <p:cBhvr>
                                        <p:cTn id="20" dur="1" fill="hold">
                                          <p:stCondLst>
                                            <p:cond delay="0"/>
                                          </p:stCondLst>
                                        </p:cTn>
                                        <p:tgtEl>
                                          <p:spTgt spid="73741"/>
                                        </p:tgtEl>
                                        <p:attrNameLst>
                                          <p:attrName>style.visibility</p:attrName>
                                        </p:attrNameLst>
                                      </p:cBhvr>
                                      <p:to>
                                        <p:strVal val="visible"/>
                                      </p:to>
                                    </p:set>
                                    <p:animEffect transition="in" filter="box(in)">
                                      <p:cBhvr>
                                        <p:cTn id="21" dur="500"/>
                                        <p:tgtEl>
                                          <p:spTgt spid="737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amond(in)">
                                      <p:cBhvr>
                                        <p:cTn id="26" dur="2000"/>
                                        <p:tgtEl>
                                          <p:spTgt spid="17"/>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amond(in)">
                                      <p:cBhvr>
                                        <p:cTn id="29" dur="20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63494"/>
                                        </p:tgtEl>
                                        <p:attrNameLst>
                                          <p:attrName>style.visibility</p:attrName>
                                        </p:attrNameLst>
                                      </p:cBhvr>
                                      <p:to>
                                        <p:strVal val="visible"/>
                                      </p:to>
                                    </p:set>
                                    <p:anim calcmode="lin" valueType="num">
                                      <p:cBhvr additive="base">
                                        <p:cTn id="46" dur="500" fill="hold"/>
                                        <p:tgtEl>
                                          <p:spTgt spid="63494"/>
                                        </p:tgtEl>
                                        <p:attrNameLst>
                                          <p:attrName>ppt_x</p:attrName>
                                        </p:attrNameLst>
                                      </p:cBhvr>
                                      <p:tavLst>
                                        <p:tav tm="0">
                                          <p:val>
                                            <p:strVal val="#ppt_x"/>
                                          </p:val>
                                        </p:tav>
                                        <p:tav tm="100000">
                                          <p:val>
                                            <p:strVal val="#ppt_x"/>
                                          </p:val>
                                        </p:tav>
                                      </p:tavLst>
                                    </p:anim>
                                    <p:anim calcmode="lin" valueType="num">
                                      <p:cBhvr additive="base">
                                        <p:cTn id="47" dur="500" fill="hold"/>
                                        <p:tgtEl>
                                          <p:spTgt spid="6349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73742"/>
                                        </p:tgtEl>
                                        <p:attrNameLst>
                                          <p:attrName>style.visibility</p:attrName>
                                        </p:attrNameLst>
                                      </p:cBhvr>
                                      <p:to>
                                        <p:strVal val="visible"/>
                                      </p:to>
                                    </p:set>
                                    <p:anim calcmode="lin" valueType="num">
                                      <p:cBhvr additive="base">
                                        <p:cTn id="52" dur="500" fill="hold"/>
                                        <p:tgtEl>
                                          <p:spTgt spid="73742"/>
                                        </p:tgtEl>
                                        <p:attrNameLst>
                                          <p:attrName>ppt_x</p:attrName>
                                        </p:attrNameLst>
                                      </p:cBhvr>
                                      <p:tavLst>
                                        <p:tav tm="0">
                                          <p:val>
                                            <p:strVal val="#ppt_x"/>
                                          </p:val>
                                        </p:tav>
                                        <p:tav tm="100000">
                                          <p:val>
                                            <p:strVal val="#ppt_x"/>
                                          </p:val>
                                        </p:tav>
                                      </p:tavLst>
                                    </p:anim>
                                    <p:anim calcmode="lin" valueType="num">
                                      <p:cBhvr additive="base">
                                        <p:cTn id="53" dur="500" fill="hold"/>
                                        <p:tgtEl>
                                          <p:spTgt spid="73742"/>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73743"/>
                                        </p:tgtEl>
                                        <p:attrNameLst>
                                          <p:attrName>style.visibility</p:attrName>
                                        </p:attrNameLst>
                                      </p:cBhvr>
                                      <p:to>
                                        <p:strVal val="visible"/>
                                      </p:to>
                                    </p:set>
                                    <p:anim calcmode="lin" valueType="num">
                                      <p:cBhvr additive="base">
                                        <p:cTn id="58" dur="500" fill="hold"/>
                                        <p:tgtEl>
                                          <p:spTgt spid="73743"/>
                                        </p:tgtEl>
                                        <p:attrNameLst>
                                          <p:attrName>ppt_x</p:attrName>
                                        </p:attrNameLst>
                                      </p:cBhvr>
                                      <p:tavLst>
                                        <p:tav tm="0">
                                          <p:val>
                                            <p:strVal val="#ppt_x"/>
                                          </p:val>
                                        </p:tav>
                                        <p:tav tm="100000">
                                          <p:val>
                                            <p:strVal val="#ppt_x"/>
                                          </p:val>
                                        </p:tav>
                                      </p:tavLst>
                                    </p:anim>
                                    <p:anim calcmode="lin" valueType="num">
                                      <p:cBhvr additive="base">
                                        <p:cTn id="59" dur="500" fill="hold"/>
                                        <p:tgtEl>
                                          <p:spTgt spid="73743"/>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nodeType="clickEffect">
                                  <p:stCondLst>
                                    <p:cond delay="0"/>
                                  </p:stCondLst>
                                  <p:childTnLst>
                                    <p:set>
                                      <p:cBhvr>
                                        <p:cTn id="63" dur="1" fill="hold">
                                          <p:stCondLst>
                                            <p:cond delay="0"/>
                                          </p:stCondLst>
                                        </p:cTn>
                                        <p:tgtEl>
                                          <p:spTgt spid="73744"/>
                                        </p:tgtEl>
                                        <p:attrNameLst>
                                          <p:attrName>style.visibility</p:attrName>
                                        </p:attrNameLst>
                                      </p:cBhvr>
                                      <p:to>
                                        <p:strVal val="visible"/>
                                      </p:to>
                                    </p:set>
                                    <p:anim calcmode="lin" valueType="num">
                                      <p:cBhvr additive="base">
                                        <p:cTn id="64" dur="500" fill="hold"/>
                                        <p:tgtEl>
                                          <p:spTgt spid="73744"/>
                                        </p:tgtEl>
                                        <p:attrNameLst>
                                          <p:attrName>ppt_x</p:attrName>
                                        </p:attrNameLst>
                                      </p:cBhvr>
                                      <p:tavLst>
                                        <p:tav tm="0">
                                          <p:val>
                                            <p:strVal val="#ppt_x"/>
                                          </p:val>
                                        </p:tav>
                                        <p:tav tm="100000">
                                          <p:val>
                                            <p:strVal val="#ppt_x"/>
                                          </p:val>
                                        </p:tav>
                                      </p:tavLst>
                                    </p:anim>
                                    <p:anim calcmode="lin" valueType="num">
                                      <p:cBhvr additive="base">
                                        <p:cTn id="65" dur="500" fill="hold"/>
                                        <p:tgtEl>
                                          <p:spTgt spid="737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09304F63-0FA6-4A40-85F5-41CE9C827AAE}" type="slidenum">
              <a:rPr lang="en-US" altLang="en-US" smtClean="0">
                <a:solidFill>
                  <a:srgbClr val="4B4B4B"/>
                </a:solidFill>
              </a:rPr>
              <a:pPr eaLnBrk="1" hangingPunct="1"/>
              <a:t>43</a:t>
            </a:fld>
            <a:endParaRPr lang="en-US" altLang="en-US" smtClean="0">
              <a:solidFill>
                <a:srgbClr val="4B4B4B"/>
              </a:solidFill>
            </a:endParaRPr>
          </a:p>
        </p:txBody>
      </p:sp>
      <p:sp>
        <p:nvSpPr>
          <p:cNvPr id="64515" name="TextBox 9"/>
          <p:cNvSpPr txBox="1">
            <a:spLocks noChangeArrowheads="1"/>
          </p:cNvSpPr>
          <p:nvPr/>
        </p:nvSpPr>
        <p:spPr bwMode="auto">
          <a:xfrm>
            <a:off x="152400" y="206375"/>
            <a:ext cx="4876800" cy="508000"/>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pPr>
            <a:r>
              <a:rPr lang="zh-CN" altLang="en-US" b="1">
                <a:latin typeface="宋体" pitchFamily="2" charset="-122"/>
              </a:rPr>
              <a:t>国家和地区：发现该领域高产出的国家与地区</a:t>
            </a:r>
          </a:p>
        </p:txBody>
      </p:sp>
      <p:pic>
        <p:nvPicPr>
          <p:cNvPr id="120840" name="Picture 8"/>
          <p:cNvPicPr>
            <a:picLocks noChangeAspect="1" noChangeArrowheads="1"/>
          </p:cNvPicPr>
          <p:nvPr/>
        </p:nvPicPr>
        <p:blipFill>
          <a:blip r:embed="rId2"/>
          <a:srcRect/>
          <a:stretch>
            <a:fillRect/>
          </a:stretch>
        </p:blipFill>
        <p:spPr bwMode="auto">
          <a:xfrm>
            <a:off x="0" y="701675"/>
            <a:ext cx="9144000" cy="645953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圆角矩形 14"/>
          <p:cNvSpPr>
            <a:spLocks noChangeArrowheads="1"/>
          </p:cNvSpPr>
          <p:nvPr/>
        </p:nvSpPr>
        <p:spPr bwMode="auto">
          <a:xfrm>
            <a:off x="2571750" y="2071688"/>
            <a:ext cx="2303463" cy="28733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7" name="圆角矩形 14"/>
          <p:cNvSpPr>
            <a:spLocks noChangeArrowheads="1"/>
          </p:cNvSpPr>
          <p:nvPr/>
        </p:nvSpPr>
        <p:spPr bwMode="auto">
          <a:xfrm>
            <a:off x="142875" y="908050"/>
            <a:ext cx="2143125" cy="377825"/>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pic>
        <p:nvPicPr>
          <p:cNvPr id="277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2000250"/>
            <a:ext cx="3587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77507"/>
                                        </p:tgtEl>
                                        <p:attrNameLst>
                                          <p:attrName>style.visibility</p:attrName>
                                        </p:attrNameLst>
                                      </p:cBhvr>
                                      <p:to>
                                        <p:strVal val="visible"/>
                                      </p:to>
                                    </p:set>
                                    <p:animEffect transition="in" filter="blinds(horizontal)">
                                      <p:cBhvr>
                                        <p:cTn id="11" dur="500"/>
                                        <p:tgtEl>
                                          <p:spTgt spid="2775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38700" y="0"/>
            <a:ext cx="4305300" cy="1708150"/>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pPr>
            <a:r>
              <a:rPr lang="zh-CN" altLang="en-US" b="1">
                <a:latin typeface="宋体" pitchFamily="2" charset="-122"/>
              </a:rPr>
              <a:t>利用此功能发现中国在该领域</a:t>
            </a:r>
            <a:r>
              <a:rPr lang="en-US" altLang="zh-CN" b="1">
                <a:latin typeface="宋体" pitchFamily="2" charset="-122"/>
              </a:rPr>
              <a:t>:</a:t>
            </a:r>
          </a:p>
          <a:p>
            <a:pPr lvl="1" eaLnBrk="1" hangingPunct="1">
              <a:buFont typeface="Arial" pitchFamily="34" charset="0"/>
              <a:buChar char="–"/>
            </a:pPr>
            <a:r>
              <a:rPr lang="zh-CN" altLang="en-US" b="1">
                <a:latin typeface="宋体" pitchFamily="2" charset="-122"/>
              </a:rPr>
              <a:t> </a:t>
            </a:r>
            <a:r>
              <a:rPr lang="zh-CN" altLang="en-US" sz="1500" b="1">
                <a:latin typeface="宋体" pitchFamily="2" charset="-122"/>
              </a:rPr>
              <a:t>引领机构</a:t>
            </a:r>
            <a:r>
              <a:rPr lang="en-US" altLang="zh-CN" sz="1500" b="1">
                <a:latin typeface="宋体" pitchFamily="2" charset="-122"/>
              </a:rPr>
              <a:t>, </a:t>
            </a:r>
            <a:r>
              <a:rPr lang="zh-CN" altLang="en-US" sz="1500" b="1">
                <a:latin typeface="宋体" pitchFamily="2" charset="-122"/>
              </a:rPr>
              <a:t>高产出</a:t>
            </a:r>
            <a:r>
              <a:rPr lang="en-US" altLang="zh-CN" sz="1500" b="1">
                <a:latin typeface="宋体" pitchFamily="2" charset="-122"/>
              </a:rPr>
              <a:t>, </a:t>
            </a:r>
            <a:r>
              <a:rPr lang="zh-CN" altLang="en-US" sz="1500" b="1">
                <a:latin typeface="宋体" pitchFamily="2" charset="-122"/>
              </a:rPr>
              <a:t>高影响力的作者</a:t>
            </a:r>
          </a:p>
          <a:p>
            <a:pPr lvl="1" eaLnBrk="1" hangingPunct="1">
              <a:buFont typeface="Arial" pitchFamily="34" charset="0"/>
              <a:buChar char="–"/>
            </a:pPr>
            <a:r>
              <a:rPr lang="zh-CN" altLang="en-US" sz="1500" b="1">
                <a:latin typeface="宋体" pitchFamily="2" charset="-122"/>
              </a:rPr>
              <a:t> 经常发表中国作者论文的期刊</a:t>
            </a:r>
          </a:p>
          <a:p>
            <a:pPr lvl="1" eaLnBrk="1" hangingPunct="1">
              <a:buFont typeface="Arial" pitchFamily="34" charset="0"/>
              <a:buChar char="–"/>
            </a:pPr>
            <a:r>
              <a:rPr lang="zh-CN" altLang="en-US" sz="1500" b="1">
                <a:latin typeface="宋体" pitchFamily="2" charset="-122"/>
              </a:rPr>
              <a:t> 与中国学者合作的国家和机构</a:t>
            </a:r>
          </a:p>
          <a:p>
            <a:pPr lvl="1" eaLnBrk="1" hangingPunct="1">
              <a:buFont typeface="Arial" pitchFamily="34" charset="0"/>
              <a:buChar char="–"/>
            </a:pPr>
            <a:r>
              <a:rPr lang="zh-CN" altLang="en-US" sz="1500" b="1">
                <a:latin typeface="宋体" pitchFamily="2" charset="-122"/>
              </a:rPr>
              <a:t> 该课题在中国的发展趋势</a:t>
            </a:r>
            <a:endParaRPr lang="en-US" altLang="zh-CN" sz="1500" b="1">
              <a:latin typeface="宋体" pitchFamily="2" charset="-122"/>
            </a:endParaRPr>
          </a:p>
          <a:p>
            <a:pPr lvl="1" eaLnBrk="1" hangingPunct="1">
              <a:buFont typeface="Arial" pitchFamily="34" charset="0"/>
              <a:buChar char="–"/>
            </a:pPr>
            <a:r>
              <a:rPr lang="en-US" altLang="zh-CN" sz="1500" b="1">
                <a:latin typeface="宋体" pitchFamily="2" charset="-122"/>
              </a:rPr>
              <a:t> </a:t>
            </a:r>
            <a:r>
              <a:rPr lang="zh-CN" altLang="en-US" sz="1500" b="1">
                <a:latin typeface="宋体" pitchFamily="2" charset="-122"/>
              </a:rPr>
              <a:t>等等</a:t>
            </a:r>
            <a:r>
              <a:rPr lang="en-US" altLang="zh-CN" sz="1500" b="1">
                <a:latin typeface="宋体" pitchFamily="2" charset="-122"/>
              </a:rPr>
              <a:t>……</a:t>
            </a:r>
            <a:endParaRPr lang="zh-CN" altLang="en-US" sz="1500" b="1">
              <a:latin typeface="宋体" pitchFamily="2" charset="-122"/>
            </a:endParaRPr>
          </a:p>
        </p:txBody>
      </p:sp>
      <p:pic>
        <p:nvPicPr>
          <p:cNvPr id="414722" name="Picture 2" descr="C:\Users\u0168419\Desktop\应用中心截屏_2014-01-19T07-56-08.472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0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圆角矩形 16"/>
          <p:cNvSpPr>
            <a:spLocks noChangeArrowheads="1"/>
          </p:cNvSpPr>
          <p:nvPr/>
        </p:nvSpPr>
        <p:spPr bwMode="auto">
          <a:xfrm>
            <a:off x="206375" y="5786438"/>
            <a:ext cx="936625" cy="285750"/>
          </a:xfrm>
          <a:prstGeom prst="roundRect">
            <a:avLst>
              <a:gd name="adj" fmla="val 0"/>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65541" name="TextBox 9"/>
          <p:cNvSpPr txBox="1">
            <a:spLocks noChangeArrowheads="1"/>
          </p:cNvSpPr>
          <p:nvPr/>
        </p:nvSpPr>
        <p:spPr bwMode="auto">
          <a:xfrm>
            <a:off x="6715125" y="0"/>
            <a:ext cx="2428875" cy="508000"/>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pPr>
            <a:r>
              <a:rPr lang="zh-CN" altLang="en-US" b="1">
                <a:latin typeface="宋体" pitchFamily="2" charset="-122"/>
              </a:rPr>
              <a:t>进一步的分析</a:t>
            </a:r>
            <a:r>
              <a:rPr lang="en-US" altLang="zh-CN" b="1">
                <a:latin typeface="宋体" pitchFamily="2" charset="-122"/>
              </a:rPr>
              <a:t>...</a:t>
            </a:r>
            <a:endParaRPr lang="zh-CN" altLang="en-US" b="1">
              <a:latin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00781 0.29606 L 0 -1.02292 " pathEditMode="relative" rAng="0" ptsTypes="AA">
                                      <p:cBhvr>
                                        <p:cTn id="6" dur="2000" fill="hold"/>
                                        <p:tgtEl>
                                          <p:spTgt spid="414722"/>
                                        </p:tgtEl>
                                        <p:attrNameLst>
                                          <p:attrName>ppt_x</p:attrName>
                                          <p:attrName>ppt_y</p:attrName>
                                        </p:attrNameLst>
                                      </p:cBhvr>
                                      <p:rCtr x="382" y="-6594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B5639B8-4B60-4255-8045-514A74F25ADF}" type="slidenum">
              <a:rPr lang="en-US" altLang="en-US" smtClean="0">
                <a:solidFill>
                  <a:srgbClr val="4B4B4B"/>
                </a:solidFill>
              </a:rPr>
              <a:pPr eaLnBrk="1" hangingPunct="1"/>
              <a:t>45</a:t>
            </a:fld>
            <a:endParaRPr lang="en-US" altLang="en-US" smtClean="0">
              <a:solidFill>
                <a:srgbClr val="4B4B4B"/>
              </a:solidFill>
            </a:endParaRPr>
          </a:p>
        </p:txBody>
      </p:sp>
      <p:pic>
        <p:nvPicPr>
          <p:cNvPr id="66563" name="Picture 4" descr="C:\Documents and Settings\fengwu.luo\Application Data\Tencent\Users\122102596\QQ\WinTemp\RichOle\SKF)}$WT}_8~U7]EAO`AJ1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25"/>
            <a:ext cx="55149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descr="C:\Documents and Settings\fengwu.luo\Application Data\Tencent\Users\122102596\QQ\WinTemp\RichOle\ANOA4U6Q)}UFHT9U}Q2{KC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3" y="1266825"/>
            <a:ext cx="300037"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C:\Documents and Settings\fengwu.luo\Application Data\Tencent\Users\122102596\QQ\WinTemp\RichOle\9)N%VH$(VTT@`(}AB)_KD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1000125"/>
            <a:ext cx="40290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9" descr="C:\Documents and Settings\fengwu.luo\Application Data\Tencent\Users\122102596\QQ\WinTemp\RichOle\CA{8T0(VT71QJBK%KEB33Z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1258888"/>
            <a:ext cx="2857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ounded Rectangle 12"/>
          <p:cNvSpPr>
            <a:spLocks noChangeArrowheads="1"/>
          </p:cNvSpPr>
          <p:nvPr/>
        </p:nvSpPr>
        <p:spPr bwMode="auto">
          <a:xfrm>
            <a:off x="6143625" y="1857375"/>
            <a:ext cx="642938" cy="2143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4" name="Rounded Rectangle 13"/>
          <p:cNvSpPr>
            <a:spLocks noChangeArrowheads="1"/>
          </p:cNvSpPr>
          <p:nvPr/>
        </p:nvSpPr>
        <p:spPr bwMode="auto">
          <a:xfrm>
            <a:off x="6143625" y="3714750"/>
            <a:ext cx="714375" cy="214313"/>
          </a:xfrm>
          <a:prstGeom prst="roundRect">
            <a:avLst>
              <a:gd name="adj" fmla="val 16667"/>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66569" name="Down Arrow 18"/>
          <p:cNvSpPr>
            <a:spLocks noChangeArrowheads="1"/>
          </p:cNvSpPr>
          <p:nvPr/>
        </p:nvSpPr>
        <p:spPr bwMode="auto">
          <a:xfrm>
            <a:off x="4071938" y="6072188"/>
            <a:ext cx="857250" cy="46037"/>
          </a:xfrm>
          <a:prstGeom prst="down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80913" name="Picture 17" descr="C:\Documents and Settings\fengwu.luo\Application Data\Tencent\Users\122102596\QQ\WinTemp\RichOle\_M5UD]FJ[L84QA0A5%YQ{O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2425" y="1714500"/>
            <a:ext cx="1409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3786188" y="3643313"/>
            <a:ext cx="2286000" cy="1600200"/>
          </a:xfrm>
          <a:prstGeom prst="rect">
            <a:avLst/>
          </a:prstGeom>
          <a:solidFill>
            <a:schemeClr val="tx2"/>
          </a:solidFill>
        </p:spPr>
        <p:txBody>
          <a:bodyPr>
            <a:spAutoFit/>
          </a:bodyPr>
          <a:lstStyle/>
          <a:p>
            <a:pPr>
              <a:defRPr/>
            </a:pPr>
            <a:r>
              <a:rPr lang="zh-CN" altLang="en-US" sz="1400" b="1" dirty="0">
                <a:latin typeface="黑体" pitchFamily="2" charset="-122"/>
                <a:ea typeface="黑体" pitchFamily="2" charset="-122"/>
              </a:rPr>
              <a:t>孙旭平，博导、中科院长春应用化学研究所、电分析化学国家重点实验室、研究方向：</a:t>
            </a:r>
            <a:r>
              <a:rPr lang="en-US" altLang="zh-CN" sz="1400" dirty="0">
                <a:latin typeface="黑体" pitchFamily="2" charset="-122"/>
                <a:ea typeface="黑体" pitchFamily="2" charset="-122"/>
              </a:rPr>
              <a:t> </a:t>
            </a:r>
            <a:r>
              <a:rPr lang="en-US" altLang="zh-CN" sz="1400" b="1" dirty="0">
                <a:latin typeface="+mj-lt"/>
                <a:ea typeface="黑体" pitchFamily="2" charset="-122"/>
              </a:rPr>
              <a:t>DNA </a:t>
            </a:r>
            <a:r>
              <a:rPr lang="zh-CN" altLang="en-US" sz="1400" b="1" dirty="0">
                <a:latin typeface="黑体" pitchFamily="2" charset="-122"/>
                <a:ea typeface="黑体" pitchFamily="2" charset="-122"/>
              </a:rPr>
              <a:t>纳米技术 、</a:t>
            </a:r>
            <a:r>
              <a:rPr lang="en-US" altLang="zh-CN" sz="1400" b="1" dirty="0">
                <a:latin typeface="+mj-lt"/>
                <a:ea typeface="黑体" pitchFamily="2" charset="-122"/>
              </a:rPr>
              <a:t>DNA</a:t>
            </a:r>
            <a:r>
              <a:rPr lang="zh-CN" altLang="en-US" sz="1400" b="1" dirty="0">
                <a:latin typeface="黑体" pitchFamily="2" charset="-122"/>
                <a:ea typeface="黑体" pitchFamily="2" charset="-122"/>
              </a:rPr>
              <a:t>检测与基因芯片、超分子化学、聚合物与材料化学 。</a:t>
            </a:r>
            <a:endParaRPr lang="zh-CN" altLang="en-US" sz="1400" dirty="0">
              <a:latin typeface="黑体" pitchFamily="2" charset="-122"/>
              <a:ea typeface="黑体" pitchFamily="2" charset="-122"/>
            </a:endParaRPr>
          </a:p>
        </p:txBody>
      </p:sp>
      <p:sp>
        <p:nvSpPr>
          <p:cNvPr id="66572" name="TextBox 9"/>
          <p:cNvSpPr txBox="1">
            <a:spLocks noChangeArrowheads="1"/>
          </p:cNvSpPr>
          <p:nvPr/>
        </p:nvSpPr>
        <p:spPr bwMode="auto">
          <a:xfrm>
            <a:off x="1643063" y="285750"/>
            <a:ext cx="4876800" cy="442913"/>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pPr>
            <a:r>
              <a:rPr lang="zh-CN" altLang="en-US" b="1">
                <a:latin typeface="宋体" pitchFamily="2" charset="-122"/>
              </a:rPr>
              <a:t>中国在石墨烯领域的引领机构和作者</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6808"/>
                                        </p:tgtEl>
                                        <p:attrNameLst>
                                          <p:attrName>style.visibility</p:attrName>
                                        </p:attrNameLst>
                                      </p:cBhvr>
                                      <p:to>
                                        <p:strVal val="visible"/>
                                      </p:to>
                                    </p:set>
                                    <p:animEffect transition="in" filter="box(in)">
                                      <p:cBhvr>
                                        <p:cTn id="7" dur="500"/>
                                        <p:tgtEl>
                                          <p:spTgt spid="76808"/>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2166"/>
                                        </p:tgtEl>
                                        <p:attrNameLst>
                                          <p:attrName>style.visibility</p:attrName>
                                        </p:attrNameLst>
                                      </p:cBhvr>
                                      <p:to>
                                        <p:strVal val="visible"/>
                                      </p:to>
                                    </p:set>
                                    <p:animEffect transition="in" filter="box(in)">
                                      <p:cBhvr>
                                        <p:cTn id="11" dur="500"/>
                                        <p:tgtEl>
                                          <p:spTgt spid="92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0913"/>
                                        </p:tgtEl>
                                        <p:attrNameLst>
                                          <p:attrName>style.visibility</p:attrName>
                                        </p:attrNameLst>
                                      </p:cBhvr>
                                      <p:to>
                                        <p:strVal val="visible"/>
                                      </p:to>
                                    </p:set>
                                    <p:anim calcmode="lin" valueType="num">
                                      <p:cBhvr additive="base">
                                        <p:cTn id="21" dur="500" fill="hold"/>
                                        <p:tgtEl>
                                          <p:spTgt spid="80913"/>
                                        </p:tgtEl>
                                        <p:attrNameLst>
                                          <p:attrName>ppt_x</p:attrName>
                                        </p:attrNameLst>
                                      </p:cBhvr>
                                      <p:tavLst>
                                        <p:tav tm="0">
                                          <p:val>
                                            <p:strVal val="#ppt_x"/>
                                          </p:val>
                                        </p:tav>
                                        <p:tav tm="100000">
                                          <p:val>
                                            <p:strVal val="#ppt_x"/>
                                          </p:val>
                                        </p:tav>
                                      </p:tavLst>
                                    </p:anim>
                                    <p:anim calcmode="lin" valueType="num">
                                      <p:cBhvr additive="base">
                                        <p:cTn id="22" dur="500" fill="hold"/>
                                        <p:tgtEl>
                                          <p:spTgt spid="8091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9"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590DA83-425F-4D25-A479-EEF3672A3A3B}" type="slidenum">
              <a:rPr lang="en-US" altLang="en-US" smtClean="0">
                <a:solidFill>
                  <a:srgbClr val="4B4B4B"/>
                </a:solidFill>
              </a:rPr>
              <a:pPr eaLnBrk="1" hangingPunct="1"/>
              <a:t>46</a:t>
            </a:fld>
            <a:endParaRPr lang="en-US" altLang="en-US" smtClean="0">
              <a:solidFill>
                <a:srgbClr val="4B4B4B"/>
              </a:solidFill>
            </a:endParaRPr>
          </a:p>
        </p:txBody>
      </p:sp>
      <p:pic>
        <p:nvPicPr>
          <p:cNvPr id="4" name="Picture 3" descr="C:\Documents and Settings\fengwu.luo\Application Data\Tencent\Users\122102596\QQ\WinTemp\RichOle\[YBOZQ2%F6B2@R1)(E{A$L5.jpg"/>
          <p:cNvPicPr>
            <a:picLocks noChangeAspect="1" noChangeArrowheads="1"/>
          </p:cNvPicPr>
          <p:nvPr/>
        </p:nvPicPr>
        <p:blipFill>
          <a:blip r:embed="rId3"/>
          <a:srcRect/>
          <a:stretch>
            <a:fillRect/>
          </a:stretch>
        </p:blipFill>
        <p:spPr bwMode="auto">
          <a:xfrm>
            <a:off x="214313" y="1065213"/>
            <a:ext cx="8215312" cy="5078412"/>
          </a:xfrm>
          <a:prstGeom prst="rect">
            <a:avLst/>
          </a:prstGeom>
          <a:noFill/>
          <a:ln>
            <a:solidFill>
              <a:schemeClr val="bg1">
                <a:lumMod val="85000"/>
              </a:schemeClr>
            </a:solidFill>
          </a:ln>
        </p:spPr>
      </p:pic>
      <p:pic>
        <p:nvPicPr>
          <p:cNvPr id="8" name="Picture 7" descr="C:\Documents and Settings\fengwu.luo\Application Data\Tencent\Users\122102596\QQ\WinTemp\RichOle\R53R%[~FAN@_WRZV~IX}UG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643063"/>
            <a:ext cx="7858125"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9"/>
          <p:cNvSpPr txBox="1">
            <a:spLocks noChangeArrowheads="1"/>
          </p:cNvSpPr>
          <p:nvPr/>
        </p:nvSpPr>
        <p:spPr bwMode="auto">
          <a:xfrm>
            <a:off x="1071563" y="428625"/>
            <a:ext cx="6929437" cy="442913"/>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pPr>
            <a:r>
              <a:rPr lang="zh-CN" altLang="en-US" b="1">
                <a:latin typeface="宋体" pitchFamily="2" charset="-122"/>
              </a:rPr>
              <a:t>发现中国哪些基金重视该领域</a:t>
            </a:r>
            <a:r>
              <a:rPr lang="en-US" altLang="zh-CN" b="1">
                <a:latin typeface="宋体" pitchFamily="2" charset="-122"/>
              </a:rPr>
              <a:t>/</a:t>
            </a:r>
            <a:r>
              <a:rPr lang="zh-CN" altLang="en-US" b="1">
                <a:latin typeface="宋体" pitchFamily="2" charset="-122"/>
              </a:rPr>
              <a:t>了解基金对课题方向的关注</a:t>
            </a:r>
            <a:r>
              <a:rPr lang="en-US" altLang="zh-CN" b="1">
                <a:latin typeface="宋体" pitchFamily="2" charset="-122"/>
              </a:rPr>
              <a:t>/</a:t>
            </a:r>
            <a:r>
              <a:rPr lang="zh-CN" altLang="en-US" b="1">
                <a:latin typeface="宋体" pitchFamily="2" charset="-122"/>
              </a:rPr>
              <a:t>资助</a:t>
            </a:r>
            <a:endParaRPr lang="en-US" altLang="en-US" b="1">
              <a:latin typeface="宋体" pitchFamily="2" charset="-122"/>
            </a:endParaRPr>
          </a:p>
        </p:txBody>
      </p:sp>
      <p:sp>
        <p:nvSpPr>
          <p:cNvPr id="10" name="TextBox 9"/>
          <p:cNvSpPr txBox="1">
            <a:spLocks noChangeArrowheads="1"/>
          </p:cNvSpPr>
          <p:nvPr/>
        </p:nvSpPr>
        <p:spPr bwMode="auto">
          <a:xfrm>
            <a:off x="2928938" y="5357813"/>
            <a:ext cx="4876800" cy="923925"/>
          </a:xfrm>
          <a:prstGeom prst="rect">
            <a:avLst/>
          </a:prstGeom>
          <a:solidFill>
            <a:srgbClr val="FFCC99"/>
          </a:solidFill>
          <a:ln>
            <a:noFill/>
          </a:ln>
          <a:extLs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pPr>
            <a:r>
              <a:rPr lang="zh-CN" altLang="en-US" b="1">
                <a:latin typeface="宋体" pitchFamily="2" charset="-122"/>
              </a:rPr>
              <a:t>中国作者投稿的期刊：</a:t>
            </a:r>
            <a:endParaRPr lang="en-US" altLang="zh-CN" sz="2400" b="1">
              <a:latin typeface="黑体" pitchFamily="49" charset="-122"/>
              <a:ea typeface="黑体" pitchFamily="49" charset="-122"/>
            </a:endParaRPr>
          </a:p>
          <a:p>
            <a:pPr eaLnBrk="1" hangingPunct="1">
              <a:buFontTx/>
              <a:buChar char="-"/>
            </a:pPr>
            <a:r>
              <a:rPr lang="zh-CN" altLang="en-US">
                <a:ea typeface="黑体" pitchFamily="49" charset="-122"/>
              </a:rPr>
              <a:t> 发现相关的学术期刊进行投稿</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zh-CN" altLang="en-US" smtClean="0">
              <a:ea typeface="宋体" pitchFamily="2" charset="-122"/>
            </a:endParaRPr>
          </a:p>
        </p:txBody>
      </p:sp>
      <p:sp>
        <p:nvSpPr>
          <p:cNvPr id="68611" name="Content Placeholder 2"/>
          <p:cNvSpPr>
            <a:spLocks noGrp="1"/>
          </p:cNvSpPr>
          <p:nvPr>
            <p:ph idx="1"/>
          </p:nvPr>
        </p:nvSpPr>
        <p:spPr/>
        <p:txBody>
          <a:bodyPr/>
          <a:lstStyle/>
          <a:p>
            <a:endParaRPr lang="zh-CN" altLang="en-US" smtClean="0">
              <a:ea typeface="宋体" pitchFamily="2" charset="-122"/>
            </a:endParaRPr>
          </a:p>
        </p:txBody>
      </p:sp>
      <p:pic>
        <p:nvPicPr>
          <p:cNvPr id="68612" name="Picture 3" descr="C:\Users\u0168419\Desktop\应用中心截屏_2014-01-19T07-20-35.028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063"/>
            <a:ext cx="9144000" cy="142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66495AD-317B-41A5-9CF8-7EDAB73BA304}" type="slidenum">
              <a:rPr lang="en-US" altLang="en-US" smtClean="0">
                <a:solidFill>
                  <a:srgbClr val="4B4B4B"/>
                </a:solidFill>
              </a:rPr>
              <a:pPr eaLnBrk="1" hangingPunct="1"/>
              <a:t>47</a:t>
            </a:fld>
            <a:endParaRPr lang="en-US" altLang="en-US" smtClean="0">
              <a:solidFill>
                <a:srgbClr val="4B4B4B"/>
              </a:solidFill>
            </a:endParaRPr>
          </a:p>
        </p:txBody>
      </p:sp>
      <p:sp>
        <p:nvSpPr>
          <p:cNvPr id="7" name="圆角矩形 13"/>
          <p:cNvSpPr>
            <a:spLocks noChangeArrowheads="1"/>
          </p:cNvSpPr>
          <p:nvPr/>
        </p:nvSpPr>
        <p:spPr bwMode="auto">
          <a:xfrm>
            <a:off x="0" y="4500563"/>
            <a:ext cx="2143125" cy="135731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8" name="圆角矩形 14"/>
          <p:cNvSpPr>
            <a:spLocks noChangeArrowheads="1"/>
          </p:cNvSpPr>
          <p:nvPr/>
        </p:nvSpPr>
        <p:spPr bwMode="auto">
          <a:xfrm>
            <a:off x="214313" y="5214938"/>
            <a:ext cx="1071562" cy="142875"/>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6964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929188"/>
            <a:ext cx="18907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5"/>
          <p:cNvSpPr>
            <a:spLocks noChangeShapeType="1"/>
          </p:cNvSpPr>
          <p:nvPr/>
        </p:nvSpPr>
        <p:spPr bwMode="auto">
          <a:xfrm flipV="1">
            <a:off x="1214438" y="571500"/>
            <a:ext cx="4857750" cy="4316413"/>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vert="eaVert" wrap="none" anchor="ctr"/>
          <a:lstStyle/>
          <a:p>
            <a:endParaRPr lang="zh-CN" altLang="en-US"/>
          </a:p>
        </p:txBody>
      </p:sp>
      <p:pic>
        <p:nvPicPr>
          <p:cNvPr id="413700" name="Picture 4" descr="C:\Users\u0168419\Desktop\应用中心截屏_2014-01-19T07-22-57.752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71500"/>
            <a:ext cx="7543800" cy="1125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圆角矩形 23"/>
          <p:cNvSpPr>
            <a:spLocks noChangeArrowheads="1"/>
          </p:cNvSpPr>
          <p:nvPr/>
        </p:nvSpPr>
        <p:spPr bwMode="auto">
          <a:xfrm>
            <a:off x="1643063" y="1714500"/>
            <a:ext cx="1071562" cy="214313"/>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3" name="Picture 7"/>
          <p:cNvPicPr>
            <a:picLocks noChangeAspect="1" noChangeArrowheads="1"/>
          </p:cNvPicPr>
          <p:nvPr/>
        </p:nvPicPr>
        <p:blipFill>
          <a:blip r:embed="rId5"/>
          <a:srcRect/>
          <a:stretch>
            <a:fillRect/>
          </a:stretch>
        </p:blipFill>
        <p:spPr bwMode="auto">
          <a:xfrm>
            <a:off x="3122613" y="2000250"/>
            <a:ext cx="2520950" cy="3143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4" name="矩形 13"/>
          <p:cNvSpPr/>
          <p:nvPr/>
        </p:nvSpPr>
        <p:spPr>
          <a:xfrm>
            <a:off x="214313" y="0"/>
            <a:ext cx="5878512" cy="461963"/>
          </a:xfrm>
          <a:prstGeom prst="rect">
            <a:avLst/>
          </a:prstGeom>
        </p:spPr>
        <p:txBody>
          <a:bodyPr wrap="none">
            <a:spAutoFit/>
          </a:bodyPr>
          <a:lstStyle/>
          <a:p>
            <a:pPr>
              <a:defRPr/>
            </a:pPr>
            <a:r>
              <a:rPr lang="en-US" altLang="zh-CN" sz="2400" kern="0" dirty="0">
                <a:solidFill>
                  <a:schemeClr val="tx2"/>
                </a:solidFill>
                <a:ea typeface="黑体" pitchFamily="2" charset="-122"/>
              </a:rPr>
              <a:t>---</a:t>
            </a:r>
            <a:r>
              <a:rPr lang="zh-CN" altLang="en-US" sz="2400" kern="0" dirty="0">
                <a:solidFill>
                  <a:schemeClr val="tx2"/>
                </a:solidFill>
                <a:ea typeface="黑体" pitchFamily="2" charset="-122"/>
              </a:rPr>
              <a:t>具体分析</a:t>
            </a:r>
            <a:r>
              <a:rPr lang="zh-CN" altLang="en-US" sz="2400" kern="0" dirty="0">
                <a:solidFill>
                  <a:schemeClr val="tx2"/>
                </a:solidFill>
                <a:latin typeface="黑体" pitchFamily="2" charset="-122"/>
                <a:ea typeface="黑体" pitchFamily="2" charset="-122"/>
              </a:rPr>
              <a:t>（甄别和筛选相关重要文献） </a:t>
            </a:r>
            <a:endParaRPr lang="zh-CN" altLang="en-US" sz="2400" dirty="0"/>
          </a:p>
        </p:txBody>
      </p:sp>
      <p:sp>
        <p:nvSpPr>
          <p:cNvPr id="6" name="Rectangle 9"/>
          <p:cNvSpPr>
            <a:spLocks noChangeArrowheads="1"/>
          </p:cNvSpPr>
          <p:nvPr/>
        </p:nvSpPr>
        <p:spPr bwMode="auto">
          <a:xfrm>
            <a:off x="3714750" y="814388"/>
            <a:ext cx="3978275"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defRPr/>
            </a:pPr>
            <a:r>
              <a:rPr lang="zh-CN" altLang="en-US" sz="2000" dirty="0">
                <a:latin typeface="黑体" pitchFamily="2" charset="-122"/>
                <a:ea typeface="黑体" pitchFamily="2" charset="-122"/>
              </a:rPr>
              <a:t>快速检索到高影响力、最新的综述</a:t>
            </a:r>
            <a:endParaRPr lang="en-US" altLang="zh-CN" sz="2000" dirty="0">
              <a:latin typeface="黑体" pitchFamily="2" charset="-122"/>
              <a:ea typeface="黑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69645"/>
                                        </p:tgtEl>
                                        <p:attrNameLst>
                                          <p:attrName>style.visibility</p:attrName>
                                        </p:attrNameLst>
                                      </p:cBhvr>
                                      <p:to>
                                        <p:strVal val="visible"/>
                                      </p:to>
                                    </p:set>
                                    <p:animEffect transition="in" filter="blinds(horizontal)">
                                      <p:cBhvr>
                                        <p:cTn id="15" dur="500"/>
                                        <p:tgtEl>
                                          <p:spTgt spid="6964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413700"/>
                                        </p:tgtEl>
                                        <p:attrNameLst>
                                          <p:attrName>style.visibility</p:attrName>
                                        </p:attrNameLst>
                                      </p:cBhvr>
                                      <p:to>
                                        <p:strVal val="visible"/>
                                      </p:to>
                                    </p:set>
                                    <p:animEffect transition="in" filter="blinds(horizontal)">
                                      <p:cBhvr>
                                        <p:cTn id="25" dur="500"/>
                                        <p:tgtEl>
                                          <p:spTgt spid="41370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Users\u0168419\Desktop\应用中心截屏_2014-01-19T06-19-23.392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5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6084888" y="0"/>
            <a:ext cx="3059112"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algn="ctr" eaLnBrk="0" hangingPunct="0">
              <a:buFont typeface="Wingdings" pitchFamily="2" charset="2"/>
              <a:buNone/>
              <a:defRPr/>
            </a:pPr>
            <a:r>
              <a:rPr lang="zh-CN" altLang="en-US" sz="2000" dirty="0">
                <a:latin typeface="黑体" pitchFamily="2" charset="-122"/>
                <a:ea typeface="黑体" pitchFamily="2" charset="-122"/>
              </a:rPr>
              <a:t>快速锁定高影响力的论文</a:t>
            </a:r>
          </a:p>
        </p:txBody>
      </p:sp>
      <p:sp>
        <p:nvSpPr>
          <p:cNvPr id="20" name="圆角矩形 17"/>
          <p:cNvSpPr>
            <a:spLocks noChangeArrowheads="1"/>
          </p:cNvSpPr>
          <p:nvPr/>
        </p:nvSpPr>
        <p:spPr bwMode="auto">
          <a:xfrm>
            <a:off x="3071813" y="1571625"/>
            <a:ext cx="1357312" cy="28575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99335" name="Picture 7"/>
          <p:cNvPicPr>
            <a:picLocks noChangeAspect="1" noChangeArrowheads="1"/>
          </p:cNvPicPr>
          <p:nvPr/>
        </p:nvPicPr>
        <p:blipFill>
          <a:blip r:embed="rId4"/>
          <a:srcRect/>
          <a:stretch>
            <a:fillRect/>
          </a:stretch>
        </p:blipFill>
        <p:spPr bwMode="auto">
          <a:xfrm>
            <a:off x="3071813" y="1857375"/>
            <a:ext cx="2520950" cy="314325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blinds(horizontal)">
                                      <p:cBhvr>
                                        <p:cTn id="12" dur="5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B87CB22-661F-49A2-9BF2-0DFDBD45B807}" type="slidenum">
              <a:rPr lang="en-US" altLang="en-US" smtClean="0">
                <a:solidFill>
                  <a:srgbClr val="4B4B4B"/>
                </a:solidFill>
              </a:rPr>
              <a:pPr eaLnBrk="1" hangingPunct="1"/>
              <a:t>49</a:t>
            </a:fld>
            <a:endParaRPr lang="en-US" altLang="en-US" smtClean="0">
              <a:solidFill>
                <a:srgbClr val="4B4B4B"/>
              </a:solidFill>
            </a:endParaRPr>
          </a:p>
        </p:txBody>
      </p:sp>
      <p:pic>
        <p:nvPicPr>
          <p:cNvPr id="70659" name="Picture 11" descr="C:\Users\u0168419\Desktop\应用中心截屏_2014-01-19T06-22-12.801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52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14"/>
          <p:cNvSpPr>
            <a:spLocks noChangeArrowheads="1"/>
          </p:cNvSpPr>
          <p:nvPr/>
        </p:nvSpPr>
        <p:spPr bwMode="auto">
          <a:xfrm>
            <a:off x="3143250" y="2643188"/>
            <a:ext cx="3240088" cy="51593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5" name="圆角矩形 15"/>
          <p:cNvSpPr>
            <a:spLocks noChangeArrowheads="1"/>
          </p:cNvSpPr>
          <p:nvPr/>
        </p:nvSpPr>
        <p:spPr bwMode="auto">
          <a:xfrm>
            <a:off x="3143250" y="3348038"/>
            <a:ext cx="3240088" cy="72390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6" name="圆角矩形 16"/>
          <p:cNvSpPr>
            <a:spLocks noChangeArrowheads="1"/>
          </p:cNvSpPr>
          <p:nvPr/>
        </p:nvSpPr>
        <p:spPr bwMode="auto">
          <a:xfrm>
            <a:off x="3143250" y="4357688"/>
            <a:ext cx="3286125" cy="64293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7" name="Left Brace 6"/>
          <p:cNvSpPr>
            <a:spLocks/>
          </p:cNvSpPr>
          <p:nvPr/>
        </p:nvSpPr>
        <p:spPr bwMode="auto">
          <a:xfrm rot="10800000">
            <a:off x="6429375" y="3059113"/>
            <a:ext cx="601663" cy="1441450"/>
          </a:xfrm>
          <a:prstGeom prst="leftBrace">
            <a:avLst>
              <a:gd name="adj1" fmla="val 8341"/>
              <a:gd name="adj2" fmla="val 50000"/>
            </a:avLst>
          </a:prstGeom>
          <a:noFill/>
          <a:ln w="15875" algn="ctr">
            <a:solidFill>
              <a:srgbClr val="FF8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8" name="圆角矩形 9"/>
          <p:cNvSpPr/>
          <p:nvPr/>
        </p:nvSpPr>
        <p:spPr bwMode="auto">
          <a:xfrm>
            <a:off x="6958870" y="3206624"/>
            <a:ext cx="2185130" cy="1205436"/>
          </a:xfrm>
          <a:prstGeom prst="round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lnSpc>
                <a:spcPct val="120000"/>
              </a:lnSpc>
              <a:defRPr/>
            </a:pPr>
            <a:r>
              <a:rPr lang="zh-CN" altLang="en-US" b="1" dirty="0">
                <a:solidFill>
                  <a:schemeClr val="tx1"/>
                </a:solidFill>
                <a:ea typeface="宋体" pitchFamily="2" charset="-122"/>
              </a:rPr>
              <a:t>安德烈</a:t>
            </a:r>
            <a:r>
              <a:rPr lang="en-US" altLang="zh-CN" b="1" dirty="0">
                <a:solidFill>
                  <a:schemeClr val="tx1"/>
                </a:solidFill>
                <a:ea typeface="宋体" pitchFamily="2" charset="-122"/>
              </a:rPr>
              <a:t>·</a:t>
            </a:r>
            <a:r>
              <a:rPr lang="zh-CN" altLang="en-US" b="1" dirty="0">
                <a:solidFill>
                  <a:schemeClr val="tx1"/>
                </a:solidFill>
                <a:ea typeface="宋体" pitchFamily="2" charset="-122"/>
              </a:rPr>
              <a:t>盖姆和诺沃肖洛夫在石墨烯领域的代表作</a:t>
            </a:r>
            <a:endParaRPr lang="zh-CN" altLang="en-US" dirty="0">
              <a:solidFill>
                <a:schemeClr val="tx1"/>
              </a:solidFill>
              <a:latin typeface="华文仿宋" pitchFamily="2" charset="-122"/>
              <a:ea typeface="华文仿宋"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09600" y="1436688"/>
            <a:ext cx="7696200" cy="3238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b="0">
              <a:solidFill>
                <a:srgbClr val="FFFFFF"/>
              </a:solidFill>
            </a:endParaRPr>
          </a:p>
        </p:txBody>
      </p:sp>
      <p:sp>
        <p:nvSpPr>
          <p:cNvPr id="41987" name="Rectangle 2"/>
          <p:cNvSpPr>
            <a:spLocks noGrp="1" noChangeArrowheads="1"/>
          </p:cNvSpPr>
          <p:nvPr>
            <p:ph type="title"/>
          </p:nvPr>
        </p:nvSpPr>
        <p:spPr/>
        <p:txBody>
          <a:bodyPr/>
          <a:lstStyle/>
          <a:p>
            <a:pPr eaLnBrk="1" hangingPunct="1"/>
            <a:r>
              <a:rPr lang="en-US" altLang="zh-CN" sz="3200" dirty="0" smtClean="0">
                <a:latin typeface="黑体" panose="02010609060101010101" pitchFamily="49" charset="-122"/>
                <a:ea typeface="黑体" panose="02010609060101010101" pitchFamily="49" charset="-122"/>
              </a:rPr>
              <a:t>ESI–</a:t>
            </a:r>
            <a:r>
              <a:rPr lang="zh-CN" altLang="en-US" sz="3200" dirty="0" smtClean="0">
                <a:latin typeface="黑体" panose="02010609060101010101" pitchFamily="49" charset="-122"/>
                <a:ea typeface="黑体" panose="02010609060101010101" pitchFamily="49" charset="-122"/>
              </a:rPr>
              <a:t>全</a:t>
            </a:r>
            <a:r>
              <a:rPr lang="zh-CN" altLang="en-US" sz="3200" dirty="0">
                <a:latin typeface="黑体" panose="02010609060101010101" pitchFamily="49" charset="-122"/>
                <a:ea typeface="黑体" panose="02010609060101010101" pitchFamily="49" charset="-122"/>
              </a:rPr>
              <a:t>球学术成果定量评价基准</a:t>
            </a:r>
            <a:endParaRPr lang="en-US" altLang="zh-CN" sz="3200" dirty="0">
              <a:latin typeface="黑体" panose="02010609060101010101" pitchFamily="49" charset="-122"/>
              <a:ea typeface="黑体" panose="02010609060101010101" pitchFamily="49" charset="-122"/>
            </a:endParaRPr>
          </a:p>
        </p:txBody>
      </p:sp>
      <p:sp>
        <p:nvSpPr>
          <p:cNvPr id="41988" name="Rectangle 3"/>
          <p:cNvSpPr>
            <a:spLocks noGrp="1" noChangeArrowheads="1"/>
          </p:cNvSpPr>
          <p:nvPr>
            <p:ph idx="1"/>
          </p:nvPr>
        </p:nvSpPr>
        <p:spPr/>
        <p:txBody>
          <a:bodyPr/>
          <a:lstStyle/>
          <a:p>
            <a:pPr eaLnBrk="1" hangingPunct="1"/>
            <a:r>
              <a:rPr lang="zh-CN" altLang="en-US" dirty="0" smtClean="0">
                <a:latin typeface="微软雅黑" pitchFamily="34" charset="-122"/>
                <a:ea typeface="微软雅黑" pitchFamily="34" charset="-122"/>
              </a:rPr>
              <a:t>来自</a:t>
            </a:r>
            <a:r>
              <a:rPr lang="en-US" altLang="zh-CN" dirty="0" smtClean="0">
                <a:latin typeface="微软雅黑" pitchFamily="34" charset="-122"/>
                <a:ea typeface="微软雅黑" pitchFamily="34" charset="-122"/>
              </a:rPr>
              <a:t> </a:t>
            </a:r>
            <a:r>
              <a:rPr lang="en-US" altLang="zh-CN" sz="2800" b="1" dirty="0" smtClean="0">
                <a:solidFill>
                  <a:schemeClr val="tx2"/>
                </a:solidFill>
                <a:latin typeface="微软雅黑" pitchFamily="34" charset="-122"/>
                <a:ea typeface="微软雅黑" pitchFamily="34" charset="-122"/>
              </a:rPr>
              <a:t>Web of Science</a:t>
            </a:r>
            <a:r>
              <a:rPr lang="en-US" altLang="zh-CN" sz="2800" b="1" dirty="0" smtClean="0">
                <a:latin typeface="微软雅黑" pitchFamily="34" charset="-122"/>
                <a:ea typeface="微软雅黑" pitchFamily="34" charset="-122"/>
              </a:rPr>
              <a:t> </a:t>
            </a:r>
            <a:r>
              <a:rPr lang="zh-CN" altLang="en-US" dirty="0" smtClean="0">
                <a:latin typeface="微软雅黑" pitchFamily="34" charset="-122"/>
                <a:ea typeface="微软雅黑" pitchFamily="34" charset="-122"/>
              </a:rPr>
              <a:t>的 </a:t>
            </a:r>
            <a:r>
              <a:rPr lang="en-US" altLang="zh-CN" sz="2800" b="1" dirty="0" smtClean="0">
                <a:solidFill>
                  <a:schemeClr val="tx2"/>
                </a:solidFill>
                <a:latin typeface="微软雅黑" pitchFamily="34" charset="-122"/>
                <a:ea typeface="微软雅黑" pitchFamily="34" charset="-122"/>
              </a:rPr>
              <a:t>10</a:t>
            </a:r>
            <a:r>
              <a:rPr lang="zh-CN" altLang="en-US" sz="2800" b="1" dirty="0" smtClean="0">
                <a:solidFill>
                  <a:schemeClr val="tx2"/>
                </a:solidFill>
                <a:latin typeface="微软雅黑" pitchFamily="34" charset="-122"/>
                <a:ea typeface="微软雅黑" pitchFamily="34" charset="-122"/>
              </a:rPr>
              <a:t>年 </a:t>
            </a:r>
            <a:r>
              <a:rPr lang="zh-CN" altLang="en-US" dirty="0" smtClean="0">
                <a:latin typeface="微软雅黑" pitchFamily="34" charset="-122"/>
                <a:ea typeface="微软雅黑" pitchFamily="34" charset="-122"/>
              </a:rPr>
              <a:t>滚动数据，基于 </a:t>
            </a:r>
            <a:r>
              <a:rPr lang="en-US" altLang="zh-CN" sz="2800" b="1" dirty="0" smtClean="0">
                <a:solidFill>
                  <a:schemeClr val="tx2"/>
                </a:solidFill>
                <a:latin typeface="微软雅黑" pitchFamily="34" charset="-122"/>
                <a:ea typeface="微软雅黑" pitchFamily="34" charset="-122"/>
              </a:rPr>
              <a:t>22</a:t>
            </a:r>
            <a:r>
              <a:rPr lang="zh-CN" altLang="en-US" sz="2800" b="1" dirty="0" smtClean="0">
                <a:solidFill>
                  <a:schemeClr val="tx2"/>
                </a:solidFill>
                <a:latin typeface="微软雅黑" pitchFamily="34" charset="-122"/>
                <a:ea typeface="微软雅黑" pitchFamily="34" charset="-122"/>
              </a:rPr>
              <a:t>个学科</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总影响力（总引用次数）进入全球前</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的</a:t>
            </a:r>
            <a:r>
              <a:rPr lang="zh-CN" altLang="zh-CN" dirty="0" smtClean="0">
                <a:latin typeface="微软雅黑" pitchFamily="34" charset="-122"/>
                <a:ea typeface="微软雅黑" pitchFamily="34" charset="-122"/>
              </a:rPr>
              <a:t>科学家、</a:t>
            </a:r>
            <a:r>
              <a:rPr lang="zh-CN" altLang="zh-CN" sz="2800" b="1" dirty="0" smtClean="0">
                <a:solidFill>
                  <a:schemeClr val="tx2"/>
                </a:solidFill>
                <a:latin typeface="微软雅黑" pitchFamily="34" charset="-122"/>
                <a:ea typeface="微软雅黑" pitchFamily="34" charset="-122"/>
              </a:rPr>
              <a:t>研究机构</a:t>
            </a:r>
            <a:r>
              <a:rPr lang="en-US" altLang="zh-CN" dirty="0" smtClean="0">
                <a:latin typeface="微软雅黑" pitchFamily="34" charset="-122"/>
                <a:ea typeface="微软雅黑" pitchFamily="34" charset="-122"/>
              </a:rPr>
              <a:t>/</a:t>
            </a:r>
            <a:r>
              <a:rPr lang="zh-CN" altLang="zh-CN" sz="2800" b="1" dirty="0" smtClean="0">
                <a:solidFill>
                  <a:schemeClr val="tx2"/>
                </a:solidFill>
                <a:latin typeface="微软雅黑" pitchFamily="34" charset="-122"/>
                <a:ea typeface="微软雅黑" pitchFamily="34" charset="-122"/>
              </a:rPr>
              <a:t>大学</a:t>
            </a:r>
            <a:r>
              <a:rPr lang="en-US" altLang="zh-CN" sz="2800" b="1" dirty="0" smtClean="0">
                <a:solidFill>
                  <a:schemeClr val="tx2"/>
                </a:solidFill>
                <a:latin typeface="微软雅黑" pitchFamily="34" charset="-122"/>
                <a:ea typeface="微软雅黑" pitchFamily="34" charset="-122"/>
              </a:rPr>
              <a:t> </a:t>
            </a:r>
            <a:r>
              <a:rPr lang="zh-CN" altLang="en-US" dirty="0" smtClean="0">
                <a:latin typeface="微软雅黑" pitchFamily="34" charset="-122"/>
                <a:ea typeface="微软雅黑" pitchFamily="34" charset="-122"/>
              </a:rPr>
              <a:t>排名；进入全球前</a:t>
            </a:r>
            <a:r>
              <a:rPr lang="en-US" altLang="zh-CN" dirty="0" smtClean="0">
                <a:latin typeface="微软雅黑" pitchFamily="34" charset="-122"/>
                <a:ea typeface="微软雅黑" pitchFamily="34" charset="-122"/>
              </a:rPr>
              <a:t>50%</a:t>
            </a:r>
            <a:r>
              <a:rPr lang="zh-CN" altLang="en-US" dirty="0" smtClean="0">
                <a:latin typeface="微软雅黑" pitchFamily="34" charset="-122"/>
                <a:ea typeface="微软雅黑" pitchFamily="34" charset="-122"/>
              </a:rPr>
              <a:t>的</a:t>
            </a:r>
            <a:r>
              <a:rPr lang="zh-CN" altLang="zh-CN" dirty="0" smtClean="0">
                <a:latin typeface="微软雅黑" pitchFamily="34" charset="-122"/>
                <a:ea typeface="微软雅黑" pitchFamily="34" charset="-122"/>
              </a:rPr>
              <a:t>国家</a:t>
            </a:r>
            <a:r>
              <a:rPr lang="en-US" altLang="zh-CN" dirty="0" smtClean="0">
                <a:latin typeface="微软雅黑" pitchFamily="34" charset="-122"/>
                <a:ea typeface="微软雅黑" pitchFamily="34" charset="-122"/>
              </a:rPr>
              <a:t>/</a:t>
            </a:r>
            <a:r>
              <a:rPr lang="zh-CN" altLang="zh-CN" dirty="0" smtClean="0">
                <a:latin typeface="微软雅黑" pitchFamily="34" charset="-122"/>
                <a:ea typeface="微软雅黑" pitchFamily="34" charset="-122"/>
              </a:rPr>
              <a:t>地区</a:t>
            </a:r>
            <a:r>
              <a:rPr lang="zh-CN" altLang="en-US" dirty="0" smtClean="0">
                <a:latin typeface="微软雅黑" pitchFamily="34" charset="-122"/>
                <a:ea typeface="微软雅黑" pitchFamily="34" charset="-122"/>
              </a:rPr>
              <a:t>和</a:t>
            </a:r>
            <a:r>
              <a:rPr lang="zh-CN" altLang="zh-CN" dirty="0" smtClean="0">
                <a:latin typeface="微软雅黑" pitchFamily="34" charset="-122"/>
                <a:ea typeface="微软雅黑" pitchFamily="34" charset="-122"/>
              </a:rPr>
              <a:t>学术期刊排名</a:t>
            </a:r>
            <a:endParaRPr lang="en-US" altLang="zh-CN" dirty="0" smtClean="0">
              <a:latin typeface="微软雅黑" pitchFamily="34" charset="-122"/>
              <a:ea typeface="微软雅黑" pitchFamily="34" charset="-122"/>
            </a:endParaRPr>
          </a:p>
          <a:p>
            <a:r>
              <a:rPr lang="zh-CN" altLang="zh-CN" sz="2800" b="1" dirty="0" smtClean="0">
                <a:solidFill>
                  <a:schemeClr val="tx2"/>
                </a:solidFill>
                <a:latin typeface="微软雅黑" pitchFamily="34" charset="-122"/>
                <a:ea typeface="微软雅黑" pitchFamily="34" charset="-122"/>
              </a:rPr>
              <a:t>高被引</a:t>
            </a:r>
            <a:r>
              <a:rPr lang="en-US" altLang="zh-CN" sz="2800" b="1" dirty="0" smtClean="0">
                <a:solidFill>
                  <a:schemeClr val="tx2"/>
                </a:solidFill>
                <a:latin typeface="微软雅黑" pitchFamily="34" charset="-122"/>
                <a:ea typeface="微软雅黑" pitchFamily="34" charset="-122"/>
              </a:rPr>
              <a:t> </a:t>
            </a:r>
            <a:r>
              <a:rPr lang="zh-CN" altLang="zh-CN" dirty="0" smtClean="0">
                <a:latin typeface="微软雅黑" pitchFamily="34" charset="-122"/>
                <a:ea typeface="微软雅黑" pitchFamily="34" charset="-122"/>
              </a:rPr>
              <a:t>论文</a:t>
            </a:r>
            <a:r>
              <a:rPr lang="zh-CN" altLang="en-US" dirty="0" smtClean="0">
                <a:latin typeface="微软雅黑" pitchFamily="34" charset="-122"/>
                <a:ea typeface="微软雅黑" pitchFamily="34" charset="-122"/>
              </a:rPr>
              <a:t>、</a:t>
            </a:r>
            <a:r>
              <a:rPr lang="zh-CN" altLang="zh-CN" sz="2800" b="1" dirty="0" smtClean="0">
                <a:solidFill>
                  <a:schemeClr val="tx2"/>
                </a:solidFill>
                <a:latin typeface="微软雅黑" pitchFamily="34" charset="-122"/>
                <a:ea typeface="微软雅黑" pitchFamily="34" charset="-122"/>
              </a:rPr>
              <a:t>热</a:t>
            </a:r>
            <a:r>
              <a:rPr lang="zh-CN" altLang="en-US" sz="2800" b="1" dirty="0" smtClean="0">
                <a:solidFill>
                  <a:schemeClr val="tx2"/>
                </a:solidFill>
                <a:latin typeface="微软雅黑" pitchFamily="34" charset="-122"/>
                <a:ea typeface="微软雅黑" pitchFamily="34" charset="-122"/>
              </a:rPr>
              <a:t>点 </a:t>
            </a:r>
            <a:r>
              <a:rPr lang="zh-CN" altLang="zh-CN" dirty="0" smtClean="0">
                <a:latin typeface="微软雅黑" pitchFamily="34" charset="-122"/>
                <a:ea typeface="微软雅黑" pitchFamily="34" charset="-122"/>
              </a:rPr>
              <a:t>论文</a:t>
            </a:r>
            <a:r>
              <a:rPr lang="zh-CN" altLang="en-US" dirty="0" smtClean="0">
                <a:latin typeface="微软雅黑" pitchFamily="34" charset="-122"/>
                <a:ea typeface="微软雅黑" pitchFamily="34" charset="-122"/>
              </a:rPr>
              <a:t>和 </a:t>
            </a:r>
            <a:r>
              <a:rPr lang="zh-CN" altLang="en-US" sz="2800" b="1" dirty="0" smtClean="0">
                <a:solidFill>
                  <a:schemeClr val="tx2"/>
                </a:solidFill>
                <a:latin typeface="微软雅黑" pitchFamily="34" charset="-122"/>
                <a:ea typeface="微软雅黑" pitchFamily="34" charset="-122"/>
              </a:rPr>
              <a:t>研究前沿</a:t>
            </a:r>
            <a:endParaRPr lang="zh-CN" altLang="zh-CN" dirty="0" smtClean="0">
              <a:latin typeface="微软雅黑" pitchFamily="34" charset="-122"/>
              <a:ea typeface="微软雅黑" pitchFamily="34" charset="-122"/>
            </a:endParaRPr>
          </a:p>
        </p:txBody>
      </p:sp>
      <p:sp>
        <p:nvSpPr>
          <p:cNvPr id="41989"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Clr>
                <a:schemeClr val="tx2"/>
              </a:buClr>
              <a:buChar char="•"/>
              <a:defRPr sz="2400">
                <a:solidFill>
                  <a:schemeClr val="tx1"/>
                </a:solidFill>
                <a:latin typeface="Arial" charset="0"/>
                <a:ea typeface="MS PGothic" pitchFamily="34" charset="-128"/>
              </a:defRPr>
            </a:lvl1pPr>
            <a:lvl2pPr marL="742950" indent="-285750" eaLnBrk="0" hangingPunct="0">
              <a:spcBef>
                <a:spcPct val="30000"/>
              </a:spcBef>
              <a:buClr>
                <a:schemeClr val="tx2"/>
              </a:buClr>
              <a:buFont typeface="Arial" charset="0"/>
              <a:buChar char="–"/>
              <a:defRPr sz="2000">
                <a:solidFill>
                  <a:schemeClr val="tx1"/>
                </a:solidFill>
                <a:latin typeface="Arial" charset="0"/>
                <a:ea typeface="MS PGothic" pitchFamily="34" charset="-128"/>
              </a:defRPr>
            </a:lvl2pPr>
            <a:lvl3pPr marL="1143000" indent="-228600" eaLnBrk="0" hangingPunct="0">
              <a:spcBef>
                <a:spcPct val="25000"/>
              </a:spcBef>
              <a:buClr>
                <a:schemeClr val="tx2"/>
              </a:buClr>
              <a:buChar char="•"/>
              <a:defRPr sz="2400">
                <a:solidFill>
                  <a:schemeClr val="tx1"/>
                </a:solidFill>
                <a:latin typeface="Arial" charset="0"/>
                <a:ea typeface="MS PGothic" pitchFamily="34" charset="-128"/>
              </a:defRPr>
            </a:lvl3pPr>
            <a:lvl4pPr marL="1600200" indent="-228600" eaLnBrk="0" hangingPunct="0">
              <a:spcBef>
                <a:spcPct val="200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20000"/>
              </a:spcBef>
              <a:buClr>
                <a:schemeClr val="tx2"/>
              </a:buClr>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9pPr>
          </a:lstStyle>
          <a:p>
            <a:pPr eaLnBrk="1" hangingPunct="1">
              <a:spcBef>
                <a:spcPct val="0"/>
              </a:spcBef>
              <a:buClrTx/>
              <a:buFontTx/>
              <a:buNone/>
            </a:pPr>
            <a:fld id="{316DEFCD-B8F5-4ACC-AC8C-60CE53AD780C}" type="slidenum">
              <a:rPr lang="zh-CN" altLang="en-US" sz="900" smtClean="0">
                <a:ea typeface="宋体" pitchFamily="2" charset="-122"/>
              </a:rPr>
              <a:pPr eaLnBrk="1" hangingPunct="1">
                <a:spcBef>
                  <a:spcPct val="0"/>
                </a:spcBef>
                <a:buClrTx/>
                <a:buFontTx/>
                <a:buNone/>
              </a:pPr>
              <a:t>5</a:t>
            </a:fld>
            <a:endParaRPr lang="zh-CN" altLang="en-US" sz="900" dirty="0" smtClean="0">
              <a:ea typeface="宋体" pitchFamily="2" charset="-122"/>
            </a:endParaRPr>
          </a:p>
        </p:txBody>
      </p:sp>
      <p:sp>
        <p:nvSpPr>
          <p:cNvPr id="24" name="Freeform 7"/>
          <p:cNvSpPr>
            <a:spLocks/>
          </p:cNvSpPr>
          <p:nvPr/>
        </p:nvSpPr>
        <p:spPr bwMode="auto">
          <a:xfrm rot="1273863">
            <a:off x="1649413" y="4556125"/>
            <a:ext cx="1785937" cy="1560513"/>
          </a:xfrm>
          <a:custGeom>
            <a:avLst/>
            <a:gdLst>
              <a:gd name="T0" fmla="*/ 985 w 1153"/>
              <a:gd name="T1" fmla="*/ 114 h 985"/>
              <a:gd name="T2" fmla="*/ 985 w 1153"/>
              <a:gd name="T3" fmla="*/ 114 h 985"/>
              <a:gd name="T4" fmla="*/ 1017 w 1153"/>
              <a:gd name="T5" fmla="*/ 242 h 985"/>
              <a:gd name="T6" fmla="*/ 1073 w 1153"/>
              <a:gd name="T7" fmla="*/ 462 h 985"/>
              <a:gd name="T8" fmla="*/ 1153 w 1153"/>
              <a:gd name="T9" fmla="*/ 763 h 985"/>
              <a:gd name="T10" fmla="*/ 180 w 1153"/>
              <a:gd name="T11" fmla="*/ 985 h 985"/>
              <a:gd name="T12" fmla="*/ 180 w 1153"/>
              <a:gd name="T13" fmla="*/ 985 h 985"/>
              <a:gd name="T14" fmla="*/ 104 w 1153"/>
              <a:gd name="T15" fmla="*/ 693 h 985"/>
              <a:gd name="T16" fmla="*/ 48 w 1153"/>
              <a:gd name="T17" fmla="*/ 478 h 985"/>
              <a:gd name="T18" fmla="*/ 16 w 1153"/>
              <a:gd name="T19" fmla="*/ 348 h 985"/>
              <a:gd name="T20" fmla="*/ 16 w 1153"/>
              <a:gd name="T21" fmla="*/ 348 h 985"/>
              <a:gd name="T22" fmla="*/ 6 w 1153"/>
              <a:gd name="T23" fmla="*/ 296 h 985"/>
              <a:gd name="T24" fmla="*/ 2 w 1153"/>
              <a:gd name="T25" fmla="*/ 252 h 985"/>
              <a:gd name="T26" fmla="*/ 0 w 1153"/>
              <a:gd name="T27" fmla="*/ 210 h 985"/>
              <a:gd name="T28" fmla="*/ 965 w 1153"/>
              <a:gd name="T29" fmla="*/ 0 h 985"/>
              <a:gd name="T30" fmla="*/ 965 w 1153"/>
              <a:gd name="T31" fmla="*/ 0 h 985"/>
              <a:gd name="T32" fmla="*/ 971 w 1153"/>
              <a:gd name="T33" fmla="*/ 36 h 985"/>
              <a:gd name="T34" fmla="*/ 977 w 1153"/>
              <a:gd name="T35" fmla="*/ 72 h 985"/>
              <a:gd name="T36" fmla="*/ 985 w 1153"/>
              <a:gd name="T37" fmla="*/ 114 h 985"/>
              <a:gd name="T38" fmla="*/ 985 w 1153"/>
              <a:gd name="T39" fmla="*/ 114 h 9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3"/>
              <a:gd name="T61" fmla="*/ 0 h 985"/>
              <a:gd name="T62" fmla="*/ 1153 w 1153"/>
              <a:gd name="T63" fmla="*/ 985 h 9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3" h="985">
                <a:moveTo>
                  <a:pt x="985" y="114"/>
                </a:moveTo>
                <a:lnTo>
                  <a:pt x="985" y="114"/>
                </a:lnTo>
                <a:lnTo>
                  <a:pt x="1017" y="242"/>
                </a:lnTo>
                <a:lnTo>
                  <a:pt x="1073" y="462"/>
                </a:lnTo>
                <a:lnTo>
                  <a:pt x="1153" y="763"/>
                </a:lnTo>
                <a:lnTo>
                  <a:pt x="180" y="985"/>
                </a:lnTo>
                <a:lnTo>
                  <a:pt x="104" y="693"/>
                </a:lnTo>
                <a:lnTo>
                  <a:pt x="48" y="478"/>
                </a:lnTo>
                <a:lnTo>
                  <a:pt x="16" y="348"/>
                </a:lnTo>
                <a:lnTo>
                  <a:pt x="6" y="296"/>
                </a:lnTo>
                <a:lnTo>
                  <a:pt x="2" y="252"/>
                </a:lnTo>
                <a:lnTo>
                  <a:pt x="0" y="210"/>
                </a:lnTo>
                <a:lnTo>
                  <a:pt x="965" y="0"/>
                </a:lnTo>
                <a:lnTo>
                  <a:pt x="971" y="36"/>
                </a:lnTo>
                <a:lnTo>
                  <a:pt x="977" y="72"/>
                </a:lnTo>
                <a:lnTo>
                  <a:pt x="985" y="114"/>
                </a:lnTo>
                <a:close/>
              </a:path>
            </a:pathLst>
          </a:custGeom>
          <a:solidFill>
            <a:srgbClr val="FEE692"/>
          </a:solidFill>
          <a:ln w="9525">
            <a:noFill/>
            <a:round/>
            <a:headEnd/>
            <a:tailEnd/>
          </a:ln>
          <a:effectLst>
            <a:outerShdw blurRad="63500" dist="38100" dir="5400000" algn="t" rotWithShape="0">
              <a:srgbClr val="000000">
                <a:alpha val="39999"/>
              </a:srgbClr>
            </a:outerShdw>
          </a:effectLst>
        </p:spPr>
        <p:txBody>
          <a:bodyPr/>
          <a:lstStyle/>
          <a:p>
            <a:pPr>
              <a:defRPr/>
            </a:pPr>
            <a:endParaRPr lang="en-US" sz="1800" b="0">
              <a:solidFill>
                <a:srgbClr val="4B4B4B"/>
              </a:solidFill>
              <a:ea typeface="宋体" pitchFamily="2" charset="-122"/>
            </a:endParaRPr>
          </a:p>
        </p:txBody>
      </p:sp>
      <p:grpSp>
        <p:nvGrpSpPr>
          <p:cNvPr id="2" name="Group 111"/>
          <p:cNvGrpSpPr>
            <a:grpSpLocks/>
          </p:cNvGrpSpPr>
          <p:nvPr/>
        </p:nvGrpSpPr>
        <p:grpSpPr bwMode="auto">
          <a:xfrm>
            <a:off x="2459038" y="4576763"/>
            <a:ext cx="428625" cy="373062"/>
            <a:chOff x="4678361" y="1274769"/>
            <a:chExt cx="4795838" cy="4159135"/>
          </a:xfrm>
        </p:grpSpPr>
        <p:pic>
          <p:nvPicPr>
            <p:cNvPr id="42005" name="Picture 115" descr="pin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000" y="1295399"/>
              <a:ext cx="4775199" cy="41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e 69"/>
            <p:cNvGrpSpPr>
              <a:grpSpLocks/>
            </p:cNvGrpSpPr>
            <p:nvPr/>
          </p:nvGrpSpPr>
          <p:grpSpPr bwMode="auto">
            <a:xfrm>
              <a:off x="4678361" y="1274769"/>
              <a:ext cx="4135439" cy="4115049"/>
              <a:chOff x="6985496" y="4742888"/>
              <a:chExt cx="1340936" cy="1335810"/>
            </a:xfrm>
          </p:grpSpPr>
          <p:sp>
            <p:nvSpPr>
              <p:cNvPr id="28" name="Ellipse 101"/>
              <p:cNvSpPr/>
              <p:nvPr/>
            </p:nvSpPr>
            <p:spPr bwMode="auto">
              <a:xfrm>
                <a:off x="6990733" y="4742888"/>
                <a:ext cx="1335699" cy="1335810"/>
              </a:xfrm>
              <a:prstGeom prst="ellipse">
                <a:avLst/>
              </a:prstGeom>
              <a:gradFill flip="none" rotWithShape="1">
                <a:gsLst>
                  <a:gs pos="0">
                    <a:srgbClr val="FB0036"/>
                  </a:gs>
                  <a:gs pos="100000">
                    <a:srgbClr val="D60015"/>
                  </a:gs>
                </a:gsLst>
                <a:path path="shape">
                  <a:fillToRect l="50000" t="50000" r="50000" b="50000"/>
                </a:path>
                <a:tileRect/>
              </a:gradFill>
              <a:ln w="9525" cap="flat" cmpd="sng" algn="ctr">
                <a:solidFill>
                  <a:srgbClr val="C00000"/>
                </a:solidFill>
                <a:prstDash val="solid"/>
              </a:ln>
              <a:effectLst>
                <a:innerShdw blurRad="190500" dist="114300" dir="5700000">
                  <a:srgbClr val="000000">
                    <a:alpha val="37000"/>
                  </a:srgbClr>
                </a:innerShdw>
              </a:effectLst>
            </p:spPr>
            <p:txBody>
              <a:bodyPr anchor="ctr"/>
              <a:lstStyle/>
              <a:p>
                <a:pPr algn="ctr">
                  <a:defRPr/>
                </a:pPr>
                <a:endParaRPr lang="en-US" sz="1800" b="0">
                  <a:solidFill>
                    <a:srgbClr val="FFFFFF"/>
                  </a:solidFill>
                  <a:latin typeface="Calibri" pitchFamily="-111" charset="0"/>
                  <a:ea typeface="宋体" pitchFamily="2" charset="-122"/>
                </a:endParaRPr>
              </a:p>
            </p:txBody>
          </p:sp>
          <p:sp>
            <p:nvSpPr>
              <p:cNvPr id="29"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sz="1800" b="0">
                  <a:solidFill>
                    <a:srgbClr val="FFFFFF"/>
                  </a:solidFill>
                  <a:latin typeface="Calibri" pitchFamily="-111" charset="0"/>
                  <a:ea typeface="宋体" pitchFamily="2" charset="-122"/>
                </a:endParaRPr>
              </a:p>
            </p:txBody>
          </p:sp>
          <p:sp>
            <p:nvSpPr>
              <p:cNvPr id="42013" name="Ellipse 103"/>
              <p:cNvSpPr>
                <a:spLocks noChangeArrowheads="1"/>
              </p:cNvSpPr>
              <p:nvPr/>
            </p:nvSpPr>
            <p:spPr bwMode="auto">
              <a:xfrm>
                <a:off x="7169801" y="4788850"/>
                <a:ext cx="984879" cy="718148"/>
              </a:xfrm>
              <a:prstGeom prst="ellipse">
                <a:avLst/>
              </a:prstGeom>
              <a:gradFill rotWithShape="1">
                <a:gsLst>
                  <a:gs pos="0">
                    <a:srgbClr val="8EB4E3">
                      <a:alpha val="0"/>
                    </a:srgbClr>
                  </a:gs>
                  <a:gs pos="100000">
                    <a:srgbClr val="FFFFFF">
                      <a:alpha val="76999"/>
                    </a:srgbClr>
                  </a:gs>
                </a:gsLst>
                <a:lin ang="16200000"/>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eaLnBrk="0" hangingPunct="0">
                  <a:spcBef>
                    <a:spcPct val="50000"/>
                  </a:spcBef>
                  <a:buClr>
                    <a:schemeClr val="tx2"/>
                  </a:buClr>
                  <a:buChar char="•"/>
                  <a:defRPr sz="2400">
                    <a:solidFill>
                      <a:schemeClr val="tx1"/>
                    </a:solidFill>
                    <a:latin typeface="Arial" charset="0"/>
                    <a:ea typeface="MS PGothic" pitchFamily="34" charset="-128"/>
                  </a:defRPr>
                </a:lvl1pPr>
                <a:lvl2pPr marL="742950" indent="-285750" eaLnBrk="0" hangingPunct="0">
                  <a:spcBef>
                    <a:spcPct val="30000"/>
                  </a:spcBef>
                  <a:buClr>
                    <a:schemeClr val="tx2"/>
                  </a:buClr>
                  <a:buFont typeface="Arial" charset="0"/>
                  <a:buChar char="–"/>
                  <a:defRPr sz="2000">
                    <a:solidFill>
                      <a:schemeClr val="tx1"/>
                    </a:solidFill>
                    <a:latin typeface="Arial" charset="0"/>
                    <a:ea typeface="MS PGothic" pitchFamily="34" charset="-128"/>
                  </a:defRPr>
                </a:lvl2pPr>
                <a:lvl3pPr marL="1143000" indent="-228600" eaLnBrk="0" hangingPunct="0">
                  <a:spcBef>
                    <a:spcPct val="25000"/>
                  </a:spcBef>
                  <a:buClr>
                    <a:schemeClr val="tx2"/>
                  </a:buClr>
                  <a:buChar char="•"/>
                  <a:defRPr sz="2400">
                    <a:solidFill>
                      <a:schemeClr val="tx1"/>
                    </a:solidFill>
                    <a:latin typeface="Arial" charset="0"/>
                    <a:ea typeface="MS PGothic" pitchFamily="34" charset="-128"/>
                  </a:defRPr>
                </a:lvl3pPr>
                <a:lvl4pPr marL="1600200" indent="-228600" eaLnBrk="0" hangingPunct="0">
                  <a:spcBef>
                    <a:spcPct val="200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20000"/>
                  </a:spcBef>
                  <a:buClr>
                    <a:schemeClr val="tx2"/>
                  </a:buClr>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9pPr>
              </a:lstStyle>
              <a:p>
                <a:pPr algn="ctr" eaLnBrk="1" hangingPunct="1">
                  <a:spcBef>
                    <a:spcPct val="0"/>
                  </a:spcBef>
                  <a:buClrTx/>
                  <a:buFontTx/>
                  <a:buNone/>
                </a:pPr>
                <a:endParaRPr lang="en-US" altLang="zh-CN" sz="1800" b="0">
                  <a:solidFill>
                    <a:srgbClr val="FFFFFF"/>
                  </a:solidFill>
                  <a:latin typeface="Calibri" pitchFamily="34" charset="0"/>
                  <a:ea typeface="宋体" pitchFamily="2" charset="-122"/>
                </a:endParaRPr>
              </a:p>
            </p:txBody>
          </p:sp>
        </p:grpSp>
      </p:grpSp>
      <p:sp>
        <p:nvSpPr>
          <p:cNvPr id="41992" name="Rektangel 153"/>
          <p:cNvSpPr>
            <a:spLocks noChangeArrowheads="1"/>
          </p:cNvSpPr>
          <p:nvPr/>
        </p:nvSpPr>
        <p:spPr bwMode="auto">
          <a:xfrm rot="413760">
            <a:off x="1717675" y="4981575"/>
            <a:ext cx="15827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50000"/>
              </a:spcBef>
              <a:buClr>
                <a:schemeClr val="tx2"/>
              </a:buClr>
              <a:buChar char="•"/>
              <a:defRPr sz="2400">
                <a:solidFill>
                  <a:schemeClr val="tx1"/>
                </a:solidFill>
                <a:latin typeface="Arial" charset="0"/>
                <a:ea typeface="MS PGothic" pitchFamily="34" charset="-128"/>
              </a:defRPr>
            </a:lvl1pPr>
            <a:lvl2pPr marL="742950" indent="-285750" defTabSz="801688" eaLnBrk="0" hangingPunct="0">
              <a:spcBef>
                <a:spcPct val="30000"/>
              </a:spcBef>
              <a:buClr>
                <a:schemeClr val="tx2"/>
              </a:buClr>
              <a:buFont typeface="Arial" charset="0"/>
              <a:buChar char="–"/>
              <a:defRPr sz="2000">
                <a:solidFill>
                  <a:schemeClr val="tx1"/>
                </a:solidFill>
                <a:latin typeface="Arial" charset="0"/>
                <a:ea typeface="MS PGothic" pitchFamily="34" charset="-128"/>
              </a:defRPr>
            </a:lvl2pPr>
            <a:lvl3pPr marL="1143000" indent="-228600" defTabSz="801688" eaLnBrk="0" hangingPunct="0">
              <a:spcBef>
                <a:spcPct val="25000"/>
              </a:spcBef>
              <a:buClr>
                <a:schemeClr val="tx2"/>
              </a:buClr>
              <a:buChar char="•"/>
              <a:defRPr sz="2400">
                <a:solidFill>
                  <a:schemeClr val="tx1"/>
                </a:solidFill>
                <a:latin typeface="Arial" charset="0"/>
                <a:ea typeface="MS PGothic" pitchFamily="34" charset="-128"/>
              </a:defRPr>
            </a:lvl3pPr>
            <a:lvl4pPr marL="1600200" indent="-228600" defTabSz="801688" eaLnBrk="0" hangingPunct="0">
              <a:spcBef>
                <a:spcPct val="20000"/>
              </a:spcBef>
              <a:buClr>
                <a:schemeClr val="tx2"/>
              </a:buClr>
              <a:buFont typeface="Arial" charset="0"/>
              <a:buChar char="–"/>
              <a:defRPr sz="1600">
                <a:solidFill>
                  <a:schemeClr val="tx1"/>
                </a:solidFill>
                <a:latin typeface="Arial" charset="0"/>
                <a:ea typeface="MS PGothic" pitchFamily="34" charset="-128"/>
              </a:defRPr>
            </a:lvl4pPr>
            <a:lvl5pPr marL="2057400" indent="-228600" defTabSz="801688" eaLnBrk="0" hangingPunct="0">
              <a:spcBef>
                <a:spcPct val="20000"/>
              </a:spcBef>
              <a:buClr>
                <a:schemeClr val="tx2"/>
              </a:buClr>
              <a:buChar char="•"/>
              <a:defRPr sz="1400">
                <a:solidFill>
                  <a:schemeClr val="tx1"/>
                </a:solidFill>
                <a:latin typeface="Arial" charset="0"/>
                <a:ea typeface="MS PGothic" pitchFamily="34" charset="-128"/>
              </a:defRPr>
            </a:lvl5pPr>
            <a:lvl6pPr marL="25146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6pPr>
            <a:lvl7pPr marL="29718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7pPr>
            <a:lvl8pPr marL="34290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8pPr>
            <a:lvl9pPr marL="38862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9pPr>
          </a:lstStyle>
          <a:p>
            <a:pPr algn="ctr" eaLnBrk="1" hangingPunct="1">
              <a:spcBef>
                <a:spcPct val="20000"/>
              </a:spcBef>
              <a:buClrTx/>
              <a:buFontTx/>
              <a:buNone/>
            </a:pPr>
            <a:r>
              <a:rPr lang="zh-CN" altLang="en-US" b="0">
                <a:solidFill>
                  <a:srgbClr val="4B4B4B"/>
                </a:solidFill>
                <a:latin typeface="微软雅黑" pitchFamily="34" charset="-122"/>
                <a:ea typeface="微软雅黑" pitchFamily="34" charset="-122"/>
                <a:cs typeface="Arial" charset="0"/>
              </a:rPr>
              <a:t>全球权威学术信息</a:t>
            </a:r>
            <a:endParaRPr lang="da-DK" altLang="zh-CN" b="0">
              <a:solidFill>
                <a:srgbClr val="4B4B4B"/>
              </a:solidFill>
              <a:latin typeface="微软雅黑" pitchFamily="34" charset="-122"/>
              <a:ea typeface="微软雅黑" pitchFamily="34" charset="-122"/>
              <a:cs typeface="Arial" charset="0"/>
            </a:endParaRPr>
          </a:p>
        </p:txBody>
      </p:sp>
      <p:sp>
        <p:nvSpPr>
          <p:cNvPr id="32" name="Freeform 7"/>
          <p:cNvSpPr>
            <a:spLocks/>
          </p:cNvSpPr>
          <p:nvPr/>
        </p:nvSpPr>
        <p:spPr bwMode="auto">
          <a:xfrm rot="1273863">
            <a:off x="5597525" y="4654550"/>
            <a:ext cx="1738313" cy="1466850"/>
          </a:xfrm>
          <a:custGeom>
            <a:avLst/>
            <a:gdLst>
              <a:gd name="T0" fmla="*/ 985 w 1153"/>
              <a:gd name="T1" fmla="*/ 114 h 985"/>
              <a:gd name="T2" fmla="*/ 985 w 1153"/>
              <a:gd name="T3" fmla="*/ 114 h 985"/>
              <a:gd name="T4" fmla="*/ 1017 w 1153"/>
              <a:gd name="T5" fmla="*/ 242 h 985"/>
              <a:gd name="T6" fmla="*/ 1073 w 1153"/>
              <a:gd name="T7" fmla="*/ 462 h 985"/>
              <a:gd name="T8" fmla="*/ 1153 w 1153"/>
              <a:gd name="T9" fmla="*/ 763 h 985"/>
              <a:gd name="T10" fmla="*/ 180 w 1153"/>
              <a:gd name="T11" fmla="*/ 985 h 985"/>
              <a:gd name="T12" fmla="*/ 180 w 1153"/>
              <a:gd name="T13" fmla="*/ 985 h 985"/>
              <a:gd name="T14" fmla="*/ 104 w 1153"/>
              <a:gd name="T15" fmla="*/ 693 h 985"/>
              <a:gd name="T16" fmla="*/ 48 w 1153"/>
              <a:gd name="T17" fmla="*/ 478 h 985"/>
              <a:gd name="T18" fmla="*/ 16 w 1153"/>
              <a:gd name="T19" fmla="*/ 348 h 985"/>
              <a:gd name="T20" fmla="*/ 16 w 1153"/>
              <a:gd name="T21" fmla="*/ 348 h 985"/>
              <a:gd name="T22" fmla="*/ 6 w 1153"/>
              <a:gd name="T23" fmla="*/ 296 h 985"/>
              <a:gd name="T24" fmla="*/ 2 w 1153"/>
              <a:gd name="T25" fmla="*/ 252 h 985"/>
              <a:gd name="T26" fmla="*/ 0 w 1153"/>
              <a:gd name="T27" fmla="*/ 210 h 985"/>
              <a:gd name="T28" fmla="*/ 965 w 1153"/>
              <a:gd name="T29" fmla="*/ 0 h 985"/>
              <a:gd name="T30" fmla="*/ 965 w 1153"/>
              <a:gd name="T31" fmla="*/ 0 h 985"/>
              <a:gd name="T32" fmla="*/ 971 w 1153"/>
              <a:gd name="T33" fmla="*/ 36 h 985"/>
              <a:gd name="T34" fmla="*/ 977 w 1153"/>
              <a:gd name="T35" fmla="*/ 72 h 985"/>
              <a:gd name="T36" fmla="*/ 985 w 1153"/>
              <a:gd name="T37" fmla="*/ 114 h 985"/>
              <a:gd name="T38" fmla="*/ 985 w 1153"/>
              <a:gd name="T39" fmla="*/ 114 h 9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3"/>
              <a:gd name="T61" fmla="*/ 0 h 985"/>
              <a:gd name="T62" fmla="*/ 1153 w 1153"/>
              <a:gd name="T63" fmla="*/ 985 h 9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3" h="985">
                <a:moveTo>
                  <a:pt x="985" y="114"/>
                </a:moveTo>
                <a:lnTo>
                  <a:pt x="985" y="114"/>
                </a:lnTo>
                <a:lnTo>
                  <a:pt x="1017" y="242"/>
                </a:lnTo>
                <a:lnTo>
                  <a:pt x="1073" y="462"/>
                </a:lnTo>
                <a:lnTo>
                  <a:pt x="1153" y="763"/>
                </a:lnTo>
                <a:lnTo>
                  <a:pt x="180" y="985"/>
                </a:lnTo>
                <a:lnTo>
                  <a:pt x="104" y="693"/>
                </a:lnTo>
                <a:lnTo>
                  <a:pt x="48" y="478"/>
                </a:lnTo>
                <a:lnTo>
                  <a:pt x="16" y="348"/>
                </a:lnTo>
                <a:lnTo>
                  <a:pt x="6" y="296"/>
                </a:lnTo>
                <a:lnTo>
                  <a:pt x="2" y="252"/>
                </a:lnTo>
                <a:lnTo>
                  <a:pt x="0" y="210"/>
                </a:lnTo>
                <a:lnTo>
                  <a:pt x="965" y="0"/>
                </a:lnTo>
                <a:lnTo>
                  <a:pt x="971" y="36"/>
                </a:lnTo>
                <a:lnTo>
                  <a:pt x="977" y="72"/>
                </a:lnTo>
                <a:lnTo>
                  <a:pt x="985" y="114"/>
                </a:lnTo>
                <a:close/>
              </a:path>
            </a:pathLst>
          </a:custGeom>
          <a:solidFill>
            <a:srgbClr val="FEE692"/>
          </a:solidFill>
          <a:ln w="9525">
            <a:noFill/>
            <a:round/>
            <a:headEnd/>
            <a:tailEnd/>
          </a:ln>
          <a:effectLst>
            <a:outerShdw blurRad="63500" dist="38100" dir="5400000" algn="t" rotWithShape="0">
              <a:srgbClr val="000000">
                <a:alpha val="39999"/>
              </a:srgbClr>
            </a:outerShdw>
          </a:effectLst>
        </p:spPr>
        <p:txBody>
          <a:bodyPr/>
          <a:lstStyle/>
          <a:p>
            <a:pPr>
              <a:defRPr/>
            </a:pPr>
            <a:endParaRPr lang="en-US" sz="1800" b="0">
              <a:solidFill>
                <a:srgbClr val="4B4B4B"/>
              </a:solidFill>
              <a:ea typeface="宋体" pitchFamily="2" charset="-122"/>
            </a:endParaRPr>
          </a:p>
        </p:txBody>
      </p:sp>
      <p:grpSp>
        <p:nvGrpSpPr>
          <p:cNvPr id="4" name="Group 111"/>
          <p:cNvGrpSpPr>
            <a:grpSpLocks/>
          </p:cNvGrpSpPr>
          <p:nvPr/>
        </p:nvGrpSpPr>
        <p:grpSpPr bwMode="auto">
          <a:xfrm>
            <a:off x="6367463" y="4675188"/>
            <a:ext cx="428625" cy="374650"/>
            <a:chOff x="4678361" y="1274769"/>
            <a:chExt cx="4795838" cy="4159135"/>
          </a:xfrm>
        </p:grpSpPr>
        <p:pic>
          <p:nvPicPr>
            <p:cNvPr id="41996" name="Picture 115" descr="pin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000" y="1295399"/>
              <a:ext cx="4775199" cy="41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e 69"/>
            <p:cNvGrpSpPr>
              <a:grpSpLocks/>
            </p:cNvGrpSpPr>
            <p:nvPr/>
          </p:nvGrpSpPr>
          <p:grpSpPr bwMode="auto">
            <a:xfrm>
              <a:off x="4678361" y="1274769"/>
              <a:ext cx="4135439" cy="4115049"/>
              <a:chOff x="6985496" y="4742888"/>
              <a:chExt cx="1340936" cy="1335810"/>
            </a:xfrm>
          </p:grpSpPr>
          <p:sp>
            <p:nvSpPr>
              <p:cNvPr id="36" name="Ellipse 101"/>
              <p:cNvSpPr/>
              <p:nvPr/>
            </p:nvSpPr>
            <p:spPr bwMode="auto">
              <a:xfrm>
                <a:off x="6990733" y="4742888"/>
                <a:ext cx="1335699" cy="1335810"/>
              </a:xfrm>
              <a:prstGeom prst="ellipse">
                <a:avLst/>
              </a:prstGeom>
              <a:gradFill flip="none" rotWithShape="1">
                <a:gsLst>
                  <a:gs pos="0">
                    <a:srgbClr val="FB0036"/>
                  </a:gs>
                  <a:gs pos="100000">
                    <a:srgbClr val="D60015"/>
                  </a:gs>
                </a:gsLst>
                <a:path path="shape">
                  <a:fillToRect l="50000" t="50000" r="50000" b="50000"/>
                </a:path>
                <a:tileRect/>
              </a:gradFill>
              <a:ln w="9525" cap="flat" cmpd="sng" algn="ctr">
                <a:solidFill>
                  <a:srgbClr val="C00000"/>
                </a:solidFill>
                <a:prstDash val="solid"/>
              </a:ln>
              <a:effectLst>
                <a:innerShdw blurRad="190500" dist="114300" dir="5700000">
                  <a:srgbClr val="000000">
                    <a:alpha val="37000"/>
                  </a:srgbClr>
                </a:innerShdw>
              </a:effectLst>
            </p:spPr>
            <p:txBody>
              <a:bodyPr anchor="ctr"/>
              <a:lstStyle/>
              <a:p>
                <a:pPr algn="ctr">
                  <a:defRPr/>
                </a:pPr>
                <a:endParaRPr lang="en-US" sz="1800" b="0">
                  <a:solidFill>
                    <a:srgbClr val="FFFFFF"/>
                  </a:solidFill>
                  <a:latin typeface="Calibri" pitchFamily="-111" charset="0"/>
                  <a:ea typeface="宋体" pitchFamily="2" charset="-122"/>
                </a:endParaRPr>
              </a:p>
            </p:txBody>
          </p:sp>
          <p:sp>
            <p:nvSpPr>
              <p:cNvPr id="37"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sz="1800" b="0">
                  <a:solidFill>
                    <a:srgbClr val="FFFFFF"/>
                  </a:solidFill>
                  <a:latin typeface="Calibri" pitchFamily="-111" charset="0"/>
                  <a:ea typeface="宋体" pitchFamily="2" charset="-122"/>
                </a:endParaRPr>
              </a:p>
            </p:txBody>
          </p:sp>
          <p:sp>
            <p:nvSpPr>
              <p:cNvPr id="42004" name="Ellipse 103"/>
              <p:cNvSpPr>
                <a:spLocks noChangeArrowheads="1"/>
              </p:cNvSpPr>
              <p:nvPr/>
            </p:nvSpPr>
            <p:spPr bwMode="auto">
              <a:xfrm>
                <a:off x="7169801" y="4788850"/>
                <a:ext cx="984879" cy="718148"/>
              </a:xfrm>
              <a:prstGeom prst="ellipse">
                <a:avLst/>
              </a:prstGeom>
              <a:gradFill rotWithShape="1">
                <a:gsLst>
                  <a:gs pos="0">
                    <a:srgbClr val="8EB4E3">
                      <a:alpha val="0"/>
                    </a:srgbClr>
                  </a:gs>
                  <a:gs pos="100000">
                    <a:srgbClr val="FFFFFF">
                      <a:alpha val="76999"/>
                    </a:srgbClr>
                  </a:gs>
                </a:gsLst>
                <a:lin ang="16200000"/>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eaLnBrk="0" hangingPunct="0">
                  <a:spcBef>
                    <a:spcPct val="50000"/>
                  </a:spcBef>
                  <a:buClr>
                    <a:schemeClr val="tx2"/>
                  </a:buClr>
                  <a:buChar char="•"/>
                  <a:defRPr sz="2400">
                    <a:solidFill>
                      <a:schemeClr val="tx1"/>
                    </a:solidFill>
                    <a:latin typeface="Arial" charset="0"/>
                    <a:ea typeface="MS PGothic" pitchFamily="34" charset="-128"/>
                  </a:defRPr>
                </a:lvl1pPr>
                <a:lvl2pPr marL="742950" indent="-285750" eaLnBrk="0" hangingPunct="0">
                  <a:spcBef>
                    <a:spcPct val="30000"/>
                  </a:spcBef>
                  <a:buClr>
                    <a:schemeClr val="tx2"/>
                  </a:buClr>
                  <a:buFont typeface="Arial" charset="0"/>
                  <a:buChar char="–"/>
                  <a:defRPr sz="2000">
                    <a:solidFill>
                      <a:schemeClr val="tx1"/>
                    </a:solidFill>
                    <a:latin typeface="Arial" charset="0"/>
                    <a:ea typeface="MS PGothic" pitchFamily="34" charset="-128"/>
                  </a:defRPr>
                </a:lvl2pPr>
                <a:lvl3pPr marL="1143000" indent="-228600" eaLnBrk="0" hangingPunct="0">
                  <a:spcBef>
                    <a:spcPct val="25000"/>
                  </a:spcBef>
                  <a:buClr>
                    <a:schemeClr val="tx2"/>
                  </a:buClr>
                  <a:buChar char="•"/>
                  <a:defRPr sz="2400">
                    <a:solidFill>
                      <a:schemeClr val="tx1"/>
                    </a:solidFill>
                    <a:latin typeface="Arial" charset="0"/>
                    <a:ea typeface="MS PGothic" pitchFamily="34" charset="-128"/>
                  </a:defRPr>
                </a:lvl3pPr>
                <a:lvl4pPr marL="1600200" indent="-228600" eaLnBrk="0" hangingPunct="0">
                  <a:spcBef>
                    <a:spcPct val="200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20000"/>
                  </a:spcBef>
                  <a:buClr>
                    <a:schemeClr val="tx2"/>
                  </a:buClr>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9pPr>
              </a:lstStyle>
              <a:p>
                <a:pPr algn="ctr" eaLnBrk="1" hangingPunct="1">
                  <a:spcBef>
                    <a:spcPct val="0"/>
                  </a:spcBef>
                  <a:buClrTx/>
                  <a:buFontTx/>
                  <a:buNone/>
                </a:pPr>
                <a:endParaRPr lang="en-US" altLang="zh-CN" sz="1800" b="0">
                  <a:solidFill>
                    <a:srgbClr val="FFFFFF"/>
                  </a:solidFill>
                  <a:latin typeface="Calibri" pitchFamily="34" charset="0"/>
                  <a:ea typeface="宋体" pitchFamily="2" charset="-122"/>
                </a:endParaRPr>
              </a:p>
            </p:txBody>
          </p:sp>
        </p:grpSp>
      </p:grpSp>
      <p:sp>
        <p:nvSpPr>
          <p:cNvPr id="41995" name="Rektangel 153"/>
          <p:cNvSpPr>
            <a:spLocks noChangeArrowheads="1"/>
          </p:cNvSpPr>
          <p:nvPr/>
        </p:nvSpPr>
        <p:spPr bwMode="auto">
          <a:xfrm rot="413760">
            <a:off x="5634038" y="5056188"/>
            <a:ext cx="1665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50000"/>
              </a:spcBef>
              <a:buClr>
                <a:schemeClr val="tx2"/>
              </a:buClr>
              <a:buChar char="•"/>
              <a:defRPr sz="2400">
                <a:solidFill>
                  <a:schemeClr val="tx1"/>
                </a:solidFill>
                <a:latin typeface="Arial" charset="0"/>
                <a:ea typeface="MS PGothic" pitchFamily="34" charset="-128"/>
              </a:defRPr>
            </a:lvl1pPr>
            <a:lvl2pPr marL="742950" indent="-285750" defTabSz="801688" eaLnBrk="0" hangingPunct="0">
              <a:spcBef>
                <a:spcPct val="30000"/>
              </a:spcBef>
              <a:buClr>
                <a:schemeClr val="tx2"/>
              </a:buClr>
              <a:buFont typeface="Arial" charset="0"/>
              <a:buChar char="–"/>
              <a:defRPr sz="2000">
                <a:solidFill>
                  <a:schemeClr val="tx1"/>
                </a:solidFill>
                <a:latin typeface="Arial" charset="0"/>
                <a:ea typeface="MS PGothic" pitchFamily="34" charset="-128"/>
              </a:defRPr>
            </a:lvl2pPr>
            <a:lvl3pPr marL="1143000" indent="-228600" defTabSz="801688" eaLnBrk="0" hangingPunct="0">
              <a:spcBef>
                <a:spcPct val="25000"/>
              </a:spcBef>
              <a:buClr>
                <a:schemeClr val="tx2"/>
              </a:buClr>
              <a:buChar char="•"/>
              <a:defRPr sz="2400">
                <a:solidFill>
                  <a:schemeClr val="tx1"/>
                </a:solidFill>
                <a:latin typeface="Arial" charset="0"/>
                <a:ea typeface="MS PGothic" pitchFamily="34" charset="-128"/>
              </a:defRPr>
            </a:lvl3pPr>
            <a:lvl4pPr marL="1600200" indent="-228600" defTabSz="801688" eaLnBrk="0" hangingPunct="0">
              <a:spcBef>
                <a:spcPct val="20000"/>
              </a:spcBef>
              <a:buClr>
                <a:schemeClr val="tx2"/>
              </a:buClr>
              <a:buFont typeface="Arial" charset="0"/>
              <a:buChar char="–"/>
              <a:defRPr sz="1600">
                <a:solidFill>
                  <a:schemeClr val="tx1"/>
                </a:solidFill>
                <a:latin typeface="Arial" charset="0"/>
                <a:ea typeface="MS PGothic" pitchFamily="34" charset="-128"/>
              </a:defRPr>
            </a:lvl4pPr>
            <a:lvl5pPr marL="2057400" indent="-228600" defTabSz="801688" eaLnBrk="0" hangingPunct="0">
              <a:spcBef>
                <a:spcPct val="20000"/>
              </a:spcBef>
              <a:buClr>
                <a:schemeClr val="tx2"/>
              </a:buClr>
              <a:buChar char="•"/>
              <a:defRPr sz="1400">
                <a:solidFill>
                  <a:schemeClr val="tx1"/>
                </a:solidFill>
                <a:latin typeface="Arial" charset="0"/>
                <a:ea typeface="MS PGothic" pitchFamily="34" charset="-128"/>
              </a:defRPr>
            </a:lvl5pPr>
            <a:lvl6pPr marL="25146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6pPr>
            <a:lvl7pPr marL="29718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7pPr>
            <a:lvl8pPr marL="34290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8pPr>
            <a:lvl9pPr marL="3886200" indent="-228600" defTabSz="801688"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9pPr>
          </a:lstStyle>
          <a:p>
            <a:pPr algn="ctr" eaLnBrk="1" hangingPunct="1">
              <a:spcBef>
                <a:spcPct val="20000"/>
              </a:spcBef>
              <a:buClrTx/>
              <a:buFontTx/>
              <a:buNone/>
            </a:pPr>
            <a:r>
              <a:rPr lang="zh-CN" altLang="en-US" b="0">
                <a:solidFill>
                  <a:srgbClr val="4B4B4B"/>
                </a:solidFill>
                <a:latin typeface="微软雅黑" pitchFamily="34" charset="-122"/>
                <a:ea typeface="微软雅黑" pitchFamily="34" charset="-122"/>
                <a:cs typeface="Arial" charset="0"/>
              </a:rPr>
              <a:t>主流文献计量方法</a:t>
            </a:r>
            <a:endParaRPr lang="da-DK" altLang="zh-CN" b="0">
              <a:solidFill>
                <a:srgbClr val="4B4B4B"/>
              </a:solidFill>
              <a:latin typeface="微软雅黑" pitchFamily="34" charset="-122"/>
              <a:ea typeface="微软雅黑" pitchFamily="34" charset="-122"/>
              <a:cs typeface="Arial" charset="0"/>
            </a:endParaRPr>
          </a:p>
        </p:txBody>
      </p:sp>
    </p:spTree>
    <p:extLst>
      <p:ext uri="{BB962C8B-B14F-4D97-AF65-F5344CB8AC3E}">
        <p14:creationId xmlns:p14="http://schemas.microsoft.com/office/powerpoint/2010/main" val="156964025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BA23631-BAB8-4BEF-8A05-2241C09A7A23}" type="slidenum">
              <a:rPr lang="en-US" altLang="en-US" smtClean="0">
                <a:solidFill>
                  <a:srgbClr val="4B4B4B"/>
                </a:solidFill>
              </a:rPr>
              <a:pPr eaLnBrk="1" hangingPunct="1"/>
              <a:t>50</a:t>
            </a:fld>
            <a:endParaRPr lang="en-US" altLang="en-US" smtClean="0">
              <a:solidFill>
                <a:srgbClr val="4B4B4B"/>
              </a:solidFill>
            </a:endParaRPr>
          </a:p>
        </p:txBody>
      </p:sp>
      <p:pic>
        <p:nvPicPr>
          <p:cNvPr id="441347" name="Picture 3"/>
          <p:cNvPicPr>
            <a:picLocks noChangeAspect="1" noChangeArrowheads="1"/>
          </p:cNvPicPr>
          <p:nvPr/>
        </p:nvPicPr>
        <p:blipFill>
          <a:blip r:embed="rId2"/>
          <a:srcRect/>
          <a:stretch>
            <a:fillRect/>
          </a:stretch>
        </p:blipFill>
        <p:spPr bwMode="auto">
          <a:xfrm>
            <a:off x="0" y="577850"/>
            <a:ext cx="9144000" cy="711676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Rectangle 9"/>
          <p:cNvSpPr>
            <a:spLocks noChangeArrowheads="1"/>
          </p:cNvSpPr>
          <p:nvPr/>
        </p:nvSpPr>
        <p:spPr bwMode="auto">
          <a:xfrm>
            <a:off x="2571750" y="642938"/>
            <a:ext cx="3978275"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defRPr/>
            </a:pPr>
            <a:r>
              <a:rPr lang="zh-CN" altLang="en-US" sz="2000" dirty="0">
                <a:latin typeface="黑体" pitchFamily="2" charset="-122"/>
                <a:ea typeface="黑体" pitchFamily="2" charset="-122"/>
              </a:rPr>
              <a:t>快速检索到高影响力、最新的综述</a:t>
            </a:r>
            <a:endParaRPr lang="en-US" altLang="zh-CN" sz="2000" dirty="0">
              <a:latin typeface="黑体" pitchFamily="2" charset="-122"/>
              <a:ea typeface="黑体" pitchFamily="2" charset="-122"/>
            </a:endParaRPr>
          </a:p>
        </p:txBody>
      </p:sp>
      <p:sp>
        <p:nvSpPr>
          <p:cNvPr id="8" name="圆角矩形 20"/>
          <p:cNvSpPr>
            <a:spLocks noChangeArrowheads="1"/>
          </p:cNvSpPr>
          <p:nvPr/>
        </p:nvSpPr>
        <p:spPr bwMode="auto">
          <a:xfrm>
            <a:off x="6643688" y="2000250"/>
            <a:ext cx="2143125" cy="4500563"/>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71686" name="圆角矩形 23"/>
          <p:cNvSpPr>
            <a:spLocks noChangeArrowheads="1"/>
          </p:cNvSpPr>
          <p:nvPr/>
        </p:nvSpPr>
        <p:spPr bwMode="auto">
          <a:xfrm>
            <a:off x="285750" y="642938"/>
            <a:ext cx="2071688" cy="35718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9" name="矩形 8"/>
          <p:cNvSpPr/>
          <p:nvPr/>
        </p:nvSpPr>
        <p:spPr>
          <a:xfrm>
            <a:off x="214313" y="0"/>
            <a:ext cx="5878512" cy="461963"/>
          </a:xfrm>
          <a:prstGeom prst="rect">
            <a:avLst/>
          </a:prstGeom>
        </p:spPr>
        <p:txBody>
          <a:bodyPr wrap="none">
            <a:spAutoFit/>
          </a:bodyPr>
          <a:lstStyle/>
          <a:p>
            <a:pPr>
              <a:defRPr/>
            </a:pPr>
            <a:r>
              <a:rPr lang="en-US" altLang="zh-CN" sz="2400" kern="0" dirty="0">
                <a:solidFill>
                  <a:schemeClr val="tx2"/>
                </a:solidFill>
                <a:ea typeface="黑体" pitchFamily="2" charset="-122"/>
              </a:rPr>
              <a:t>---</a:t>
            </a:r>
            <a:r>
              <a:rPr lang="zh-CN" altLang="en-US" sz="2400" kern="0" dirty="0">
                <a:solidFill>
                  <a:schemeClr val="tx2"/>
                </a:solidFill>
                <a:ea typeface="黑体" pitchFamily="2" charset="-122"/>
              </a:rPr>
              <a:t>具体分析</a:t>
            </a:r>
            <a:r>
              <a:rPr lang="zh-CN" altLang="en-US" sz="2400" kern="0" dirty="0">
                <a:solidFill>
                  <a:schemeClr val="tx2"/>
                </a:solidFill>
                <a:latin typeface="黑体" pitchFamily="2" charset="-122"/>
                <a:ea typeface="黑体" pitchFamily="2" charset="-122"/>
              </a:rPr>
              <a:t>（甄别和筛选相关重要文献） </a:t>
            </a:r>
            <a:endParaRPr lang="zh-CN" altLang="en-US" sz="2400" dirty="0"/>
          </a:p>
        </p:txBody>
      </p:sp>
      <p:pic>
        <p:nvPicPr>
          <p:cNvPr id="10" name="Picture 9" descr="C:\Users\u0168419\Desktop\应用中心截屏_2014-01-19T08-10-01.437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8572500" cy="178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srcRect/>
          <a:stretch>
            <a:fillRect/>
          </a:stretch>
        </p:blipFill>
        <p:spPr bwMode="auto">
          <a:xfrm>
            <a:off x="3357563" y="2957513"/>
            <a:ext cx="5786437" cy="11509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1690" name="TextBox 10"/>
          <p:cNvSpPr txBox="1">
            <a:spLocks noChangeArrowheads="1"/>
          </p:cNvSpPr>
          <p:nvPr/>
        </p:nvSpPr>
        <p:spPr bwMode="auto">
          <a:xfrm>
            <a:off x="2922588" y="720725"/>
            <a:ext cx="643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a:solidFill>
                  <a:schemeClr val="tx2"/>
                </a:solidFill>
                <a:latin typeface="黑体" pitchFamily="49" charset="-122"/>
                <a:ea typeface="黑体" pitchFamily="49" charset="-122"/>
              </a:rPr>
              <a:t>通过引文报告中每年引用情况甄别</a:t>
            </a:r>
            <a:endParaRPr lang="en-US" altLang="zh-CN" sz="2000" b="1">
              <a:solidFill>
                <a:schemeClr val="tx2"/>
              </a:solidFill>
              <a:latin typeface="黑体" pitchFamily="49" charset="-122"/>
              <a:ea typeface="黑体" pitchFamily="49" charset="-122"/>
            </a:endParaRPr>
          </a:p>
          <a:p>
            <a:pPr eaLnBrk="1" hangingPunct="1"/>
            <a:r>
              <a:rPr lang="zh-CN" altLang="en-US" sz="2000" b="1">
                <a:solidFill>
                  <a:schemeClr val="tx2"/>
                </a:solidFill>
                <a:latin typeface="黑体" pitchFamily="49" charset="-122"/>
                <a:ea typeface="黑体" pitchFamily="49" charset="-122"/>
              </a:rPr>
              <a:t>现在依旧活跃的研究成果</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4" descr="C:\Users\u0168419\Desktop\应用中心截屏_2014-01-19T08-11-20.882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0313"/>
            <a:ext cx="9144000" cy="151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11"/>
          <p:cNvSpPr>
            <a:spLocks noChangeArrowheads="1"/>
          </p:cNvSpPr>
          <p:nvPr/>
        </p:nvSpPr>
        <p:spPr bwMode="auto">
          <a:xfrm>
            <a:off x="0" y="3000375"/>
            <a:ext cx="9144000" cy="4143375"/>
          </a:xfrm>
          <a:prstGeom prst="roundRect">
            <a:avLst>
              <a:gd name="adj" fmla="val 3690"/>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1" name="圆角矩形 11"/>
          <p:cNvSpPr>
            <a:spLocks noChangeArrowheads="1"/>
          </p:cNvSpPr>
          <p:nvPr/>
        </p:nvSpPr>
        <p:spPr bwMode="auto">
          <a:xfrm>
            <a:off x="571500" y="4572000"/>
            <a:ext cx="8358188" cy="500063"/>
          </a:xfrm>
          <a:prstGeom prst="roundRect">
            <a:avLst>
              <a:gd name="adj" fmla="val 3690"/>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chemeClr val="accent2"/>
              </a:solidFill>
            </a:endParaRPr>
          </a:p>
        </p:txBody>
      </p:sp>
      <p:sp>
        <p:nvSpPr>
          <p:cNvPr id="12" name="圆角矩形 11"/>
          <p:cNvSpPr>
            <a:spLocks noChangeArrowheads="1"/>
          </p:cNvSpPr>
          <p:nvPr/>
        </p:nvSpPr>
        <p:spPr bwMode="auto">
          <a:xfrm>
            <a:off x="571500" y="5143500"/>
            <a:ext cx="8358188" cy="642938"/>
          </a:xfrm>
          <a:prstGeom prst="roundRect">
            <a:avLst>
              <a:gd name="adj" fmla="val 369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chemeClr val="accent2"/>
              </a:solidFill>
            </a:endParaRPr>
          </a:p>
        </p:txBody>
      </p:sp>
      <p:sp>
        <p:nvSpPr>
          <p:cNvPr id="72710" name="Arc 3"/>
          <p:cNvSpPr>
            <a:spLocks/>
          </p:cNvSpPr>
          <p:nvPr/>
        </p:nvSpPr>
        <p:spPr bwMode="auto">
          <a:xfrm rot="20476712" flipV="1">
            <a:off x="1276350" y="-423863"/>
            <a:ext cx="1241425" cy="1924051"/>
          </a:xfrm>
          <a:custGeom>
            <a:avLst/>
            <a:gdLst>
              <a:gd name="T0" fmla="*/ 0 w 24458"/>
              <a:gd name="T1" fmla="*/ 2147483647 h 21600"/>
              <a:gd name="T2" fmla="*/ 2147483647 w 24458"/>
              <a:gd name="T3" fmla="*/ 2147483647 h 21600"/>
              <a:gd name="T4" fmla="*/ 2147483647 w 24458"/>
              <a:gd name="T5" fmla="*/ 2147483647 h 21600"/>
              <a:gd name="T6" fmla="*/ 0 60000 65536"/>
              <a:gd name="T7" fmla="*/ 0 60000 65536"/>
              <a:gd name="T8" fmla="*/ 0 60000 65536"/>
              <a:gd name="T9" fmla="*/ 0 w 24458"/>
              <a:gd name="T10" fmla="*/ 0 h 21600"/>
              <a:gd name="T11" fmla="*/ 24458 w 24458"/>
              <a:gd name="T12" fmla="*/ 21600 h 21600"/>
            </a:gdLst>
            <a:ahLst/>
            <a:cxnLst>
              <a:cxn ang="T6">
                <a:pos x="T0" y="T1"/>
              </a:cxn>
              <a:cxn ang="T7">
                <a:pos x="T2" y="T3"/>
              </a:cxn>
              <a:cxn ang="T8">
                <a:pos x="T4" y="T5"/>
              </a:cxn>
            </a:cxnLst>
            <a:rect l="T9" t="T10" r="T11" b="T12"/>
            <a:pathLst>
              <a:path w="24458" h="21600" fill="none" extrusionOk="0">
                <a:moveTo>
                  <a:pt x="0" y="710"/>
                </a:moveTo>
                <a:cubicBezTo>
                  <a:pt x="1793" y="238"/>
                  <a:pt x="3639" y="-1"/>
                  <a:pt x="5494" y="0"/>
                </a:cubicBezTo>
                <a:cubicBezTo>
                  <a:pt x="13399" y="0"/>
                  <a:pt x="20673" y="4318"/>
                  <a:pt x="24457" y="11259"/>
                </a:cubicBezTo>
              </a:path>
              <a:path w="24458" h="21600" stroke="0" extrusionOk="0">
                <a:moveTo>
                  <a:pt x="0" y="710"/>
                </a:moveTo>
                <a:cubicBezTo>
                  <a:pt x="1793" y="238"/>
                  <a:pt x="3639" y="-1"/>
                  <a:pt x="5494" y="0"/>
                </a:cubicBezTo>
                <a:cubicBezTo>
                  <a:pt x="13399" y="0"/>
                  <a:pt x="20673" y="4318"/>
                  <a:pt x="24457" y="11259"/>
                </a:cubicBezTo>
                <a:lnTo>
                  <a:pt x="5494" y="21600"/>
                </a:lnTo>
                <a:lnTo>
                  <a:pt x="0" y="710"/>
                </a:lnTo>
                <a:close/>
              </a:path>
            </a:pathLst>
          </a:custGeom>
          <a:noFill/>
          <a:ln w="28575">
            <a:solidFill>
              <a:srgbClr val="E36C0A"/>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2711" name="Arc 3"/>
          <p:cNvSpPr>
            <a:spLocks/>
          </p:cNvSpPr>
          <p:nvPr/>
        </p:nvSpPr>
        <p:spPr bwMode="auto">
          <a:xfrm rot="20476712" flipV="1">
            <a:off x="4603750" y="-709613"/>
            <a:ext cx="1303338" cy="2320926"/>
          </a:xfrm>
          <a:custGeom>
            <a:avLst/>
            <a:gdLst>
              <a:gd name="T0" fmla="*/ 0 w 24458"/>
              <a:gd name="T1" fmla="*/ 2147483647 h 21600"/>
              <a:gd name="T2" fmla="*/ 2147483647 w 24458"/>
              <a:gd name="T3" fmla="*/ 2147483647 h 21600"/>
              <a:gd name="T4" fmla="*/ 2147483647 w 24458"/>
              <a:gd name="T5" fmla="*/ 2147483647 h 21600"/>
              <a:gd name="T6" fmla="*/ 0 60000 65536"/>
              <a:gd name="T7" fmla="*/ 0 60000 65536"/>
              <a:gd name="T8" fmla="*/ 0 60000 65536"/>
              <a:gd name="T9" fmla="*/ 0 w 24458"/>
              <a:gd name="T10" fmla="*/ 0 h 21600"/>
              <a:gd name="T11" fmla="*/ 24458 w 24458"/>
              <a:gd name="T12" fmla="*/ 21600 h 21600"/>
            </a:gdLst>
            <a:ahLst/>
            <a:cxnLst>
              <a:cxn ang="T6">
                <a:pos x="T0" y="T1"/>
              </a:cxn>
              <a:cxn ang="T7">
                <a:pos x="T2" y="T3"/>
              </a:cxn>
              <a:cxn ang="T8">
                <a:pos x="T4" y="T5"/>
              </a:cxn>
            </a:cxnLst>
            <a:rect l="T9" t="T10" r="T11" b="T12"/>
            <a:pathLst>
              <a:path w="24458" h="21600" fill="none" extrusionOk="0">
                <a:moveTo>
                  <a:pt x="0" y="710"/>
                </a:moveTo>
                <a:cubicBezTo>
                  <a:pt x="1793" y="238"/>
                  <a:pt x="3639" y="-1"/>
                  <a:pt x="5494" y="0"/>
                </a:cubicBezTo>
                <a:cubicBezTo>
                  <a:pt x="13399" y="0"/>
                  <a:pt x="20673" y="4318"/>
                  <a:pt x="24457" y="11259"/>
                </a:cubicBezTo>
              </a:path>
              <a:path w="24458" h="21600" stroke="0" extrusionOk="0">
                <a:moveTo>
                  <a:pt x="0" y="710"/>
                </a:moveTo>
                <a:cubicBezTo>
                  <a:pt x="1793" y="238"/>
                  <a:pt x="3639" y="-1"/>
                  <a:pt x="5494" y="0"/>
                </a:cubicBezTo>
                <a:cubicBezTo>
                  <a:pt x="13399" y="0"/>
                  <a:pt x="20673" y="4318"/>
                  <a:pt x="24457" y="11259"/>
                </a:cubicBezTo>
                <a:lnTo>
                  <a:pt x="5494" y="21600"/>
                </a:lnTo>
                <a:lnTo>
                  <a:pt x="0" y="710"/>
                </a:lnTo>
                <a:close/>
              </a:path>
            </a:pathLst>
          </a:custGeom>
          <a:noFill/>
          <a:ln w="28575">
            <a:solidFill>
              <a:srgbClr val="E36C0A"/>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 name="TextBox 9"/>
          <p:cNvSpPr txBox="1">
            <a:spLocks noChangeArrowheads="1"/>
          </p:cNvSpPr>
          <p:nvPr/>
        </p:nvSpPr>
        <p:spPr bwMode="auto">
          <a:xfrm>
            <a:off x="714375" y="5864225"/>
            <a:ext cx="4557713" cy="708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lvl="1" eaLnBrk="1" hangingPunct="1"/>
            <a:r>
              <a:rPr lang="zh-CN" altLang="en-US" sz="2000">
                <a:solidFill>
                  <a:schemeClr val="bg1"/>
                </a:solidFill>
                <a:latin typeface="Arial Unicode MS" pitchFamily="34" charset="-122"/>
                <a:ea typeface="Arial Unicode MS" pitchFamily="34" charset="-122"/>
                <a:cs typeface="Arial Unicode MS" pitchFamily="34" charset="-122"/>
              </a:rPr>
              <a:t>高影响力是对总被引频次的关注；</a:t>
            </a:r>
            <a:endParaRPr lang="en-US" altLang="zh-CN" sz="2000">
              <a:solidFill>
                <a:schemeClr val="bg1"/>
              </a:solidFill>
              <a:latin typeface="Arial Unicode MS" pitchFamily="34" charset="-122"/>
              <a:ea typeface="Arial Unicode MS" pitchFamily="34" charset="-122"/>
              <a:cs typeface="Arial Unicode MS" pitchFamily="34" charset="-122"/>
            </a:endParaRPr>
          </a:p>
          <a:p>
            <a:pPr marL="0" lvl="1" eaLnBrk="1" hangingPunct="1"/>
            <a:r>
              <a:rPr lang="zh-CN" altLang="en-US" sz="2000">
                <a:solidFill>
                  <a:schemeClr val="bg1"/>
                </a:solidFill>
                <a:latin typeface="Arial Unicode MS" pitchFamily="34" charset="-122"/>
                <a:ea typeface="Arial Unicode MS" pitchFamily="34" charset="-122"/>
                <a:cs typeface="Arial Unicode MS" pitchFamily="34" charset="-122"/>
              </a:rPr>
              <a:t>高热点是对最近几年被引频次的关注</a:t>
            </a:r>
            <a:endParaRPr lang="en-US" altLang="zh-CN" sz="2000">
              <a:solidFill>
                <a:schemeClr val="bg1"/>
              </a:solidFill>
              <a:latin typeface="Arial Unicode MS" pitchFamily="34" charset="-122"/>
              <a:ea typeface="Arial Unicode MS" pitchFamily="34" charset="-122"/>
              <a:cs typeface="Arial Unicode MS" pitchFamily="34" charset="-122"/>
            </a:endParaRPr>
          </a:p>
        </p:txBody>
      </p:sp>
      <p:sp>
        <p:nvSpPr>
          <p:cNvPr id="72713" name="TextBox 10"/>
          <p:cNvSpPr txBox="1">
            <a:spLocks noChangeArrowheads="1"/>
          </p:cNvSpPr>
          <p:nvPr/>
        </p:nvSpPr>
        <p:spPr bwMode="auto">
          <a:xfrm>
            <a:off x="1993900" y="2201863"/>
            <a:ext cx="643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a:solidFill>
                  <a:schemeClr val="tx2"/>
                </a:solidFill>
                <a:latin typeface="黑体" pitchFamily="49" charset="-122"/>
                <a:ea typeface="黑体" pitchFamily="49" charset="-122"/>
              </a:rPr>
              <a:t>通过引文报告中每年引用情况甄别</a:t>
            </a:r>
            <a:endParaRPr lang="en-US" altLang="zh-CN" sz="2000" b="1">
              <a:solidFill>
                <a:schemeClr val="tx2"/>
              </a:solidFill>
              <a:latin typeface="黑体" pitchFamily="49" charset="-122"/>
              <a:ea typeface="黑体" pitchFamily="49" charset="-122"/>
            </a:endParaRPr>
          </a:p>
          <a:p>
            <a:pPr eaLnBrk="1" hangingPunct="1"/>
            <a:r>
              <a:rPr lang="zh-CN" altLang="en-US" sz="2000" b="1">
                <a:solidFill>
                  <a:schemeClr val="tx2"/>
                </a:solidFill>
                <a:latin typeface="黑体" pitchFamily="49" charset="-122"/>
                <a:ea typeface="黑体" pitchFamily="49" charset="-122"/>
              </a:rPr>
              <a:t>现在依旧活跃的研究成果</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4)">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4)">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7184D66-CDDC-4C1C-B4CE-3D54BCEDEA2F}" type="slidenum">
              <a:rPr lang="en-US" altLang="en-US" smtClean="0">
                <a:solidFill>
                  <a:srgbClr val="4B4B4B"/>
                </a:solidFill>
              </a:rPr>
              <a:pPr eaLnBrk="1" hangingPunct="1"/>
              <a:t>52</a:t>
            </a:fld>
            <a:endParaRPr lang="en-US" altLang="en-US" smtClean="0">
              <a:solidFill>
                <a:srgbClr val="4B4B4B"/>
              </a:solidFill>
            </a:endParaRPr>
          </a:p>
        </p:txBody>
      </p:sp>
      <p:pic>
        <p:nvPicPr>
          <p:cNvPr id="73731" name="Picture 11" descr="C:\Users\u0168419\Desktop\应用中心截屏_2014-01-19T06-22-12.801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9144000" cy="152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19800" y="0"/>
            <a:ext cx="3124200"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algn="ctr" eaLnBrk="0" hangingPunct="0">
              <a:defRPr/>
            </a:pPr>
            <a:r>
              <a:rPr lang="zh-CN" altLang="en-US" sz="2000" dirty="0">
                <a:latin typeface="黑体" pitchFamily="2" charset="-122"/>
                <a:ea typeface="黑体" pitchFamily="2" charset="-122"/>
              </a:rPr>
              <a:t>快速锁定特定学科领域论文</a:t>
            </a:r>
          </a:p>
        </p:txBody>
      </p:sp>
      <p:sp>
        <p:nvSpPr>
          <p:cNvPr id="5" name="圆角矩形 4"/>
          <p:cNvSpPr>
            <a:spLocks noChangeArrowheads="1"/>
          </p:cNvSpPr>
          <p:nvPr/>
        </p:nvSpPr>
        <p:spPr bwMode="auto">
          <a:xfrm>
            <a:off x="0" y="4286250"/>
            <a:ext cx="2286000" cy="2143125"/>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6" name="Picture 3"/>
          <p:cNvPicPr>
            <a:picLocks noChangeAspect="1" noChangeArrowheads="1"/>
          </p:cNvPicPr>
          <p:nvPr/>
        </p:nvPicPr>
        <p:blipFill>
          <a:blip r:embed="rId3"/>
          <a:srcRect/>
          <a:stretch>
            <a:fillRect/>
          </a:stretch>
        </p:blipFill>
        <p:spPr bwMode="auto">
          <a:xfrm>
            <a:off x="0" y="6286500"/>
            <a:ext cx="2909888" cy="571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24963" name="Picture 3"/>
          <p:cNvPicPr>
            <a:picLocks noChangeAspect="1" noChangeArrowheads="1"/>
          </p:cNvPicPr>
          <p:nvPr/>
        </p:nvPicPr>
        <p:blipFill>
          <a:blip r:embed="rId4"/>
          <a:srcRect/>
          <a:stretch>
            <a:fillRect/>
          </a:stretch>
        </p:blipFill>
        <p:spPr bwMode="auto">
          <a:xfrm>
            <a:off x="2428875" y="1857375"/>
            <a:ext cx="6583363" cy="5429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 name="圆角矩形 20"/>
          <p:cNvSpPr>
            <a:spLocks noChangeArrowheads="1"/>
          </p:cNvSpPr>
          <p:nvPr/>
        </p:nvSpPr>
        <p:spPr bwMode="auto">
          <a:xfrm>
            <a:off x="2428875" y="2571750"/>
            <a:ext cx="2000250" cy="357188"/>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1" name="圆角矩形 20"/>
          <p:cNvSpPr>
            <a:spLocks noChangeArrowheads="1"/>
          </p:cNvSpPr>
          <p:nvPr/>
        </p:nvSpPr>
        <p:spPr bwMode="auto">
          <a:xfrm>
            <a:off x="3714750" y="1928813"/>
            <a:ext cx="571500" cy="28575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424964" name="Picture 4" descr="C:\Users\u0165926\AppData\Roaming\Tencent\Users\122102596\QQ\WinTemp\RichOle\E$MAZ%GP76_S7Z9[5TCZ{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188" y="3000375"/>
            <a:ext cx="2838450" cy="5143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 name="圆角矩形 20"/>
          <p:cNvSpPr>
            <a:spLocks noChangeArrowheads="1"/>
          </p:cNvSpPr>
          <p:nvPr/>
        </p:nvSpPr>
        <p:spPr bwMode="auto">
          <a:xfrm>
            <a:off x="2500313" y="4500563"/>
            <a:ext cx="2000250" cy="35718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73742" name="Picture 14" descr="C:\Users\u0165926\AppData\Roaming\Tencent\Users\122102596\QQ\WinTemp\RichOle\$Z(Q683D(MPB2S5%E2[U4P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571750"/>
            <a:ext cx="2071687"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20"/>
          <p:cNvSpPr>
            <a:spLocks noChangeArrowheads="1"/>
          </p:cNvSpPr>
          <p:nvPr/>
        </p:nvSpPr>
        <p:spPr bwMode="auto">
          <a:xfrm>
            <a:off x="4500563" y="2500313"/>
            <a:ext cx="2143125" cy="35718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2" name="Picture 4"/>
          <p:cNvPicPr>
            <a:picLocks noChangeAspect="1" noChangeArrowheads="1"/>
          </p:cNvPicPr>
          <p:nvPr/>
        </p:nvPicPr>
        <p:blipFill>
          <a:blip r:embed="rId7"/>
          <a:srcRect/>
          <a:stretch>
            <a:fillRect/>
          </a:stretch>
        </p:blipFill>
        <p:spPr bwMode="auto">
          <a:xfrm>
            <a:off x="3714750" y="2286000"/>
            <a:ext cx="1682750" cy="50006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6" name="圆角矩形 20"/>
          <p:cNvSpPr>
            <a:spLocks noChangeArrowheads="1"/>
          </p:cNvSpPr>
          <p:nvPr/>
        </p:nvSpPr>
        <p:spPr bwMode="auto">
          <a:xfrm>
            <a:off x="2428875" y="6929438"/>
            <a:ext cx="2000250" cy="35718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73744" name="Picture 16" descr="C:\Users\u0165926\AppData\Roaming\Tencent\Users\122102596\QQ\WinTemp\RichOle\RSS_B4[X7M~$J5MRTHV]3Q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5429250"/>
            <a:ext cx="21526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圆角矩形 20"/>
          <p:cNvSpPr>
            <a:spLocks noChangeArrowheads="1"/>
          </p:cNvSpPr>
          <p:nvPr/>
        </p:nvSpPr>
        <p:spPr bwMode="auto">
          <a:xfrm>
            <a:off x="4500563" y="5357813"/>
            <a:ext cx="2143125" cy="35718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20" name="圆角矩形 20"/>
          <p:cNvSpPr>
            <a:spLocks noChangeArrowheads="1"/>
          </p:cNvSpPr>
          <p:nvPr/>
        </p:nvSpPr>
        <p:spPr bwMode="auto">
          <a:xfrm>
            <a:off x="4500563" y="4500563"/>
            <a:ext cx="2143125" cy="357187"/>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424963"/>
                                        </p:tgtEl>
                                        <p:attrNameLst>
                                          <p:attrName>style.visibility</p:attrName>
                                        </p:attrNameLst>
                                      </p:cBhvr>
                                      <p:to>
                                        <p:strVal val="visible"/>
                                      </p:to>
                                    </p:set>
                                    <p:animEffect transition="in" filter="box(in)">
                                      <p:cBhvr>
                                        <p:cTn id="16" dur="500"/>
                                        <p:tgtEl>
                                          <p:spTgt spid="424963"/>
                                        </p:tgtEl>
                                      </p:cBhvr>
                                    </p:animEffect>
                                  </p:childTnLst>
                                </p:cTn>
                              </p:par>
                              <p:par>
                                <p:cTn id="17" presetID="4" presetClass="entr" presetSubtype="16" fill="hold" nodeType="withEffect">
                                  <p:stCondLst>
                                    <p:cond delay="0"/>
                                  </p:stCondLst>
                                  <p:childTnLst>
                                    <p:set>
                                      <p:cBhvr>
                                        <p:cTn id="18" dur="1" fill="hold">
                                          <p:stCondLst>
                                            <p:cond delay="0"/>
                                          </p:stCondLst>
                                        </p:cTn>
                                        <p:tgtEl>
                                          <p:spTgt spid="73742"/>
                                        </p:tgtEl>
                                        <p:attrNameLst>
                                          <p:attrName>style.visibility</p:attrName>
                                        </p:attrNameLst>
                                      </p:cBhvr>
                                      <p:to>
                                        <p:strVal val="visible"/>
                                      </p:to>
                                    </p:set>
                                    <p:animEffect transition="in" filter="box(in)">
                                      <p:cBhvr>
                                        <p:cTn id="19" dur="500"/>
                                        <p:tgtEl>
                                          <p:spTgt spid="73742"/>
                                        </p:tgtEl>
                                      </p:cBhvr>
                                    </p:animEffect>
                                  </p:childTnLst>
                                </p:cTn>
                              </p:par>
                              <p:par>
                                <p:cTn id="20" presetID="4" presetClass="entr" presetSubtype="16" fill="hold" nodeType="withEffect">
                                  <p:stCondLst>
                                    <p:cond delay="0"/>
                                  </p:stCondLst>
                                  <p:childTnLst>
                                    <p:set>
                                      <p:cBhvr>
                                        <p:cTn id="21" dur="1" fill="hold">
                                          <p:stCondLst>
                                            <p:cond delay="0"/>
                                          </p:stCondLst>
                                        </p:cTn>
                                        <p:tgtEl>
                                          <p:spTgt spid="73744"/>
                                        </p:tgtEl>
                                        <p:attrNameLst>
                                          <p:attrName>style.visibility</p:attrName>
                                        </p:attrNameLst>
                                      </p:cBhvr>
                                      <p:to>
                                        <p:strVal val="visible"/>
                                      </p:to>
                                    </p:set>
                                    <p:animEffect transition="in" filter="box(in)">
                                      <p:cBhvr>
                                        <p:cTn id="22" dur="500"/>
                                        <p:tgtEl>
                                          <p:spTgt spid="737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ox(in)">
                                      <p:cBhvr>
                                        <p:cTn id="47" dur="500"/>
                                        <p:tgtEl>
                                          <p:spTgt spid="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ox(in)">
                                      <p:cBhvr>
                                        <p:cTn id="52" dur="500"/>
                                        <p:tgtEl>
                                          <p:spTgt spid="10"/>
                                        </p:tgtEl>
                                      </p:cBhvr>
                                    </p:animEffect>
                                  </p:childTnLst>
                                </p:cTn>
                              </p:par>
                            </p:childTnLst>
                          </p:cTn>
                        </p:par>
                        <p:par>
                          <p:cTn id="53" fill="hold" nodeType="afterGroup">
                            <p:stCondLst>
                              <p:cond delay="500"/>
                            </p:stCondLst>
                            <p:childTnLst>
                              <p:par>
                                <p:cTn id="54" presetID="4" presetClass="entr" presetSubtype="16" fill="hold" nodeType="afterEffect">
                                  <p:stCondLst>
                                    <p:cond delay="0"/>
                                  </p:stCondLst>
                                  <p:childTnLst>
                                    <p:set>
                                      <p:cBhvr>
                                        <p:cTn id="55" dur="1" fill="hold">
                                          <p:stCondLst>
                                            <p:cond delay="0"/>
                                          </p:stCondLst>
                                        </p:cTn>
                                        <p:tgtEl>
                                          <p:spTgt spid="424964"/>
                                        </p:tgtEl>
                                        <p:attrNameLst>
                                          <p:attrName>style.visibility</p:attrName>
                                        </p:attrNameLst>
                                      </p:cBhvr>
                                      <p:to>
                                        <p:strVal val="visible"/>
                                      </p:to>
                                    </p:set>
                                    <p:animEffect transition="in" filter="box(in)">
                                      <p:cBhvr>
                                        <p:cTn id="56" dur="500"/>
                                        <p:tgtEl>
                                          <p:spTgt spid="424964"/>
                                        </p:tgtEl>
                                      </p:cBhvr>
                                    </p:animEffect>
                                  </p:childTnLst>
                                </p:cTn>
                              </p:par>
                            </p:childTnLst>
                          </p:cTn>
                        </p:par>
                        <p:par>
                          <p:cTn id="57" fill="hold" nodeType="afterGroup">
                            <p:stCondLst>
                              <p:cond delay="1000"/>
                            </p:stCondLst>
                            <p:childTnLst>
                              <p:par>
                                <p:cTn id="58" presetID="3" presetClass="entr" presetSubtype="1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linds(horizontal)">
                                      <p:cBhvr>
                                        <p:cTn id="60" dur="5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10" grpId="0" animBg="1" autoUpdateAnimBg="0"/>
      <p:bldP spid="11" grpId="0" animBg="1" autoUpdateAnimBg="0"/>
      <p:bldP spid="14" grpId="0" animBg="1" autoUpdateAnimBg="0"/>
      <p:bldP spid="15" grpId="0" animBg="1" autoUpdateAnimBg="0"/>
      <p:bldP spid="16" grpId="0" animBg="1" autoUpdateAnimBg="0"/>
      <p:bldP spid="19" grpId="0" animBg="1" autoUpdateAnimBg="0"/>
      <p:bldP spid="20"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691D3B8-4DB2-4650-9927-C5E88705B723}" type="slidenum">
              <a:rPr lang="en-US" altLang="en-US" smtClean="0">
                <a:solidFill>
                  <a:srgbClr val="4B4B4B"/>
                </a:solidFill>
              </a:rPr>
              <a:pPr eaLnBrk="1" hangingPunct="1"/>
              <a:t>53</a:t>
            </a:fld>
            <a:endParaRPr lang="en-US" altLang="en-US" smtClean="0">
              <a:solidFill>
                <a:srgbClr val="4B4B4B"/>
              </a:solidFill>
            </a:endParaRPr>
          </a:p>
        </p:txBody>
      </p:sp>
      <p:pic>
        <p:nvPicPr>
          <p:cNvPr id="425985" name="Picture 1"/>
          <p:cNvPicPr>
            <a:picLocks noChangeAspect="1" noChangeArrowheads="1"/>
          </p:cNvPicPr>
          <p:nvPr/>
        </p:nvPicPr>
        <p:blipFill>
          <a:blip r:embed="rId2"/>
          <a:srcRect/>
          <a:stretch>
            <a:fillRect/>
          </a:stretch>
        </p:blipFill>
        <p:spPr bwMode="auto">
          <a:xfrm>
            <a:off x="0" y="500063"/>
            <a:ext cx="9144000" cy="75898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TextBox 3"/>
          <p:cNvSpPr txBox="1"/>
          <p:nvPr/>
        </p:nvSpPr>
        <p:spPr>
          <a:xfrm>
            <a:off x="5948363" y="71438"/>
            <a:ext cx="3124200"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algn="ctr" eaLnBrk="0" hangingPunct="0">
              <a:defRPr/>
            </a:pPr>
            <a:r>
              <a:rPr lang="zh-CN" altLang="en-US" sz="2000" dirty="0">
                <a:latin typeface="黑体" pitchFamily="2" charset="-122"/>
                <a:ea typeface="黑体" pitchFamily="2" charset="-122"/>
              </a:rPr>
              <a:t>快速锁定特定学科领域论文</a:t>
            </a:r>
          </a:p>
        </p:txBody>
      </p:sp>
      <p:pic>
        <p:nvPicPr>
          <p:cNvPr id="5" name="Picture 7"/>
          <p:cNvPicPr>
            <a:picLocks noChangeAspect="1" noChangeArrowheads="1"/>
          </p:cNvPicPr>
          <p:nvPr/>
        </p:nvPicPr>
        <p:blipFill>
          <a:blip r:embed="rId3"/>
          <a:srcRect/>
          <a:stretch>
            <a:fillRect/>
          </a:stretch>
        </p:blipFill>
        <p:spPr bwMode="auto">
          <a:xfrm>
            <a:off x="2357438" y="1714500"/>
            <a:ext cx="2520950" cy="3143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矩形 5"/>
          <p:cNvSpPr/>
          <p:nvPr/>
        </p:nvSpPr>
        <p:spPr>
          <a:xfrm>
            <a:off x="214313" y="0"/>
            <a:ext cx="5878512" cy="461963"/>
          </a:xfrm>
          <a:prstGeom prst="rect">
            <a:avLst/>
          </a:prstGeom>
        </p:spPr>
        <p:txBody>
          <a:bodyPr wrap="none">
            <a:spAutoFit/>
          </a:bodyPr>
          <a:lstStyle/>
          <a:p>
            <a:pPr>
              <a:defRPr/>
            </a:pPr>
            <a:r>
              <a:rPr lang="en-US" altLang="zh-CN" sz="2400" kern="0" dirty="0">
                <a:solidFill>
                  <a:schemeClr val="tx2"/>
                </a:solidFill>
                <a:ea typeface="黑体" pitchFamily="2" charset="-122"/>
              </a:rPr>
              <a:t>---</a:t>
            </a:r>
            <a:r>
              <a:rPr lang="zh-CN" altLang="en-US" sz="2400" kern="0" dirty="0">
                <a:solidFill>
                  <a:schemeClr val="tx2"/>
                </a:solidFill>
                <a:ea typeface="黑体" pitchFamily="2" charset="-122"/>
              </a:rPr>
              <a:t>具体分析</a:t>
            </a:r>
            <a:r>
              <a:rPr lang="zh-CN" altLang="en-US" sz="2400" kern="0" dirty="0">
                <a:solidFill>
                  <a:schemeClr val="tx2"/>
                </a:solidFill>
                <a:latin typeface="黑体" pitchFamily="2" charset="-122"/>
                <a:ea typeface="黑体" pitchFamily="2" charset="-122"/>
              </a:rPr>
              <a:t>（甄别和筛选相关重要文献） </a:t>
            </a:r>
            <a:endParaRPr lang="zh-CN" alt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srcRect/>
          <a:stretch>
            <a:fillRect/>
          </a:stretch>
        </p:blipFill>
        <p:spPr bwMode="auto">
          <a:xfrm>
            <a:off x="0" y="0"/>
            <a:ext cx="9144000" cy="758983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圆角矩形 5"/>
          <p:cNvSpPr>
            <a:spLocks noChangeArrowheads="1"/>
          </p:cNvSpPr>
          <p:nvPr/>
        </p:nvSpPr>
        <p:spPr bwMode="auto">
          <a:xfrm>
            <a:off x="2357438" y="1857375"/>
            <a:ext cx="6572250" cy="5715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75780" name="Rectangle 49"/>
          <p:cNvSpPr>
            <a:spLocks noChangeArrowheads="1"/>
          </p:cNvSpPr>
          <p:nvPr/>
        </p:nvSpPr>
        <p:spPr bwMode="auto">
          <a:xfrm>
            <a:off x="4214813" y="928688"/>
            <a:ext cx="27146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90000"/>
              </a:lnSpc>
              <a:spcBef>
                <a:spcPct val="50000"/>
              </a:spcBef>
            </a:pPr>
            <a:r>
              <a:rPr lang="zh-CN" altLang="en-US" b="1">
                <a:solidFill>
                  <a:schemeClr val="tx2"/>
                </a:solidFill>
                <a:latin typeface="微软雅黑" pitchFamily="34" charset="-122"/>
                <a:ea typeface="微软雅黑" pitchFamily="34" charset="-122"/>
              </a:rPr>
              <a:t>从一篇高质量的文献出发，洞悉整个科研脉络</a:t>
            </a:r>
            <a:endParaRPr lang="en-US" altLang="zh-CN" b="1" i="1">
              <a:solidFill>
                <a:schemeClr val="tx2"/>
              </a:solidFill>
              <a:latin typeface="微软雅黑" pitchFamily="34" charset="-122"/>
              <a:ea typeface="微软雅黑" pitchFamily="34"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2C9BA49-259C-49F4-8C40-63BA5579A7B6}" type="slidenum">
              <a:rPr lang="en-US" altLang="en-US" smtClean="0">
                <a:solidFill>
                  <a:srgbClr val="4B4B4B"/>
                </a:solidFill>
              </a:rPr>
              <a:pPr eaLnBrk="1" hangingPunct="1"/>
              <a:t>55</a:t>
            </a:fld>
            <a:endParaRPr lang="en-US" altLang="en-US" smtClean="0">
              <a:solidFill>
                <a:srgbClr val="4B4B4B"/>
              </a:solidFill>
            </a:endParaRPr>
          </a:p>
        </p:txBody>
      </p:sp>
      <p:pic>
        <p:nvPicPr>
          <p:cNvPr id="43520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TextBox 7"/>
          <p:cNvSpPr txBox="1">
            <a:spLocks noChangeArrowheads="1"/>
          </p:cNvSpPr>
          <p:nvPr/>
        </p:nvSpPr>
        <p:spPr bwMode="auto">
          <a:xfrm>
            <a:off x="1766888" y="571500"/>
            <a:ext cx="1304925" cy="30797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b="1">
                <a:latin typeface="微软雅黑" pitchFamily="34" charset="-122"/>
                <a:ea typeface="微软雅黑" pitchFamily="34" charset="-122"/>
              </a:rPr>
              <a:t>石墨烯的崛起</a:t>
            </a:r>
          </a:p>
        </p:txBody>
      </p:sp>
      <p:pic>
        <p:nvPicPr>
          <p:cNvPr id="7" name="Picture 4" descr="C:\Documents and Settings\fengwu.luo\Application Data\Tencent\Users\122102596\QQ\WinTemp\RichOle\B0UEYX9NR4CHYAZC}7CKDK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411538"/>
            <a:ext cx="6335713" cy="2303462"/>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3857625" y="428625"/>
            <a:ext cx="3786188" cy="457200"/>
          </a:xfrm>
          <a:prstGeom prst="rect">
            <a:avLst/>
          </a:prstGeom>
        </p:spPr>
        <p:txBody>
          <a:bodyPr/>
          <a:lstStyle/>
          <a:p>
            <a:pPr>
              <a:lnSpc>
                <a:spcPct val="90000"/>
              </a:lnSpc>
              <a:defRPr/>
            </a:pPr>
            <a:r>
              <a:rPr lang="zh-CN" altLang="en-US" sz="2400" b="1" kern="0" dirty="0">
                <a:solidFill>
                  <a:schemeClr val="tx2"/>
                </a:solidFill>
                <a:latin typeface="黑体" pitchFamily="2" charset="-122"/>
                <a:ea typeface="黑体" pitchFamily="2" charset="-122"/>
              </a:rPr>
              <a:t>一篇文献的全记录页面</a:t>
            </a:r>
            <a:endParaRPr lang="en-US" altLang="zh-CN" sz="2400" b="1" kern="0" dirty="0">
              <a:solidFill>
                <a:schemeClr val="tx2"/>
              </a:solidFill>
              <a:latin typeface="黑体" pitchFamily="2" charset="-122"/>
              <a:ea typeface="黑体" pitchFamily="2" charset="-122"/>
            </a:endParaRPr>
          </a:p>
        </p:txBody>
      </p:sp>
      <p:sp>
        <p:nvSpPr>
          <p:cNvPr id="9" name="Rectangle 7"/>
          <p:cNvSpPr>
            <a:spLocks noChangeArrowheads="1"/>
          </p:cNvSpPr>
          <p:nvPr/>
        </p:nvSpPr>
        <p:spPr bwMode="auto">
          <a:xfrm>
            <a:off x="7358063" y="571500"/>
            <a:ext cx="1285875" cy="1500188"/>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1" nodeType="click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43F7AED4-CD6B-4BE8-B598-0E4182F4E320}" type="slidenum">
              <a:rPr lang="en-US" altLang="en-US" smtClean="0">
                <a:solidFill>
                  <a:srgbClr val="4B4B4B"/>
                </a:solidFill>
              </a:rPr>
              <a:pPr eaLnBrk="1" hangingPunct="1"/>
              <a:t>56</a:t>
            </a:fld>
            <a:endParaRPr lang="en-US" altLang="en-US" smtClean="0">
              <a:solidFill>
                <a:srgbClr val="4B4B4B"/>
              </a:solidFill>
            </a:endParaRPr>
          </a:p>
        </p:txBody>
      </p:sp>
      <p:pic>
        <p:nvPicPr>
          <p:cNvPr id="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Rectangle 8"/>
          <p:cNvSpPr>
            <a:spLocks noChangeArrowheads="1"/>
          </p:cNvSpPr>
          <p:nvPr/>
        </p:nvSpPr>
        <p:spPr bwMode="auto">
          <a:xfrm>
            <a:off x="7429500" y="1357313"/>
            <a:ext cx="1008063" cy="215900"/>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矩形 6"/>
          <p:cNvSpPr/>
          <p:nvPr/>
        </p:nvSpPr>
        <p:spPr>
          <a:xfrm>
            <a:off x="1785938" y="1428750"/>
            <a:ext cx="5500687" cy="738188"/>
          </a:xfrm>
          <a:prstGeom prst="rect">
            <a:avLst/>
          </a:prstGeom>
        </p:spPr>
        <p:txBody>
          <a:bodyPr>
            <a:spAutoFit/>
          </a:bodyPr>
          <a:lstStyle/>
          <a:p>
            <a:pPr>
              <a:defRPr/>
            </a:pPr>
            <a:r>
              <a:rPr lang="zh-CN" altLang="en-US" sz="2100" b="1" dirty="0">
                <a:solidFill>
                  <a:schemeClr val="tx2"/>
                </a:solidFill>
                <a:latin typeface="黑体" pitchFamily="2" charset="-122"/>
                <a:ea typeface="黑体" pitchFamily="2" charset="-122"/>
              </a:rPr>
              <a:t>通过文章背后的</a:t>
            </a:r>
            <a:r>
              <a:rPr lang="zh-CN" altLang="en-US" sz="2100" b="1" u="sng" dirty="0">
                <a:solidFill>
                  <a:schemeClr val="tx2"/>
                </a:solidFill>
                <a:effectLst>
                  <a:outerShdw blurRad="38100" dist="38100" dir="2700000" algn="tl">
                    <a:srgbClr val="000000">
                      <a:alpha val="43137"/>
                    </a:srgbClr>
                  </a:outerShdw>
                </a:effectLst>
                <a:latin typeface="黑体" pitchFamily="2" charset="-122"/>
                <a:ea typeface="黑体" pitchFamily="2" charset="-122"/>
              </a:rPr>
              <a:t>参考文献</a:t>
            </a:r>
            <a:r>
              <a:rPr lang="zh-CN" altLang="en-US" sz="2100" b="1" dirty="0">
                <a:solidFill>
                  <a:schemeClr val="tx2"/>
                </a:solidFill>
                <a:latin typeface="黑体" pitchFamily="2" charset="-122"/>
                <a:ea typeface="黑体" pitchFamily="2" charset="-122"/>
              </a:rPr>
              <a:t>寻找该课题的研究历史以及过去的重要研究成果</a:t>
            </a:r>
            <a:endParaRPr lang="zh-CN" altLang="en-US" sz="2100" dirty="0">
              <a:solidFill>
                <a:schemeClr val="tx2"/>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Documents and Settings\fengwu.luo\Application Data\Tencent\Users\122102596\QQ\WinTemp\RichOle\HTCXZ1K56F[[(XYRW7F2Y9J.jpg"/>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611560" y="1127495"/>
            <a:ext cx="8259392" cy="879342"/>
          </a:xfrm>
          <a:prstGeom prst="rect">
            <a:avLst/>
          </a:prstGeom>
          <a:noFill/>
        </p:spPr>
      </p:pic>
      <p:pic>
        <p:nvPicPr>
          <p:cNvPr id="5" name="Picture 4" descr="C:\Documents and Settings\fengwu.luo\Application Data\Tencent\Users\122102596\QQ\WinTemp\RichOle\J5Z[@GB4`ZI_~3`JL)YTP[C.jp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611559" y="3255588"/>
            <a:ext cx="8259765" cy="926170"/>
          </a:xfrm>
          <a:prstGeom prst="rect">
            <a:avLst/>
          </a:prstGeom>
          <a:noFill/>
        </p:spPr>
      </p:pic>
      <p:sp>
        <p:nvSpPr>
          <p:cNvPr id="6" name="TextBox 17"/>
          <p:cNvSpPr txBox="1">
            <a:spLocks noChangeArrowheads="1"/>
          </p:cNvSpPr>
          <p:nvPr/>
        </p:nvSpPr>
        <p:spPr bwMode="auto">
          <a:xfrm>
            <a:off x="3492500" y="3659188"/>
            <a:ext cx="5378450" cy="522287"/>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solidFill>
                  <a:schemeClr val="bg2">
                    <a:lumMod val="50000"/>
                  </a:schemeClr>
                </a:solidFill>
                <a:latin typeface="微软雅黑" pitchFamily="34" charset="-122"/>
                <a:ea typeface="微软雅黑" pitchFamily="34" charset="-122"/>
              </a:rPr>
              <a:t>1947</a:t>
            </a:r>
            <a:r>
              <a:rPr lang="zh-CN" altLang="en-US" sz="1400" b="1" dirty="0">
                <a:solidFill>
                  <a:schemeClr val="bg2">
                    <a:lumMod val="50000"/>
                  </a:schemeClr>
                </a:solidFill>
                <a:latin typeface="微软雅黑" pitchFamily="34" charset="-122"/>
                <a:ea typeface="微软雅黑" pitchFamily="34" charset="-122"/>
              </a:rPr>
              <a:t>年，菲利普</a:t>
            </a:r>
            <a:r>
              <a:rPr lang="en-US" altLang="zh-CN" sz="1400" b="1" dirty="0">
                <a:solidFill>
                  <a:schemeClr val="bg2">
                    <a:lumMod val="50000"/>
                  </a:schemeClr>
                </a:solidFill>
                <a:latin typeface="微软雅黑" pitchFamily="34" charset="-122"/>
                <a:ea typeface="微软雅黑" pitchFamily="34" charset="-122"/>
              </a:rPr>
              <a:t>.</a:t>
            </a:r>
            <a:r>
              <a:rPr lang="zh-CN" altLang="en-US" sz="1400" b="1" dirty="0">
                <a:solidFill>
                  <a:schemeClr val="bg2">
                    <a:lumMod val="50000"/>
                  </a:schemeClr>
                </a:solidFill>
                <a:latin typeface="微软雅黑" pitchFamily="34" charset="-122"/>
                <a:ea typeface="微软雅黑" pitchFamily="34" charset="-122"/>
              </a:rPr>
              <a:t>华莱士</a:t>
            </a:r>
            <a:r>
              <a:rPr lang="en-US" altLang="zh-CN" sz="1400" b="1" dirty="0">
                <a:solidFill>
                  <a:schemeClr val="bg2">
                    <a:lumMod val="50000"/>
                  </a:schemeClr>
                </a:solidFill>
                <a:latin typeface="微软雅黑" pitchFamily="34" charset="-122"/>
                <a:ea typeface="微软雅黑" pitchFamily="34" charset="-122"/>
              </a:rPr>
              <a:t>(Philip Wallace)</a:t>
            </a:r>
            <a:r>
              <a:rPr lang="zh-CN" altLang="en-US" sz="1400" b="1" dirty="0">
                <a:solidFill>
                  <a:schemeClr val="bg2">
                    <a:lumMod val="50000"/>
                  </a:schemeClr>
                </a:solidFill>
                <a:latin typeface="微软雅黑" pitchFamily="34" charset="-122"/>
                <a:ea typeface="微软雅黑" pitchFamily="34" charset="-122"/>
              </a:rPr>
              <a:t>提出石墨烯的概念</a:t>
            </a:r>
            <a:r>
              <a:rPr lang="en-US" altLang="zh-CN" sz="1400" b="1" dirty="0">
                <a:solidFill>
                  <a:schemeClr val="bg2">
                    <a:lumMod val="50000"/>
                  </a:schemeClr>
                </a:solidFill>
                <a:latin typeface="微软雅黑" pitchFamily="34" charset="-122"/>
                <a:ea typeface="微软雅黑" pitchFamily="34" charset="-122"/>
              </a:rPr>
              <a:t>, </a:t>
            </a:r>
            <a:r>
              <a:rPr lang="zh-CN" altLang="en-US" sz="1400" b="1" dirty="0">
                <a:solidFill>
                  <a:schemeClr val="bg2">
                    <a:lumMod val="50000"/>
                  </a:schemeClr>
                </a:solidFill>
                <a:latin typeface="微软雅黑" pitchFamily="34" charset="-122"/>
                <a:ea typeface="微软雅黑" pitchFamily="34" charset="-122"/>
              </a:rPr>
              <a:t>理论探讨石墨烯的电子结构。</a:t>
            </a:r>
          </a:p>
        </p:txBody>
      </p:sp>
      <p:pic>
        <p:nvPicPr>
          <p:cNvPr id="7" name="Picture 5" descr="C:\Documents and Settings\fengwu.luo\Application Data\Tencent\Users\122102596\QQ\WinTemp\RichOle\79G8[@)17B599T6UJCY3(D0.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611559" y="4393400"/>
            <a:ext cx="8259392" cy="936104"/>
          </a:xfrm>
          <a:prstGeom prst="rect">
            <a:avLst/>
          </a:prstGeom>
          <a:noFill/>
        </p:spPr>
      </p:pic>
      <p:sp>
        <p:nvSpPr>
          <p:cNvPr id="8" name="Rectangle 19"/>
          <p:cNvSpPr>
            <a:spLocks noChangeArrowheads="1"/>
          </p:cNvSpPr>
          <p:nvPr/>
        </p:nvSpPr>
        <p:spPr bwMode="auto">
          <a:xfrm>
            <a:off x="3851275" y="5048250"/>
            <a:ext cx="5019675" cy="3079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solidFill>
                  <a:schemeClr val="bg2">
                    <a:lumMod val="50000"/>
                  </a:schemeClr>
                </a:solidFill>
                <a:latin typeface="微软雅黑" pitchFamily="34" charset="-122"/>
                <a:ea typeface="微软雅黑" pitchFamily="34" charset="-122"/>
              </a:rPr>
              <a:t>1956</a:t>
            </a:r>
            <a:r>
              <a:rPr lang="zh-CN" altLang="en-US" sz="1400" b="1" dirty="0">
                <a:solidFill>
                  <a:schemeClr val="bg2">
                    <a:lumMod val="50000"/>
                  </a:schemeClr>
                </a:solidFill>
                <a:latin typeface="微软雅黑" pitchFamily="34" charset="-122"/>
                <a:ea typeface="微软雅黑" pitchFamily="34" charset="-122"/>
              </a:rPr>
              <a:t>年</a:t>
            </a:r>
            <a:r>
              <a:rPr lang="en-US" altLang="zh-CN" sz="1400" b="1" dirty="0">
                <a:solidFill>
                  <a:schemeClr val="bg2">
                    <a:lumMod val="50000"/>
                  </a:schemeClr>
                </a:solidFill>
                <a:latin typeface="微软雅黑" pitchFamily="34" charset="-122"/>
                <a:ea typeface="微软雅黑" pitchFamily="34" charset="-122"/>
              </a:rPr>
              <a:t>, </a:t>
            </a:r>
            <a:r>
              <a:rPr lang="zh-CN" altLang="en-US" sz="1400" b="1" dirty="0">
                <a:solidFill>
                  <a:schemeClr val="bg2">
                    <a:lumMod val="50000"/>
                  </a:schemeClr>
                </a:solidFill>
                <a:latin typeface="微软雅黑" pitchFamily="34" charset="-122"/>
                <a:ea typeface="微软雅黑" pitchFamily="34" charset="-122"/>
              </a:rPr>
              <a:t>麦克鲁</a:t>
            </a:r>
            <a:r>
              <a:rPr lang="en-US" altLang="zh-CN" sz="1400" b="1" dirty="0">
                <a:solidFill>
                  <a:schemeClr val="bg2">
                    <a:lumMod val="50000"/>
                  </a:schemeClr>
                </a:solidFill>
                <a:latin typeface="微软雅黑" pitchFamily="34" charset="-122"/>
                <a:ea typeface="微软雅黑" pitchFamily="34" charset="-122"/>
              </a:rPr>
              <a:t>(J.W. MCCLURE)</a:t>
            </a:r>
            <a:r>
              <a:rPr lang="zh-CN" altLang="en-US" sz="1400" b="1" dirty="0">
                <a:solidFill>
                  <a:schemeClr val="bg2">
                    <a:lumMod val="50000"/>
                  </a:schemeClr>
                </a:solidFill>
                <a:latin typeface="微软雅黑" pitchFamily="34" charset="-122"/>
                <a:ea typeface="微软雅黑" pitchFamily="34" charset="-122"/>
              </a:rPr>
              <a:t>推导出了相应的波函数方程。</a:t>
            </a:r>
          </a:p>
        </p:txBody>
      </p:sp>
      <p:pic>
        <p:nvPicPr>
          <p:cNvPr id="9" name="Picture 8" descr="C:\Documents and Settings\fengwu.luo\Application Data\Tencent\Users\122102596\QQ\WinTemp\RichOle\4{6E7YY2WMU$OE)9V2C58JN.jpg"/>
          <p:cNvPicPr>
            <a:picLocks noChangeAspect="1" noChangeArrowheads="1"/>
          </p:cNvPicPr>
          <p:nvPr/>
        </p:nvPicPr>
        <p:blipFill>
          <a:blip r:embed="rId7" cstate="print">
            <a:duotone>
              <a:prstClr val="black"/>
              <a:schemeClr val="tx2">
                <a:tint val="45000"/>
                <a:satMod val="400000"/>
              </a:schemeClr>
            </a:duotone>
          </a:blip>
          <a:srcRect/>
          <a:stretch>
            <a:fillRect/>
          </a:stretch>
        </p:blipFill>
        <p:spPr bwMode="auto">
          <a:xfrm>
            <a:off x="611560" y="2150202"/>
            <a:ext cx="8259765" cy="896352"/>
          </a:xfrm>
          <a:prstGeom prst="rect">
            <a:avLst/>
          </a:prstGeom>
          <a:noFill/>
        </p:spPr>
      </p:pic>
      <p:sp>
        <p:nvSpPr>
          <p:cNvPr id="10" name="Rectangle 21"/>
          <p:cNvSpPr>
            <a:spLocks noChangeArrowheads="1"/>
          </p:cNvSpPr>
          <p:nvPr/>
        </p:nvSpPr>
        <p:spPr bwMode="auto">
          <a:xfrm>
            <a:off x="2974975" y="2524125"/>
            <a:ext cx="5883275" cy="522288"/>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solidFill>
                  <a:schemeClr val="bg2">
                    <a:lumMod val="50000"/>
                  </a:schemeClr>
                </a:solidFill>
                <a:latin typeface="微软雅黑" pitchFamily="34" charset="-122"/>
                <a:ea typeface="微软雅黑" pitchFamily="34" charset="-122"/>
              </a:rPr>
              <a:t>1937</a:t>
            </a:r>
            <a:r>
              <a:rPr lang="zh-CN" altLang="en-US" sz="1400" b="1" dirty="0">
                <a:solidFill>
                  <a:schemeClr val="bg2">
                    <a:lumMod val="50000"/>
                  </a:schemeClr>
                </a:solidFill>
                <a:latin typeface="微软雅黑" pitchFamily="34" charset="-122"/>
                <a:ea typeface="微软雅黑" pitchFamily="34" charset="-122"/>
              </a:rPr>
              <a:t>年，朗道</a:t>
            </a:r>
            <a:r>
              <a:rPr lang="en-US" altLang="zh-CN" sz="1400" b="1" dirty="0">
                <a:solidFill>
                  <a:schemeClr val="bg2">
                    <a:lumMod val="50000"/>
                  </a:schemeClr>
                </a:solidFill>
                <a:latin typeface="微软雅黑" pitchFamily="34" charset="-122"/>
                <a:ea typeface="微软雅黑" pitchFamily="34" charset="-122"/>
              </a:rPr>
              <a:t>(L.D. Landau)</a:t>
            </a:r>
            <a:r>
              <a:rPr lang="zh-CN" altLang="en-US" sz="1400" b="1" dirty="0">
                <a:solidFill>
                  <a:schemeClr val="bg2">
                    <a:lumMod val="50000"/>
                  </a:schemeClr>
                </a:solidFill>
                <a:latin typeface="微软雅黑" pitchFamily="34" charset="-122"/>
                <a:ea typeface="微软雅黑" pitchFamily="34" charset="-122"/>
              </a:rPr>
              <a:t>指出准二维晶体材料由于其自身的热力学不稳定性，在常温常压下会迅速分解。</a:t>
            </a:r>
          </a:p>
        </p:txBody>
      </p:sp>
      <p:cxnSp>
        <p:nvCxnSpPr>
          <p:cNvPr id="11" name="直接箭头连接符 23"/>
          <p:cNvCxnSpPr/>
          <p:nvPr/>
        </p:nvCxnSpPr>
        <p:spPr bwMode="auto">
          <a:xfrm>
            <a:off x="257175" y="981075"/>
            <a:ext cx="0" cy="5441950"/>
          </a:xfrm>
          <a:prstGeom prst="straightConnector1">
            <a:avLst/>
          </a:prstGeom>
          <a:noFill/>
          <a:ln w="63500" cap="flat" cmpd="sng" algn="ctr">
            <a:solidFill>
              <a:srgbClr val="FF0000"/>
            </a:solidFill>
            <a:prstDash val="solid"/>
            <a:round/>
            <a:headEnd type="oval" w="med" len="med"/>
            <a:tailEnd type="diamond"/>
          </a:ln>
          <a:effectLst>
            <a:outerShdw blurRad="50800" dist="38100" dir="2700000" algn="tl" rotWithShape="0">
              <a:prstClr val="black">
                <a:alpha val="40000"/>
              </a:prstClr>
            </a:outerShdw>
          </a:effectLst>
        </p:spPr>
      </p:cxnSp>
      <p:sp>
        <p:nvSpPr>
          <p:cNvPr id="13" name="TextBox 13"/>
          <p:cNvSpPr txBox="1">
            <a:spLocks noChangeArrowheads="1"/>
          </p:cNvSpPr>
          <p:nvPr/>
        </p:nvSpPr>
        <p:spPr bwMode="auto">
          <a:xfrm>
            <a:off x="2682875" y="1482725"/>
            <a:ext cx="6188075" cy="523875"/>
          </a:xfrm>
          <a:prstGeom prst="rect">
            <a:avLst/>
          </a:prstGeom>
          <a:solidFill>
            <a:schemeClr val="tx2">
              <a:lumMod val="40000"/>
              <a:lumOff val="60000"/>
            </a:schemeClr>
          </a:solidFill>
          <a:ln>
            <a:solidFill>
              <a:schemeClr val="bg1"/>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solidFill>
                  <a:schemeClr val="bg2">
                    <a:lumMod val="50000"/>
                  </a:schemeClr>
                </a:solidFill>
                <a:latin typeface="微软雅黑" pitchFamily="34" charset="-122"/>
                <a:ea typeface="微软雅黑" pitchFamily="34" charset="-122"/>
              </a:rPr>
              <a:t>1919</a:t>
            </a:r>
            <a:r>
              <a:rPr lang="zh-CN" altLang="en-US" sz="1400" b="1" dirty="0">
                <a:solidFill>
                  <a:schemeClr val="bg2">
                    <a:lumMod val="50000"/>
                  </a:schemeClr>
                </a:solidFill>
                <a:latin typeface="微软雅黑" pitchFamily="34" charset="-122"/>
                <a:ea typeface="微软雅黑" pitchFamily="34" charset="-122"/>
              </a:rPr>
              <a:t>年，</a:t>
            </a:r>
            <a:r>
              <a:rPr lang="en-US" altLang="zh-CN" sz="1400" b="1" dirty="0">
                <a:solidFill>
                  <a:schemeClr val="bg2">
                    <a:lumMod val="50000"/>
                  </a:schemeClr>
                </a:solidFill>
                <a:latin typeface="微软雅黑" pitchFamily="34" charset="-122"/>
                <a:ea typeface="微软雅黑" pitchFamily="34" charset="-122"/>
              </a:rPr>
              <a:t>V. </a:t>
            </a:r>
            <a:r>
              <a:rPr lang="en-US" altLang="zh-CN" sz="1400" b="1" dirty="0" err="1">
                <a:solidFill>
                  <a:schemeClr val="bg2">
                    <a:lumMod val="50000"/>
                  </a:schemeClr>
                </a:solidFill>
                <a:latin typeface="微软雅黑" pitchFamily="34" charset="-122"/>
                <a:ea typeface="微软雅黑" pitchFamily="34" charset="-122"/>
              </a:rPr>
              <a:t>Kohlschutter</a:t>
            </a:r>
            <a:r>
              <a:rPr lang="en-US" altLang="zh-CN" sz="1400" b="1" dirty="0">
                <a:solidFill>
                  <a:schemeClr val="bg2">
                    <a:lumMod val="50000"/>
                  </a:schemeClr>
                </a:solidFill>
                <a:latin typeface="微软雅黑" pitchFamily="34" charset="-122"/>
                <a:ea typeface="微软雅黑" pitchFamily="34" charset="-122"/>
              </a:rPr>
              <a:t> </a:t>
            </a:r>
            <a:r>
              <a:rPr lang="zh-CN" altLang="en-US" sz="1400" b="1" dirty="0">
                <a:solidFill>
                  <a:schemeClr val="bg2">
                    <a:lumMod val="50000"/>
                  </a:schemeClr>
                </a:solidFill>
                <a:latin typeface="微软雅黑" pitchFamily="34" charset="-122"/>
                <a:ea typeface="微软雅黑" pitchFamily="34" charset="-122"/>
              </a:rPr>
              <a:t>和 </a:t>
            </a:r>
            <a:r>
              <a:rPr lang="en-US" altLang="zh-CN" sz="1400" b="1" dirty="0">
                <a:solidFill>
                  <a:schemeClr val="bg2">
                    <a:lumMod val="50000"/>
                  </a:schemeClr>
                </a:solidFill>
                <a:latin typeface="微软雅黑" pitchFamily="34" charset="-122"/>
                <a:ea typeface="微软雅黑" pitchFamily="34" charset="-122"/>
              </a:rPr>
              <a:t>P. </a:t>
            </a:r>
            <a:r>
              <a:rPr lang="en-US" altLang="zh-CN" sz="1400" b="1" dirty="0" err="1">
                <a:solidFill>
                  <a:schemeClr val="bg2">
                    <a:lumMod val="50000"/>
                  </a:schemeClr>
                </a:solidFill>
                <a:latin typeface="微软雅黑" pitchFamily="34" charset="-122"/>
                <a:ea typeface="微软雅黑" pitchFamily="34" charset="-122"/>
              </a:rPr>
              <a:t>Haenmi</a:t>
            </a:r>
            <a:r>
              <a:rPr lang="zh-CN" altLang="en-US" sz="1400" b="1" dirty="0">
                <a:solidFill>
                  <a:schemeClr val="bg2">
                    <a:lumMod val="50000"/>
                  </a:schemeClr>
                </a:solidFill>
                <a:latin typeface="微软雅黑" pitchFamily="34" charset="-122"/>
                <a:ea typeface="微软雅黑" pitchFamily="34" charset="-122"/>
              </a:rPr>
              <a:t>详细地描述了石墨氧化物纸的性质（</a:t>
            </a:r>
            <a:r>
              <a:rPr lang="en-US" altLang="zh-CN" sz="1400" b="1" dirty="0">
                <a:solidFill>
                  <a:schemeClr val="bg2">
                    <a:lumMod val="50000"/>
                  </a:schemeClr>
                </a:solidFill>
                <a:latin typeface="微软雅黑" pitchFamily="34" charset="-122"/>
                <a:ea typeface="微软雅黑" pitchFamily="34" charset="-122"/>
              </a:rPr>
              <a:t>graphite oxide paper</a:t>
            </a:r>
            <a:r>
              <a:rPr lang="zh-CN" altLang="en-US" sz="1400" b="1" dirty="0">
                <a:solidFill>
                  <a:schemeClr val="bg2">
                    <a:lumMod val="50000"/>
                  </a:schemeClr>
                </a:solidFill>
                <a:latin typeface="微软雅黑" pitchFamily="34" charset="-122"/>
                <a:ea typeface="微软雅黑" pitchFamily="34" charset="-122"/>
              </a:rPr>
              <a:t>）。</a:t>
            </a:r>
          </a:p>
        </p:txBody>
      </p:sp>
      <p:pic>
        <p:nvPicPr>
          <p:cNvPr id="12" name="Picture 1" descr="C:\Documents and Settings\fengwu.luo\Application Data\Tencent\Users\122102596\QQ\WinTemp\RichOle\2WK@X`FQD~K%6]$T~A6OQT8.jpg"/>
          <p:cNvPicPr>
            <a:picLocks noChangeAspect="1" noChangeArrowheads="1"/>
          </p:cNvPicPr>
          <p:nvPr/>
        </p:nvPicPr>
        <p:blipFill>
          <a:blip r:embed="rId8" cstate="print">
            <a:duotone>
              <a:prstClr val="black"/>
              <a:schemeClr val="tx2">
                <a:tint val="45000"/>
                <a:satMod val="400000"/>
              </a:schemeClr>
            </a:duotone>
          </a:blip>
          <a:srcRect/>
          <a:stretch>
            <a:fillRect/>
          </a:stretch>
        </p:blipFill>
        <p:spPr bwMode="auto">
          <a:xfrm>
            <a:off x="611559" y="5524865"/>
            <a:ext cx="8259392" cy="949748"/>
          </a:xfrm>
          <a:prstGeom prst="rect">
            <a:avLst/>
          </a:prstGeom>
          <a:noFill/>
        </p:spPr>
      </p:pic>
      <p:sp>
        <p:nvSpPr>
          <p:cNvPr id="14" name="Rectangle 21"/>
          <p:cNvSpPr>
            <a:spLocks noChangeArrowheads="1"/>
          </p:cNvSpPr>
          <p:nvPr/>
        </p:nvSpPr>
        <p:spPr bwMode="auto">
          <a:xfrm>
            <a:off x="2339975" y="5943600"/>
            <a:ext cx="6530975" cy="522288"/>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solidFill>
                  <a:schemeClr val="bg2">
                    <a:lumMod val="50000"/>
                  </a:schemeClr>
                </a:solidFill>
                <a:latin typeface="微软雅黑" pitchFamily="34" charset="-122"/>
                <a:ea typeface="微软雅黑" pitchFamily="34" charset="-122"/>
              </a:rPr>
              <a:t>1966</a:t>
            </a:r>
            <a:r>
              <a:rPr lang="zh-CN" altLang="en-US" sz="1400" b="1" dirty="0">
                <a:solidFill>
                  <a:schemeClr val="bg2">
                    <a:lumMod val="50000"/>
                  </a:schemeClr>
                </a:solidFill>
                <a:latin typeface="微软雅黑" pitchFamily="34" charset="-122"/>
                <a:ea typeface="微软雅黑" pitchFamily="34" charset="-122"/>
              </a:rPr>
              <a:t>年，大卫</a:t>
            </a:r>
            <a:r>
              <a:rPr lang="en-US" altLang="zh-CN" sz="1400" b="1" dirty="0">
                <a:solidFill>
                  <a:schemeClr val="bg2">
                    <a:lumMod val="50000"/>
                  </a:schemeClr>
                </a:solidFill>
                <a:latin typeface="微软雅黑" pitchFamily="34" charset="-122"/>
                <a:ea typeface="微软雅黑" pitchFamily="34" charset="-122"/>
              </a:rPr>
              <a:t>.</a:t>
            </a:r>
            <a:r>
              <a:rPr lang="zh-CN" altLang="en-US" sz="1400" b="1" dirty="0">
                <a:solidFill>
                  <a:schemeClr val="bg2">
                    <a:lumMod val="50000"/>
                  </a:schemeClr>
                </a:solidFill>
                <a:latin typeface="微软雅黑" pitchFamily="34" charset="-122"/>
                <a:ea typeface="微软雅黑" pitchFamily="34" charset="-122"/>
              </a:rPr>
              <a:t>莫明</a:t>
            </a:r>
            <a:r>
              <a:rPr lang="en-US" altLang="zh-CN" sz="1400" b="1" dirty="0">
                <a:solidFill>
                  <a:schemeClr val="bg2">
                    <a:lumMod val="50000"/>
                  </a:schemeClr>
                </a:solidFill>
                <a:latin typeface="微软雅黑" pitchFamily="34" charset="-122"/>
                <a:ea typeface="微软雅黑" pitchFamily="34" charset="-122"/>
              </a:rPr>
              <a:t>(David </a:t>
            </a:r>
            <a:r>
              <a:rPr lang="en-US" altLang="zh-CN" sz="1400" b="1" dirty="0" err="1">
                <a:solidFill>
                  <a:schemeClr val="bg2">
                    <a:lumMod val="50000"/>
                  </a:schemeClr>
                </a:solidFill>
                <a:latin typeface="微软雅黑" pitchFamily="34" charset="-122"/>
                <a:ea typeface="微软雅黑" pitchFamily="34" charset="-122"/>
              </a:rPr>
              <a:t>Mermin</a:t>
            </a:r>
            <a:r>
              <a:rPr lang="en-US" altLang="zh-CN" sz="1400" b="1" dirty="0">
                <a:solidFill>
                  <a:schemeClr val="bg2">
                    <a:lumMod val="50000"/>
                  </a:schemeClr>
                </a:solidFill>
                <a:latin typeface="微软雅黑" pitchFamily="34" charset="-122"/>
                <a:ea typeface="微软雅黑" pitchFamily="34" charset="-122"/>
              </a:rPr>
              <a:t>)</a:t>
            </a:r>
            <a:r>
              <a:rPr lang="zh-CN" altLang="en-US" sz="1400" b="1" dirty="0">
                <a:solidFill>
                  <a:schemeClr val="bg2">
                    <a:lumMod val="50000"/>
                  </a:schemeClr>
                </a:solidFill>
                <a:latin typeface="微软雅黑" pitchFamily="34" charset="-122"/>
                <a:ea typeface="微软雅黑" pitchFamily="34" charset="-122"/>
              </a:rPr>
              <a:t>和赫伯特</a:t>
            </a:r>
            <a:r>
              <a:rPr lang="en-US" altLang="zh-CN" sz="1400" b="1" dirty="0">
                <a:solidFill>
                  <a:schemeClr val="bg2">
                    <a:lumMod val="50000"/>
                  </a:schemeClr>
                </a:solidFill>
                <a:latin typeface="微软雅黑" pitchFamily="34" charset="-122"/>
                <a:ea typeface="微软雅黑" pitchFamily="34" charset="-122"/>
              </a:rPr>
              <a:t>.</a:t>
            </a:r>
            <a:r>
              <a:rPr lang="zh-CN" altLang="en-US" sz="1400" b="1" dirty="0">
                <a:solidFill>
                  <a:schemeClr val="bg2">
                    <a:lumMod val="50000"/>
                  </a:schemeClr>
                </a:solidFill>
                <a:latin typeface="微软雅黑" pitchFamily="34" charset="-122"/>
                <a:ea typeface="微软雅黑" pitchFamily="34" charset="-122"/>
              </a:rPr>
              <a:t>瓦格纳</a:t>
            </a:r>
            <a:r>
              <a:rPr lang="en-US" altLang="zh-CN" sz="1400" b="1" dirty="0">
                <a:solidFill>
                  <a:schemeClr val="bg2">
                    <a:lumMod val="50000"/>
                  </a:schemeClr>
                </a:solidFill>
                <a:latin typeface="微软雅黑" pitchFamily="34" charset="-122"/>
                <a:ea typeface="微软雅黑" pitchFamily="34" charset="-122"/>
              </a:rPr>
              <a:t>(Herbert Wagner)</a:t>
            </a:r>
            <a:r>
              <a:rPr lang="zh-CN" altLang="en-US" sz="1400" b="1" dirty="0">
                <a:solidFill>
                  <a:schemeClr val="bg2">
                    <a:lumMod val="50000"/>
                  </a:schemeClr>
                </a:solidFill>
                <a:latin typeface="微软雅黑" pitchFamily="34" charset="-122"/>
                <a:ea typeface="微软雅黑" pitchFamily="34" charset="-122"/>
              </a:rPr>
              <a:t>提出</a:t>
            </a:r>
            <a:r>
              <a:rPr lang="en-US" altLang="zh-CN" sz="1400" b="1" dirty="0" err="1">
                <a:solidFill>
                  <a:schemeClr val="bg2">
                    <a:lumMod val="50000"/>
                  </a:schemeClr>
                </a:solidFill>
                <a:latin typeface="微软雅黑" pitchFamily="34" charset="-122"/>
                <a:ea typeface="微软雅黑" pitchFamily="34" charset="-122"/>
              </a:rPr>
              <a:t>Mermin.Wagner</a:t>
            </a:r>
            <a:r>
              <a:rPr lang="zh-CN" altLang="en-US" sz="1400" b="1" dirty="0">
                <a:solidFill>
                  <a:schemeClr val="bg2">
                    <a:lumMod val="50000"/>
                  </a:schemeClr>
                </a:solidFill>
                <a:latin typeface="微软雅黑" pitchFamily="34" charset="-122"/>
                <a:ea typeface="微软雅黑" pitchFamily="34" charset="-122"/>
              </a:rPr>
              <a:t>理论，指出长的波长起伏也会使长程有序的二维晶体受到破坏。</a:t>
            </a:r>
          </a:p>
        </p:txBody>
      </p:sp>
      <p:sp>
        <p:nvSpPr>
          <p:cNvPr id="16" name="Rectangle 15"/>
          <p:cNvSpPr>
            <a:spLocks noChangeArrowheads="1"/>
          </p:cNvSpPr>
          <p:nvPr/>
        </p:nvSpPr>
        <p:spPr bwMode="auto">
          <a:xfrm>
            <a:off x="8050213" y="3240088"/>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1947</a:t>
            </a:r>
            <a:endParaRPr lang="zh-CN" altLang="en-US" sz="2000" b="1">
              <a:latin typeface="微软雅黑" pitchFamily="34" charset="-122"/>
              <a:ea typeface="微软雅黑" pitchFamily="34" charset="-122"/>
            </a:endParaRPr>
          </a:p>
        </p:txBody>
      </p:sp>
      <p:sp>
        <p:nvSpPr>
          <p:cNvPr id="17" name="Rectangle 16"/>
          <p:cNvSpPr>
            <a:spLocks noChangeArrowheads="1"/>
          </p:cNvSpPr>
          <p:nvPr/>
        </p:nvSpPr>
        <p:spPr bwMode="auto">
          <a:xfrm>
            <a:off x="8050213" y="1039813"/>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1919</a:t>
            </a:r>
            <a:endParaRPr lang="zh-CN" altLang="en-US" sz="2000"/>
          </a:p>
        </p:txBody>
      </p:sp>
      <p:sp>
        <p:nvSpPr>
          <p:cNvPr id="18" name="Rectangle 17"/>
          <p:cNvSpPr>
            <a:spLocks noChangeArrowheads="1"/>
          </p:cNvSpPr>
          <p:nvPr/>
        </p:nvSpPr>
        <p:spPr bwMode="auto">
          <a:xfrm>
            <a:off x="8050213" y="2106613"/>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1937</a:t>
            </a:r>
            <a:endParaRPr lang="zh-CN" altLang="en-US" sz="2000" b="1">
              <a:latin typeface="微软雅黑" pitchFamily="34" charset="-122"/>
              <a:ea typeface="微软雅黑" pitchFamily="34" charset="-122"/>
            </a:endParaRPr>
          </a:p>
        </p:txBody>
      </p:sp>
      <p:sp>
        <p:nvSpPr>
          <p:cNvPr id="19" name="Rectangle 18"/>
          <p:cNvSpPr>
            <a:spLocks noChangeArrowheads="1"/>
          </p:cNvSpPr>
          <p:nvPr/>
        </p:nvSpPr>
        <p:spPr bwMode="auto">
          <a:xfrm>
            <a:off x="8037513" y="4349750"/>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1956</a:t>
            </a:r>
            <a:endParaRPr lang="zh-CN" altLang="en-US" sz="2000" b="1">
              <a:latin typeface="微软雅黑" pitchFamily="34" charset="-122"/>
              <a:ea typeface="微软雅黑" pitchFamily="34" charset="-122"/>
            </a:endParaRPr>
          </a:p>
        </p:txBody>
      </p:sp>
      <p:sp>
        <p:nvSpPr>
          <p:cNvPr id="20" name="Rectangle 19"/>
          <p:cNvSpPr>
            <a:spLocks noChangeArrowheads="1"/>
          </p:cNvSpPr>
          <p:nvPr/>
        </p:nvSpPr>
        <p:spPr bwMode="auto">
          <a:xfrm>
            <a:off x="8037513" y="5481638"/>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1966</a:t>
            </a:r>
            <a:endParaRPr lang="zh-CN" altLang="en-US" sz="2000" b="1">
              <a:latin typeface="微软雅黑" pitchFamily="34" charset="-122"/>
              <a:ea typeface="微软雅黑" pitchFamily="34" charset="-122"/>
            </a:endParaRPr>
          </a:p>
        </p:txBody>
      </p:sp>
      <p:sp>
        <p:nvSpPr>
          <p:cNvPr id="22" name="Rectangle 8"/>
          <p:cNvSpPr>
            <a:spLocks noChangeArrowheads="1"/>
          </p:cNvSpPr>
          <p:nvPr/>
        </p:nvSpPr>
        <p:spPr bwMode="auto">
          <a:xfrm>
            <a:off x="0" y="142875"/>
            <a:ext cx="1428750" cy="214313"/>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1" name="Rectangle 3"/>
          <p:cNvSpPr txBox="1">
            <a:spLocks noChangeArrowheads="1"/>
          </p:cNvSpPr>
          <p:nvPr/>
        </p:nvSpPr>
        <p:spPr bwMode="auto">
          <a:xfrm>
            <a:off x="2071688" y="-71438"/>
            <a:ext cx="4929187"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chemeClr val="tx2"/>
                </a:solidFill>
                <a:latin typeface="黑体" pitchFamily="49" charset="-122"/>
                <a:ea typeface="黑体" pitchFamily="49" charset="-122"/>
              </a:rPr>
              <a:t>查看“参考文献”</a:t>
            </a:r>
            <a:endParaRPr lang="en-US" altLang="zh-CN" sz="2400" b="1">
              <a:solidFill>
                <a:schemeClr val="tx2"/>
              </a:solidFill>
              <a:latin typeface="黑体" pitchFamily="49" charset="-122"/>
              <a:ea typeface="黑体" pitchFamily="49" charset="-122"/>
            </a:endParaRPr>
          </a:p>
          <a:p>
            <a:pPr eaLnBrk="1" hangingPunct="1"/>
            <a:r>
              <a:rPr lang="en-US" altLang="zh-CN" sz="2400" b="1">
                <a:solidFill>
                  <a:schemeClr val="tx2"/>
                </a:solidFill>
                <a:latin typeface="黑体" pitchFamily="49" charset="-122"/>
                <a:ea typeface="黑体" pitchFamily="49" charset="-122"/>
              </a:rPr>
              <a:t>—</a:t>
            </a:r>
            <a:r>
              <a:rPr lang="zh-CN" altLang="en-US" sz="2400" b="1">
                <a:solidFill>
                  <a:schemeClr val="tx2"/>
                </a:solidFill>
                <a:latin typeface="黑体" pitchFamily="49" charset="-122"/>
                <a:ea typeface="黑体" pitchFamily="49" charset="-122"/>
              </a:rPr>
              <a:t>探究石墨烯从理论到实验的历程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par>
                                <p:cTn id="64" presetID="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ppt_x"/>
                                          </p:val>
                                        </p:tav>
                                        <p:tav tm="100000">
                                          <p:val>
                                            <p:strVal val="#ppt_x"/>
                                          </p:val>
                                        </p:tav>
                                      </p:tavLst>
                                    </p:anim>
                                    <p:anim calcmode="lin" valueType="num">
                                      <p:cBhvr additive="base">
                                        <p:cTn id="7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par>
                                <p:cTn id="81" presetID="4" presetClass="entr" presetSubtype="16"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ox(in)">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P spid="14" grpId="0" animBg="1"/>
      <p:bldP spid="16" grpId="0"/>
      <p:bldP spid="17" grpId="0"/>
      <p:bldP spid="18" grpId="0"/>
      <p:bldP spid="19" grpId="0"/>
      <p:bldP spid="20" grpId="0"/>
      <p:bldP spid="22" grpId="0" animBg="1"/>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23"/>
          <p:cNvCxnSpPr/>
          <p:nvPr/>
        </p:nvCxnSpPr>
        <p:spPr bwMode="auto">
          <a:xfrm>
            <a:off x="257175" y="981075"/>
            <a:ext cx="0" cy="5441950"/>
          </a:xfrm>
          <a:prstGeom prst="straightConnector1">
            <a:avLst/>
          </a:prstGeom>
          <a:noFill/>
          <a:ln w="63500" cap="flat" cmpd="sng" algn="ctr">
            <a:solidFill>
              <a:srgbClr val="FF0000"/>
            </a:solidFill>
            <a:prstDash val="solid"/>
            <a:round/>
            <a:headEnd type="oval" w="med" len="med"/>
            <a:tailEnd type="diamond"/>
          </a:ln>
          <a:effectLst>
            <a:outerShdw blurRad="50800" dist="38100" dir="2700000" algn="tl" rotWithShape="0">
              <a:prstClr val="black">
                <a:alpha val="40000"/>
              </a:prstClr>
            </a:outerShdw>
          </a:effectLst>
        </p:spPr>
      </p:cxnSp>
      <p:pic>
        <p:nvPicPr>
          <p:cNvPr id="39" name="Picture 6" descr="C:\Documents and Settings\fengwu.luo\Application Data\Tencent\Users\122102596\QQ\WinTemp\RichOle\JG7%CZ0W99P7@7TF3{0[UPD.jpg"/>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584094" y="1110765"/>
            <a:ext cx="8227612" cy="923925"/>
          </a:xfrm>
          <a:prstGeom prst="rect">
            <a:avLst/>
          </a:prstGeom>
          <a:noFill/>
        </p:spPr>
      </p:pic>
      <p:sp>
        <p:nvSpPr>
          <p:cNvPr id="40" name="Rectangle 39"/>
          <p:cNvSpPr>
            <a:spLocks noChangeArrowheads="1"/>
          </p:cNvSpPr>
          <p:nvPr/>
        </p:nvSpPr>
        <p:spPr bwMode="auto">
          <a:xfrm>
            <a:off x="3708400" y="1511300"/>
            <a:ext cx="5116513" cy="5238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1984</a:t>
            </a:r>
            <a:r>
              <a:rPr lang="zh-CN" altLang="en-US" sz="1400" b="1" dirty="0">
                <a:latin typeface="微软雅黑" pitchFamily="34" charset="-122"/>
                <a:ea typeface="微软雅黑" pitchFamily="34" charset="-122"/>
              </a:rPr>
              <a:t>年</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谢米诺夫</a:t>
            </a:r>
            <a:r>
              <a:rPr lang="en-US" altLang="zh-CN" sz="1400" b="1" dirty="0">
                <a:latin typeface="微软雅黑" pitchFamily="34" charset="-122"/>
                <a:ea typeface="微软雅黑" pitchFamily="34" charset="-122"/>
              </a:rPr>
              <a:t>(G. W. </a:t>
            </a:r>
            <a:r>
              <a:rPr lang="en-US" altLang="zh-CN" sz="1400" b="1" dirty="0" err="1">
                <a:latin typeface="微软雅黑" pitchFamily="34" charset="-122"/>
                <a:ea typeface="微软雅黑" pitchFamily="34" charset="-122"/>
              </a:rPr>
              <a:t>Semenoff</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得出了与波函数方程类似的狄拉克</a:t>
            </a:r>
            <a:r>
              <a:rPr lang="en-US" altLang="zh-CN" sz="1400" b="1" dirty="0">
                <a:latin typeface="微软雅黑" pitchFamily="34" charset="-122"/>
                <a:ea typeface="微软雅黑" pitchFamily="34" charset="-122"/>
              </a:rPr>
              <a:t>(Dirac)</a:t>
            </a:r>
            <a:r>
              <a:rPr lang="zh-CN" altLang="en-US" sz="1400" b="1" dirty="0">
                <a:latin typeface="微软雅黑" pitchFamily="34" charset="-122"/>
                <a:ea typeface="微软雅黑" pitchFamily="34" charset="-122"/>
              </a:rPr>
              <a:t>方程。</a:t>
            </a:r>
          </a:p>
        </p:txBody>
      </p:sp>
      <p:pic>
        <p:nvPicPr>
          <p:cNvPr id="41" name="Picture 2" descr="C:\Documents and Settings\fengwu.luo\Application Data\Tencent\Users\122102596\QQ\WinTemp\RichOle\TL9[C@O8GGO`8K[@ST3~I_D.jp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584094" y="2172876"/>
            <a:ext cx="8227813" cy="862013"/>
          </a:xfrm>
          <a:prstGeom prst="rect">
            <a:avLst/>
          </a:prstGeom>
          <a:solidFill>
            <a:srgbClr val="92D050"/>
          </a:solidFill>
        </p:spPr>
      </p:pic>
      <p:sp>
        <p:nvSpPr>
          <p:cNvPr id="42" name="Rectangle 21"/>
          <p:cNvSpPr>
            <a:spLocks noChangeArrowheads="1"/>
          </p:cNvSpPr>
          <p:nvPr/>
        </p:nvSpPr>
        <p:spPr bwMode="auto">
          <a:xfrm>
            <a:off x="4010025" y="2511425"/>
            <a:ext cx="4802188" cy="5238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1987</a:t>
            </a:r>
            <a:r>
              <a:rPr lang="zh-CN" altLang="en-US" sz="1400" b="1" dirty="0">
                <a:latin typeface="微软雅黑" pitchFamily="34" charset="-122"/>
                <a:ea typeface="微软雅黑" pitchFamily="34" charset="-122"/>
              </a:rPr>
              <a:t>年，穆拉斯</a:t>
            </a:r>
            <a:r>
              <a:rPr lang="en-US" altLang="zh-CN" sz="1400" b="1" dirty="0">
                <a:latin typeface="微软雅黑" pitchFamily="34" charset="-122"/>
                <a:ea typeface="微软雅黑" pitchFamily="34" charset="-122"/>
              </a:rPr>
              <a:t>(</a:t>
            </a:r>
            <a:r>
              <a:rPr lang="en-US" altLang="zh-CN" sz="1400" b="1" dirty="0" err="1">
                <a:latin typeface="微软雅黑" pitchFamily="34" charset="-122"/>
                <a:ea typeface="微软雅黑" pitchFamily="34" charset="-122"/>
              </a:rPr>
              <a:t>S.Mouras</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才首次使用</a:t>
            </a:r>
            <a:r>
              <a:rPr lang="en-US" altLang="zh-CN" sz="1400" b="1" dirty="0">
                <a:latin typeface="微软雅黑" pitchFamily="34" charset="-122"/>
                <a:ea typeface="微软雅黑" pitchFamily="34" charset="-122"/>
              </a:rPr>
              <a:t>“</a:t>
            </a:r>
            <a:r>
              <a:rPr lang="en-US" altLang="zh-CN" sz="1400" b="1" dirty="0" err="1">
                <a:latin typeface="微软雅黑" pitchFamily="34" charset="-122"/>
                <a:ea typeface="微软雅黑" pitchFamily="34" charset="-122"/>
              </a:rPr>
              <a:t>Graphene</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这个名称来指代单层石墨片</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石墨烯）。</a:t>
            </a:r>
          </a:p>
        </p:txBody>
      </p:sp>
      <p:pic>
        <p:nvPicPr>
          <p:cNvPr id="43" name="Picture 7" descr="C:\Documents and Settings\fengwu.luo\Application Data\Tencent\Users\122102596\QQ\WinTemp\RichOle\]FX(U%B]]0MRDZZC7RLUD]P.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610088" y="3215349"/>
            <a:ext cx="8220498" cy="1073426"/>
          </a:xfrm>
          <a:prstGeom prst="rect">
            <a:avLst/>
          </a:prstGeom>
          <a:noFill/>
        </p:spPr>
      </p:pic>
      <p:pic>
        <p:nvPicPr>
          <p:cNvPr id="44" name="Picture 10" descr="C:\Documents and Settings\fengwu.luo\Application Data\Tencent\Users\122102596\QQ\WinTemp\RichOle\ACM0X{XFM92Y9[2E(HY8A9I.jpg"/>
          <p:cNvPicPr>
            <a:picLocks noChangeAspect="1" noChangeArrowheads="1"/>
          </p:cNvPicPr>
          <p:nvPr/>
        </p:nvPicPr>
        <p:blipFill>
          <a:blip r:embed="rId7" cstate="print">
            <a:duotone>
              <a:prstClr val="black"/>
              <a:schemeClr val="tx2">
                <a:tint val="45000"/>
                <a:satMod val="400000"/>
              </a:schemeClr>
            </a:duotone>
          </a:blip>
          <a:srcRect/>
          <a:stretch>
            <a:fillRect/>
          </a:stretch>
        </p:blipFill>
        <p:spPr bwMode="auto">
          <a:xfrm>
            <a:off x="622171" y="4414648"/>
            <a:ext cx="8202487" cy="926091"/>
          </a:xfrm>
          <a:prstGeom prst="rect">
            <a:avLst/>
          </a:prstGeom>
          <a:noFill/>
        </p:spPr>
      </p:pic>
      <p:sp>
        <p:nvSpPr>
          <p:cNvPr id="45" name="Rectangle 21"/>
          <p:cNvSpPr>
            <a:spLocks noChangeArrowheads="1"/>
          </p:cNvSpPr>
          <p:nvPr/>
        </p:nvSpPr>
        <p:spPr bwMode="auto">
          <a:xfrm>
            <a:off x="2244725" y="3551238"/>
            <a:ext cx="6597650" cy="738187"/>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1999</a:t>
            </a:r>
            <a:r>
              <a:rPr lang="zh-CN" altLang="zh-CN" sz="1400" b="1" dirty="0">
                <a:latin typeface="微软雅黑" pitchFamily="34" charset="-122"/>
                <a:ea typeface="微软雅黑" pitchFamily="34" charset="-122"/>
              </a:rPr>
              <a:t>年，当时在华盛顿大学的罗德尼</a:t>
            </a:r>
            <a:r>
              <a:rPr lang="en-US" altLang="zh-CN" sz="1400" b="1" dirty="0">
                <a:latin typeface="微软雅黑" pitchFamily="34" charset="-122"/>
                <a:ea typeface="微软雅黑" pitchFamily="34" charset="-122"/>
              </a:rPr>
              <a:t>.</a:t>
            </a:r>
            <a:r>
              <a:rPr lang="zh-CN" altLang="zh-CN" sz="1400" b="1" dirty="0">
                <a:latin typeface="微软雅黑" pitchFamily="34" charset="-122"/>
                <a:ea typeface="微软雅黑" pitchFamily="34" charset="-122"/>
              </a:rPr>
              <a:t>鲁夫</a:t>
            </a:r>
            <a:r>
              <a:rPr lang="en-US" altLang="zh-CN" sz="1400" b="1" dirty="0">
                <a:latin typeface="微软雅黑" pitchFamily="34" charset="-122"/>
                <a:ea typeface="微软雅黑" pitchFamily="34" charset="-122"/>
              </a:rPr>
              <a:t>(Rodney </a:t>
            </a:r>
            <a:r>
              <a:rPr lang="en-US" altLang="zh-CN" sz="1400" b="1" dirty="0" err="1">
                <a:latin typeface="微软雅黑" pitchFamily="34" charset="-122"/>
                <a:ea typeface="微软雅黑" pitchFamily="34" charset="-122"/>
              </a:rPr>
              <a:t>Rouff</a:t>
            </a:r>
            <a:r>
              <a:rPr lang="en-US" altLang="zh-CN" sz="1400" b="1" dirty="0">
                <a:latin typeface="微软雅黑" pitchFamily="34" charset="-122"/>
                <a:ea typeface="微软雅黑" pitchFamily="34" charset="-122"/>
              </a:rPr>
              <a:t>)</a:t>
            </a:r>
            <a:r>
              <a:rPr lang="zh-CN" altLang="zh-CN" sz="1400" b="1" dirty="0">
                <a:latin typeface="微软雅黑" pitchFamily="34" charset="-122"/>
                <a:ea typeface="微软雅黑" pitchFamily="34" charset="-122"/>
              </a:rPr>
              <a:t>尝试着将石墨在硅片上摩擦，并深信采用这个简单的方法可获得单层石墨烯，但很可惜他当时并没有对产物的厚度做进一步的测量。</a:t>
            </a:r>
          </a:p>
        </p:txBody>
      </p:sp>
      <p:pic>
        <p:nvPicPr>
          <p:cNvPr id="46" name="Picture 6" descr="C:\Documents and Settings\fengwu.luo\Application Data\Tencent\Users\122102596\QQ\WinTemp\RichOle\Q0]9(1LC[F95L@D}N39E(T9.jpg"/>
          <p:cNvPicPr>
            <a:picLocks noChangeAspect="1" noChangeArrowheads="1"/>
          </p:cNvPicPr>
          <p:nvPr/>
        </p:nvPicPr>
        <p:blipFill>
          <a:blip r:embed="rId8" cstate="print">
            <a:duotone>
              <a:prstClr val="black"/>
              <a:schemeClr val="tx2">
                <a:tint val="45000"/>
                <a:satMod val="400000"/>
              </a:schemeClr>
            </a:duotone>
          </a:blip>
          <a:srcRect/>
          <a:stretch>
            <a:fillRect/>
          </a:stretch>
        </p:blipFill>
        <p:spPr bwMode="auto">
          <a:xfrm>
            <a:off x="597045" y="5515316"/>
            <a:ext cx="8214661" cy="905876"/>
          </a:xfrm>
          <a:prstGeom prst="rect">
            <a:avLst/>
          </a:prstGeom>
          <a:noFill/>
        </p:spPr>
      </p:pic>
      <p:sp>
        <p:nvSpPr>
          <p:cNvPr id="47" name="Rectangle 21"/>
          <p:cNvSpPr>
            <a:spLocks noChangeArrowheads="1"/>
          </p:cNvSpPr>
          <p:nvPr/>
        </p:nvSpPr>
        <p:spPr bwMode="auto">
          <a:xfrm>
            <a:off x="2227263" y="4816475"/>
            <a:ext cx="6597650" cy="5238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2004</a:t>
            </a:r>
            <a:r>
              <a:rPr lang="zh-CN" altLang="zh-CN" sz="1400" b="1" dirty="0">
                <a:latin typeface="微软雅黑" pitchFamily="34" charset="-122"/>
                <a:ea typeface="微软雅黑" pitchFamily="34" charset="-122"/>
              </a:rPr>
              <a:t>年，美国哥仑比亚大学的菲利普</a:t>
            </a:r>
            <a:r>
              <a:rPr lang="en-US" altLang="zh-CN" sz="1400" b="1" dirty="0">
                <a:latin typeface="微软雅黑" pitchFamily="34" charset="-122"/>
                <a:ea typeface="微软雅黑" pitchFamily="34" charset="-122"/>
              </a:rPr>
              <a:t>.</a:t>
            </a:r>
            <a:r>
              <a:rPr lang="zh-CN" altLang="zh-CN" sz="1400" b="1" dirty="0">
                <a:latin typeface="微软雅黑" pitchFamily="34" charset="-122"/>
                <a:ea typeface="微软雅黑" pitchFamily="34" charset="-122"/>
              </a:rPr>
              <a:t>金</a:t>
            </a:r>
            <a:r>
              <a:rPr lang="en-US" altLang="zh-CN" sz="1400" b="1" dirty="0">
                <a:latin typeface="微软雅黑" pitchFamily="34" charset="-122"/>
                <a:ea typeface="微软雅黑" pitchFamily="34" charset="-122"/>
              </a:rPr>
              <a:t>(Philip Kim)</a:t>
            </a:r>
            <a:r>
              <a:rPr lang="zh-CN" altLang="zh-CN" sz="1400" b="1" dirty="0">
                <a:latin typeface="微软雅黑" pitchFamily="34" charset="-122"/>
                <a:ea typeface="微软雅黑" pitchFamily="34" charset="-122"/>
              </a:rPr>
              <a:t>也利用石墨制作了一个“纳米铅笔</a:t>
            </a:r>
            <a:r>
              <a:rPr lang="en-US" altLang="zh-CN" sz="1400" b="1" dirty="0">
                <a:latin typeface="微软雅黑" pitchFamily="34" charset="-122"/>
                <a:ea typeface="微软雅黑" pitchFamily="34" charset="-122"/>
              </a:rPr>
              <a:t>”</a:t>
            </a:r>
            <a:r>
              <a:rPr lang="zh-CN" altLang="zh-CN" sz="1400" b="1" dirty="0">
                <a:latin typeface="微软雅黑" pitchFamily="34" charset="-122"/>
                <a:ea typeface="微软雅黑" pitchFamily="34" charset="-122"/>
              </a:rPr>
              <a:t>，在一个表面上划写，并得到了石墨薄片，层数最低可达</a:t>
            </a:r>
            <a:r>
              <a:rPr lang="en-US" altLang="zh-CN" sz="1400" b="1" dirty="0">
                <a:latin typeface="微软雅黑" pitchFamily="34" charset="-122"/>
                <a:ea typeface="微软雅黑" pitchFamily="34" charset="-122"/>
              </a:rPr>
              <a:t>10</a:t>
            </a:r>
            <a:r>
              <a:rPr lang="zh-CN" altLang="zh-CN" sz="1400" b="1" dirty="0">
                <a:latin typeface="微软雅黑" pitchFamily="34" charset="-122"/>
                <a:ea typeface="微软雅黑" pitchFamily="34" charset="-122"/>
              </a:rPr>
              <a:t>层。</a:t>
            </a:r>
          </a:p>
        </p:txBody>
      </p:sp>
      <p:sp>
        <p:nvSpPr>
          <p:cNvPr id="48" name="Rectangle 21"/>
          <p:cNvSpPr>
            <a:spLocks noChangeArrowheads="1"/>
          </p:cNvSpPr>
          <p:nvPr/>
        </p:nvSpPr>
        <p:spPr bwMode="auto">
          <a:xfrm>
            <a:off x="928688" y="5811838"/>
            <a:ext cx="7929562" cy="609600"/>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defRPr/>
            </a:pPr>
            <a:r>
              <a:rPr lang="en-US" altLang="zh-CN" sz="1400" b="1" dirty="0" smtClean="0">
                <a:latin typeface="微软雅黑" pitchFamily="34" charset="-122"/>
                <a:ea typeface="微软雅黑" pitchFamily="34" charset="-122"/>
              </a:rPr>
              <a:t>2004</a:t>
            </a:r>
            <a:r>
              <a:rPr lang="zh-CN" altLang="en-US" sz="1400" b="1" dirty="0" smtClean="0">
                <a:latin typeface="微软雅黑" pitchFamily="34" charset="-122"/>
                <a:ea typeface="微软雅黑" pitchFamily="34" charset="-122"/>
              </a:rPr>
              <a:t>年，英</a:t>
            </a:r>
            <a:r>
              <a:rPr lang="zh-CN" altLang="en-US" sz="1400" b="1" dirty="0">
                <a:latin typeface="微软雅黑" pitchFamily="34" charset="-122"/>
                <a:ea typeface="微软雅黑" pitchFamily="34" charset="-122"/>
              </a:rPr>
              <a:t>国曼彻斯特大</a:t>
            </a:r>
            <a:r>
              <a:rPr lang="zh-CN" altLang="en-US" sz="1400" b="1" dirty="0" smtClean="0">
                <a:latin typeface="微软雅黑" pitchFamily="34" charset="-122"/>
                <a:ea typeface="微软雅黑" pitchFamily="34" charset="-122"/>
              </a:rPr>
              <a:t>学的安</a:t>
            </a:r>
            <a:r>
              <a:rPr lang="zh-CN" altLang="en-US" sz="1400" b="1" dirty="0">
                <a:latin typeface="微软雅黑" pitchFamily="34" charset="-122"/>
                <a:ea typeface="微软雅黑" pitchFamily="34" charset="-122"/>
              </a:rPr>
              <a:t>德烈</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盖姆和康斯坦丁</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諾沃肖罗夫成</a:t>
            </a:r>
            <a:r>
              <a:rPr lang="zh-CN" altLang="en-US" sz="1400" b="1" dirty="0" smtClean="0">
                <a:latin typeface="微软雅黑" pitchFamily="34" charset="-122"/>
                <a:ea typeface="微软雅黑" pitchFamily="34" charset="-122"/>
              </a:rPr>
              <a:t>功在</a:t>
            </a:r>
            <a:r>
              <a:rPr lang="zh-CN" altLang="en-US" sz="1400" b="1" dirty="0">
                <a:latin typeface="微软雅黑" pitchFamily="34" charset="-122"/>
                <a:ea typeface="微软雅黑" pitchFamily="34" charset="-122"/>
              </a:rPr>
              <a:t>实验中用胶带“撕裂法”从石墨中分离出石墨烯，而证实它可以单独存在，两人也</a:t>
            </a:r>
            <a:r>
              <a:rPr lang="zh-CN" altLang="en-US" sz="1400" b="1" dirty="0" smtClean="0">
                <a:latin typeface="微软雅黑" pitchFamily="34" charset="-122"/>
                <a:ea typeface="微软雅黑" pitchFamily="34" charset="-122"/>
              </a:rPr>
              <a:t>因此共</a:t>
            </a:r>
            <a:r>
              <a:rPr lang="zh-CN" altLang="en-US" sz="1400" b="1" dirty="0">
                <a:latin typeface="微软雅黑" pitchFamily="34" charset="-122"/>
                <a:ea typeface="微软雅黑" pitchFamily="34" charset="-122"/>
              </a:rPr>
              <a:t>同获得</a:t>
            </a:r>
            <a:r>
              <a:rPr lang="en-US" altLang="zh-CN" sz="1400" b="1" dirty="0">
                <a:latin typeface="微软雅黑" pitchFamily="34" charset="-122"/>
                <a:ea typeface="微软雅黑" pitchFamily="34" charset="-122"/>
              </a:rPr>
              <a:t>2010</a:t>
            </a:r>
            <a:r>
              <a:rPr lang="zh-CN" altLang="en-US" sz="1400" b="1" dirty="0">
                <a:latin typeface="微软雅黑" pitchFamily="34" charset="-122"/>
                <a:ea typeface="微软雅黑" pitchFamily="34" charset="-122"/>
              </a:rPr>
              <a:t>年诺贝尔物理学</a:t>
            </a:r>
            <a:r>
              <a:rPr lang="zh-CN" altLang="en-US" sz="1400" b="1" dirty="0" smtClean="0">
                <a:latin typeface="微软雅黑" pitchFamily="34" charset="-122"/>
                <a:ea typeface="微软雅黑" pitchFamily="34" charset="-122"/>
              </a:rPr>
              <a:t>奖。</a:t>
            </a:r>
            <a:endParaRPr lang="zh-CN" altLang="en-US" sz="1400" b="1" dirty="0">
              <a:latin typeface="微软雅黑" pitchFamily="34" charset="-122"/>
              <a:ea typeface="微软雅黑" pitchFamily="34" charset="-122"/>
            </a:endParaRPr>
          </a:p>
        </p:txBody>
      </p:sp>
      <p:sp>
        <p:nvSpPr>
          <p:cNvPr id="49" name="Rectangle 48"/>
          <p:cNvSpPr>
            <a:spLocks noChangeArrowheads="1"/>
          </p:cNvSpPr>
          <p:nvPr/>
        </p:nvSpPr>
        <p:spPr bwMode="auto">
          <a:xfrm>
            <a:off x="7989888" y="1103313"/>
            <a:ext cx="82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1984</a:t>
            </a:r>
            <a:endParaRPr lang="zh-CN" altLang="en-US" sz="2000"/>
          </a:p>
        </p:txBody>
      </p:sp>
      <p:sp>
        <p:nvSpPr>
          <p:cNvPr id="50" name="Rectangle 49"/>
          <p:cNvSpPr>
            <a:spLocks noChangeArrowheads="1"/>
          </p:cNvSpPr>
          <p:nvPr/>
        </p:nvSpPr>
        <p:spPr bwMode="auto">
          <a:xfrm>
            <a:off x="7989888" y="2214563"/>
            <a:ext cx="82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1987</a:t>
            </a:r>
            <a:endParaRPr lang="zh-CN" altLang="en-US" sz="2000"/>
          </a:p>
        </p:txBody>
      </p:sp>
      <p:sp>
        <p:nvSpPr>
          <p:cNvPr id="53" name="Rectangle 52"/>
          <p:cNvSpPr>
            <a:spLocks noChangeArrowheads="1"/>
          </p:cNvSpPr>
          <p:nvPr/>
        </p:nvSpPr>
        <p:spPr bwMode="auto">
          <a:xfrm>
            <a:off x="7980363" y="5438775"/>
            <a:ext cx="849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2004</a:t>
            </a:r>
            <a:endParaRPr lang="zh-CN" altLang="en-US" sz="2000"/>
          </a:p>
        </p:txBody>
      </p:sp>
      <p:sp>
        <p:nvSpPr>
          <p:cNvPr id="54" name="Rectangle 53"/>
          <p:cNvSpPr>
            <a:spLocks noChangeArrowheads="1"/>
          </p:cNvSpPr>
          <p:nvPr/>
        </p:nvSpPr>
        <p:spPr bwMode="auto">
          <a:xfrm>
            <a:off x="8008938" y="3151188"/>
            <a:ext cx="82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1999</a:t>
            </a:r>
            <a:endParaRPr lang="zh-CN" altLang="en-US" sz="2000"/>
          </a:p>
        </p:txBody>
      </p:sp>
      <p:sp>
        <p:nvSpPr>
          <p:cNvPr id="55" name="Rectangle 54"/>
          <p:cNvSpPr>
            <a:spLocks noChangeArrowheads="1"/>
          </p:cNvSpPr>
          <p:nvPr/>
        </p:nvSpPr>
        <p:spPr bwMode="auto">
          <a:xfrm>
            <a:off x="8002588" y="4529138"/>
            <a:ext cx="82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2004</a:t>
            </a:r>
            <a:endParaRPr lang="zh-CN" altLang="en-US" sz="2000"/>
          </a:p>
        </p:txBody>
      </p:sp>
      <p:sp>
        <p:nvSpPr>
          <p:cNvPr id="20" name="Rectangle 8"/>
          <p:cNvSpPr>
            <a:spLocks noChangeArrowheads="1"/>
          </p:cNvSpPr>
          <p:nvPr/>
        </p:nvSpPr>
        <p:spPr bwMode="auto">
          <a:xfrm>
            <a:off x="0" y="142875"/>
            <a:ext cx="1428750" cy="214313"/>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1" name="Rectangle 3"/>
          <p:cNvSpPr txBox="1">
            <a:spLocks noChangeArrowheads="1"/>
          </p:cNvSpPr>
          <p:nvPr/>
        </p:nvSpPr>
        <p:spPr bwMode="auto">
          <a:xfrm>
            <a:off x="2071688" y="-71438"/>
            <a:ext cx="4929187"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chemeClr val="tx2"/>
                </a:solidFill>
                <a:latin typeface="黑体" pitchFamily="49" charset="-122"/>
                <a:ea typeface="黑体" pitchFamily="49" charset="-122"/>
              </a:rPr>
              <a:t>查看“参考文献”</a:t>
            </a:r>
            <a:endParaRPr lang="en-US" altLang="zh-CN" sz="2400" b="1">
              <a:solidFill>
                <a:schemeClr val="tx2"/>
              </a:solidFill>
              <a:latin typeface="黑体" pitchFamily="49" charset="-122"/>
              <a:ea typeface="黑体" pitchFamily="49" charset="-122"/>
            </a:endParaRPr>
          </a:p>
          <a:p>
            <a:pPr eaLnBrk="1" hangingPunct="1"/>
            <a:r>
              <a:rPr lang="en-US" altLang="zh-CN" sz="2400" b="1">
                <a:solidFill>
                  <a:schemeClr val="tx2"/>
                </a:solidFill>
                <a:latin typeface="黑体" pitchFamily="49" charset="-122"/>
                <a:ea typeface="黑体" pitchFamily="49" charset="-122"/>
              </a:rPr>
              <a:t>—</a:t>
            </a:r>
            <a:r>
              <a:rPr lang="zh-CN" altLang="en-US" sz="2400" b="1">
                <a:solidFill>
                  <a:schemeClr val="tx2"/>
                </a:solidFill>
                <a:latin typeface="黑体" pitchFamily="49" charset="-122"/>
                <a:ea typeface="黑体" pitchFamily="49" charset="-122"/>
              </a:rPr>
              <a:t>探究石墨烯从理论到实验的历程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500" fill="hold"/>
                                        <p:tgtEl>
                                          <p:spTgt spid="50"/>
                                        </p:tgtEl>
                                        <p:attrNameLst>
                                          <p:attrName>ppt_x</p:attrName>
                                        </p:attrNameLst>
                                      </p:cBhvr>
                                      <p:tavLst>
                                        <p:tav tm="0">
                                          <p:val>
                                            <p:strVal val="#ppt_x"/>
                                          </p:val>
                                        </p:tav>
                                        <p:tav tm="100000">
                                          <p:val>
                                            <p:strVal val="#ppt_x"/>
                                          </p:val>
                                        </p:tav>
                                      </p:tavLst>
                                    </p:anim>
                                    <p:anim calcmode="lin" valueType="num">
                                      <p:cBhvr additive="base">
                                        <p:cTn id="3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fill="hold"/>
                                        <p:tgtEl>
                                          <p:spTgt spid="55"/>
                                        </p:tgtEl>
                                        <p:attrNameLst>
                                          <p:attrName>ppt_x</p:attrName>
                                        </p:attrNameLst>
                                      </p:cBhvr>
                                      <p:tavLst>
                                        <p:tav tm="0">
                                          <p:val>
                                            <p:strVal val="#ppt_x"/>
                                          </p:val>
                                        </p:tav>
                                        <p:tav tm="100000">
                                          <p:val>
                                            <p:strVal val="#ppt_x"/>
                                          </p:val>
                                        </p:tav>
                                      </p:tavLst>
                                    </p:anim>
                                    <p:anim calcmode="lin" valueType="num">
                                      <p:cBhvr additive="base">
                                        <p:cTn id="5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500"/>
                            </p:stCondLst>
                            <p:childTnLst>
                              <p:par>
                                <p:cTn id="74" presetID="10"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2000"/>
                                        <p:tgtEl>
                                          <p:spTgt spid="1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par>
                                <p:cTn id="82" presetID="4" presetClass="entr" presetSubtype="16"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ox(in)">
                                      <p:cBhvr>
                                        <p:cTn id="8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5" grpId="0" animBg="1"/>
      <p:bldP spid="47" grpId="0" animBg="1"/>
      <p:bldP spid="48" grpId="0" animBg="1"/>
      <p:bldP spid="49" grpId="0"/>
      <p:bldP spid="50" grpId="0"/>
      <p:bldP spid="53" grpId="0"/>
      <p:bldP spid="54" grpId="0"/>
      <p:bldP spid="55" grpId="0"/>
      <p:bldP spid="20" grpId="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0899" name="Rectangle 7"/>
          <p:cNvSpPr>
            <a:spLocks noChangeArrowheads="1"/>
          </p:cNvSpPr>
          <p:nvPr/>
        </p:nvSpPr>
        <p:spPr bwMode="auto">
          <a:xfrm>
            <a:off x="7286625" y="571500"/>
            <a:ext cx="1285875" cy="1500188"/>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0900" name="Rectangle 8"/>
          <p:cNvSpPr>
            <a:spLocks noChangeArrowheads="1"/>
          </p:cNvSpPr>
          <p:nvPr/>
        </p:nvSpPr>
        <p:spPr bwMode="auto">
          <a:xfrm>
            <a:off x="7358063" y="1143000"/>
            <a:ext cx="1008062" cy="285750"/>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Rectangle 3"/>
          <p:cNvSpPr txBox="1">
            <a:spLocks noChangeArrowheads="1"/>
          </p:cNvSpPr>
          <p:nvPr/>
        </p:nvSpPr>
        <p:spPr>
          <a:xfrm>
            <a:off x="2500313" y="1357313"/>
            <a:ext cx="9144000" cy="457200"/>
          </a:xfrm>
          <a:prstGeom prst="rect">
            <a:avLst/>
          </a:prstGeom>
        </p:spPr>
        <p:txBody>
          <a:bodyPr/>
          <a:lstStyle/>
          <a:p>
            <a:pPr>
              <a:lnSpc>
                <a:spcPct val="90000"/>
              </a:lnSpc>
              <a:defRPr/>
            </a:pPr>
            <a:r>
              <a:rPr lang="zh-CN" altLang="en-US" sz="2400" b="1" dirty="0">
                <a:solidFill>
                  <a:schemeClr val="tx2"/>
                </a:solidFill>
                <a:latin typeface="黑体" pitchFamily="2" charset="-122"/>
                <a:ea typeface="黑体" pitchFamily="2" charset="-122"/>
              </a:rPr>
              <a:t>查看“被引频次”</a:t>
            </a:r>
            <a:endParaRPr lang="en-US" altLang="zh-CN" sz="2400" b="1" dirty="0">
              <a:solidFill>
                <a:schemeClr val="tx2"/>
              </a:solidFill>
              <a:latin typeface="黑体" pitchFamily="2" charset="-122"/>
              <a:ea typeface="黑体" pitchFamily="2" charset="-122"/>
            </a:endParaRPr>
          </a:p>
          <a:p>
            <a:pPr>
              <a:lnSpc>
                <a:spcPct val="90000"/>
              </a:lnSpc>
              <a:defRPr/>
            </a:pPr>
            <a:r>
              <a:rPr lang="en-US" altLang="zh-CN" sz="2400" b="1" dirty="0">
                <a:solidFill>
                  <a:schemeClr val="tx2"/>
                </a:solidFill>
                <a:latin typeface="黑体" pitchFamily="2" charset="-122"/>
                <a:ea typeface="黑体" pitchFamily="2" charset="-122"/>
              </a:rPr>
              <a:t>—</a:t>
            </a:r>
            <a:r>
              <a:rPr lang="zh-CN" altLang="en-US" sz="2400" b="1" dirty="0">
                <a:solidFill>
                  <a:schemeClr val="tx2"/>
                </a:solidFill>
                <a:latin typeface="黑体" pitchFamily="2" charset="-122"/>
                <a:ea typeface="黑体" pitchFamily="2" charset="-122"/>
              </a:rPr>
              <a:t>发现理论的最新应用和发展</a:t>
            </a:r>
          </a:p>
          <a:p>
            <a:pPr>
              <a:lnSpc>
                <a:spcPct val="90000"/>
              </a:lnSpc>
              <a:defRPr/>
            </a:pPr>
            <a:endParaRPr lang="en-US" altLang="zh-CN" sz="2400" b="1" kern="0" dirty="0">
              <a:solidFill>
                <a:schemeClr val="tx2"/>
              </a:solidFill>
              <a:latin typeface="黑体" pitchFamily="2" charset="-122"/>
              <a:ea typeface="黑体" pitchFamily="2" charset="-122"/>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r>
              <a:rPr lang="en-US" altLang="zh-CN" sz="3200" dirty="0" smtClean="0">
                <a:latin typeface="黑体" panose="02010609060101010101" pitchFamily="49" charset="-122"/>
                <a:ea typeface="黑体" panose="02010609060101010101" pitchFamily="49" charset="-122"/>
              </a:rPr>
              <a:t>ESI–</a:t>
            </a:r>
            <a:r>
              <a:rPr lang="zh-CN" altLang="en-US" sz="3200" dirty="0" smtClean="0">
                <a:latin typeface="黑体" panose="02010609060101010101" pitchFamily="49" charset="-122"/>
                <a:ea typeface="黑体" panose="02010609060101010101" pitchFamily="49" charset="-122"/>
              </a:rPr>
              <a:t>评</a:t>
            </a:r>
            <a:r>
              <a:rPr lang="zh-CN" altLang="en-US" sz="3200" dirty="0">
                <a:latin typeface="黑体" panose="02010609060101010101" pitchFamily="49" charset="-122"/>
                <a:ea typeface="黑体" panose="02010609060101010101" pitchFamily="49" charset="-122"/>
              </a:rPr>
              <a:t>价方式</a:t>
            </a:r>
          </a:p>
        </p:txBody>
      </p:sp>
      <p:sp>
        <p:nvSpPr>
          <p:cNvPr id="44035" name="内容占位符 2"/>
          <p:cNvSpPr>
            <a:spLocks noGrp="1"/>
          </p:cNvSpPr>
          <p:nvPr>
            <p:ph idx="1"/>
          </p:nvPr>
        </p:nvSpPr>
        <p:spPr>
          <a:xfrm>
            <a:off x="917575" y="1525588"/>
            <a:ext cx="8226425" cy="4646612"/>
          </a:xfrm>
        </p:spPr>
        <p:txBody>
          <a:bodyPr/>
          <a:lstStyle/>
          <a:p>
            <a:r>
              <a:rPr lang="zh-CN" altLang="en-US" dirty="0" smtClean="0">
                <a:latin typeface="微软雅黑" pitchFamily="34" charset="-122"/>
                <a:ea typeface="微软雅黑" pitchFamily="34" charset="-122"/>
              </a:rPr>
              <a:t>以滚动 </a:t>
            </a:r>
            <a:r>
              <a:rPr lang="en-US" altLang="zh-CN" sz="2800" b="1" dirty="0" smtClean="0">
                <a:solidFill>
                  <a:schemeClr val="tx2"/>
                </a:solidFill>
                <a:latin typeface="微软雅黑" pitchFamily="34" charset="-122"/>
                <a:ea typeface="微软雅黑" pitchFamily="34" charset="-122"/>
              </a:rPr>
              <a:t>10 </a:t>
            </a:r>
            <a:r>
              <a:rPr lang="zh-CN" altLang="en-US" sz="2800" b="1" dirty="0" smtClean="0">
                <a:solidFill>
                  <a:schemeClr val="tx2"/>
                </a:solidFill>
                <a:latin typeface="微软雅黑" pitchFamily="34" charset="-122"/>
                <a:ea typeface="微软雅黑" pitchFamily="34" charset="-122"/>
              </a:rPr>
              <a:t>年 </a:t>
            </a:r>
            <a:r>
              <a:rPr lang="zh-CN" altLang="en-US" dirty="0" smtClean="0">
                <a:latin typeface="微软雅黑" pitchFamily="34" charset="-122"/>
                <a:ea typeface="微软雅黑" pitchFamily="34" charset="-122"/>
              </a:rPr>
              <a:t>为统计周期，每 </a:t>
            </a:r>
            <a:r>
              <a:rPr lang="en-US" altLang="zh-CN" sz="2800" b="1" dirty="0" smtClean="0">
                <a:solidFill>
                  <a:schemeClr val="tx2"/>
                </a:solidFill>
                <a:latin typeface="微软雅黑" pitchFamily="34" charset="-122"/>
                <a:ea typeface="微软雅黑" pitchFamily="34" charset="-122"/>
              </a:rPr>
              <a:t>2</a:t>
            </a:r>
            <a:r>
              <a:rPr lang="zh-CN" altLang="en-US" sz="2800" b="1" dirty="0" smtClean="0">
                <a:solidFill>
                  <a:schemeClr val="tx2"/>
                </a:solidFill>
                <a:latin typeface="微软雅黑" pitchFamily="34" charset="-122"/>
                <a:ea typeface="微软雅黑" pitchFamily="34" charset="-122"/>
              </a:rPr>
              <a:t>个月 </a:t>
            </a:r>
            <a:r>
              <a:rPr lang="zh-CN" altLang="en-US" dirty="0" smtClean="0">
                <a:latin typeface="微软雅黑" pitchFamily="34" charset="-122"/>
                <a:ea typeface="微软雅黑" pitchFamily="34" charset="-122"/>
              </a:rPr>
              <a:t>更新一次</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仅以 </a:t>
            </a:r>
            <a:r>
              <a:rPr lang="zh-CN" altLang="en-US" sz="2800" b="1" dirty="0" smtClean="0">
                <a:solidFill>
                  <a:schemeClr val="tx2"/>
                </a:solidFill>
                <a:latin typeface="微软雅黑" pitchFamily="34" charset="-122"/>
                <a:ea typeface="微软雅黑" pitchFamily="34" charset="-122"/>
              </a:rPr>
              <a:t>被引用次数 </a:t>
            </a:r>
            <a:r>
              <a:rPr lang="zh-CN" altLang="en-US" dirty="0" smtClean="0">
                <a:latin typeface="微软雅黑" pitchFamily="34" charset="-122"/>
                <a:ea typeface="微软雅黑" pitchFamily="34" charset="-122"/>
              </a:rPr>
              <a:t>进行排名，与 </a:t>
            </a:r>
            <a:r>
              <a:rPr lang="zh-CN" altLang="en-US" sz="2800" b="1" dirty="0" smtClean="0">
                <a:solidFill>
                  <a:schemeClr val="tx2"/>
                </a:solidFill>
                <a:latin typeface="微软雅黑" pitchFamily="34" charset="-122"/>
                <a:ea typeface="微软雅黑" pitchFamily="34" charset="-122"/>
              </a:rPr>
              <a:t>文章数 </a:t>
            </a:r>
            <a:r>
              <a:rPr lang="zh-CN" altLang="en-US" dirty="0" smtClean="0">
                <a:latin typeface="微软雅黑" pitchFamily="34" charset="-122"/>
                <a:ea typeface="微软雅黑" pitchFamily="34" charset="-122"/>
              </a:rPr>
              <a:t>无关</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将 </a:t>
            </a:r>
            <a:r>
              <a:rPr lang="en-US" altLang="zh-CN" sz="2800" b="1" dirty="0" smtClean="0">
                <a:solidFill>
                  <a:schemeClr val="tx2"/>
                </a:solidFill>
                <a:latin typeface="微软雅黑" pitchFamily="34" charset="-122"/>
                <a:ea typeface="微软雅黑" pitchFamily="34" charset="-122"/>
              </a:rPr>
              <a:t>SCIE</a:t>
            </a:r>
            <a:r>
              <a:rPr lang="en-US" altLang="zh-CN" dirty="0" smtClean="0">
                <a:latin typeface="微软雅黑" pitchFamily="34" charset="-122"/>
                <a:ea typeface="微软雅黑" pitchFamily="34" charset="-122"/>
              </a:rPr>
              <a:t>\</a:t>
            </a:r>
            <a:r>
              <a:rPr lang="en-US" altLang="zh-CN" sz="2800" b="1" dirty="0" smtClean="0">
                <a:solidFill>
                  <a:schemeClr val="tx2"/>
                </a:solidFill>
                <a:latin typeface="微软雅黑" pitchFamily="34" charset="-122"/>
                <a:ea typeface="微软雅黑" pitchFamily="34" charset="-122"/>
              </a:rPr>
              <a:t>SSCI </a:t>
            </a:r>
            <a:r>
              <a:rPr lang="zh-CN" altLang="en-US" dirty="0" smtClean="0">
                <a:latin typeface="微软雅黑" pitchFamily="34" charset="-122"/>
                <a:ea typeface="微软雅黑" pitchFamily="34" charset="-122"/>
              </a:rPr>
              <a:t>收录的期刊划分到 </a:t>
            </a:r>
            <a:r>
              <a:rPr lang="en-US" altLang="zh-CN" sz="2800" b="1" dirty="0" smtClean="0">
                <a:solidFill>
                  <a:schemeClr val="tx2"/>
                </a:solidFill>
                <a:latin typeface="微软雅黑" pitchFamily="34" charset="-122"/>
                <a:ea typeface="微软雅黑" pitchFamily="34" charset="-122"/>
              </a:rPr>
              <a:t>22</a:t>
            </a:r>
            <a:r>
              <a:rPr lang="zh-CN" altLang="en-US" sz="2800" b="1" dirty="0" smtClean="0">
                <a:solidFill>
                  <a:schemeClr val="tx2"/>
                </a:solidFill>
                <a:latin typeface="微软雅黑" pitchFamily="34" charset="-122"/>
                <a:ea typeface="微软雅黑" pitchFamily="34" charset="-122"/>
              </a:rPr>
              <a:t>个学科 </a:t>
            </a:r>
            <a:r>
              <a:rPr lang="zh-CN" altLang="en-US" dirty="0" smtClean="0">
                <a:latin typeface="微软雅黑" pitchFamily="34" charset="-122"/>
                <a:ea typeface="微软雅黑" pitchFamily="34" charset="-122"/>
              </a:rPr>
              <a:t>大类：</a:t>
            </a:r>
            <a:endParaRPr lang="en-US" altLang="zh-CN" dirty="0" smtClean="0">
              <a:latin typeface="微软雅黑" pitchFamily="34" charset="-122"/>
              <a:ea typeface="微软雅黑" pitchFamily="34" charset="-122"/>
            </a:endParaRPr>
          </a:p>
          <a:p>
            <a:pPr>
              <a:buFontTx/>
              <a:buNone/>
            </a:pP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农业科学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生物学和生物化学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临床医学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计算机科学 </a:t>
            </a:r>
          </a:p>
          <a:p>
            <a:pPr>
              <a:buFontTx/>
              <a:buNone/>
            </a:pP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空间科学</a:t>
            </a:r>
            <a:r>
              <a:rPr lang="zh-CN" altLang="en-US" sz="2000" dirty="0" smtClean="0">
                <a:latin typeface="微软雅黑" pitchFamily="34" charset="-122"/>
                <a:ea typeface="微软雅黑" pitchFamily="34" charset="-122"/>
              </a:rPr>
              <a:t>    </a:t>
            </a:r>
            <a:r>
              <a:rPr lang="zh-CN" altLang="en-US" sz="2000" u="sng" dirty="0">
                <a:latin typeface="微软雅黑" pitchFamily="34" charset="-122"/>
                <a:ea typeface="微软雅黑" pitchFamily="34" charset="-122"/>
              </a:rPr>
              <a:t>经济和管理学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环境科学</a:t>
            </a:r>
            <a:r>
              <a:rPr lang="en-US" altLang="zh-CN" sz="2000" u="sng" dirty="0" smtClean="0">
                <a:latin typeface="微软雅黑" pitchFamily="34" charset="-122"/>
                <a:ea typeface="微软雅黑" pitchFamily="34" charset="-122"/>
              </a:rPr>
              <a:t>/</a:t>
            </a:r>
            <a:r>
              <a:rPr lang="zh-CN" altLang="en-US" sz="2000" u="sng" dirty="0" smtClean="0">
                <a:latin typeface="微软雅黑" pitchFamily="34" charset="-122"/>
                <a:ea typeface="微软雅黑" pitchFamily="34" charset="-122"/>
              </a:rPr>
              <a:t>生态学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地学</a:t>
            </a:r>
          </a:p>
          <a:p>
            <a:pPr>
              <a:buFontTx/>
              <a:buNone/>
            </a:pP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材料科学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数学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微生物学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分子生物学和遗传学</a:t>
            </a:r>
            <a:r>
              <a:rPr lang="zh-CN" altLang="en-US" sz="2000" dirty="0" smtClean="0">
                <a:latin typeface="微软雅黑" pitchFamily="34" charset="-122"/>
                <a:ea typeface="微软雅黑" pitchFamily="34" charset="-122"/>
              </a:rPr>
              <a:t> </a:t>
            </a:r>
            <a:endParaRPr lang="en-US" altLang="zh-CN" sz="2000" dirty="0" smtClean="0">
              <a:latin typeface="微软雅黑" pitchFamily="34" charset="-122"/>
              <a:ea typeface="微软雅黑" pitchFamily="34" charset="-122"/>
            </a:endParaRPr>
          </a:p>
          <a:p>
            <a:pPr>
              <a:buFontTx/>
              <a:buNone/>
            </a:pP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多学科 </a:t>
            </a:r>
            <a:r>
              <a:rPr lang="en-US" altLang="zh-CN" sz="2000" u="sng" dirty="0" smtClean="0">
                <a:latin typeface="微软雅黑" pitchFamily="34" charset="-122"/>
                <a:ea typeface="微软雅黑" pitchFamily="34" charset="-122"/>
              </a:rPr>
              <a:t>(Multidisciplinary)</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神经科学和行为科学</a:t>
            </a:r>
            <a:r>
              <a:rPr lang="zh-CN" altLang="en-US" sz="2000" dirty="0" smtClean="0">
                <a:latin typeface="微软雅黑" pitchFamily="34" charset="-122"/>
                <a:ea typeface="微软雅黑" pitchFamily="34" charset="-122"/>
              </a:rPr>
              <a:t> </a:t>
            </a:r>
            <a:endParaRPr lang="en-US" altLang="zh-CN" sz="2000" dirty="0" smtClean="0">
              <a:latin typeface="微软雅黑" pitchFamily="34" charset="-122"/>
              <a:ea typeface="微软雅黑" pitchFamily="34" charset="-122"/>
            </a:endParaRPr>
          </a:p>
          <a:p>
            <a:pPr>
              <a:buFontTx/>
              <a:buNone/>
            </a:pPr>
            <a:r>
              <a:rPr lang="en-US" altLang="zh-CN"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药理学和毒理学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物理学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植物学和动物学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免疫学</a:t>
            </a:r>
          </a:p>
          <a:p>
            <a:pPr>
              <a:buFontTx/>
              <a:buNone/>
            </a:pPr>
            <a:r>
              <a:rPr lang="en-US" altLang="zh-CN"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精神病学</a:t>
            </a:r>
            <a:r>
              <a:rPr lang="en-US" altLang="zh-CN" sz="2000" u="sng" dirty="0" smtClean="0">
                <a:latin typeface="微软雅黑" pitchFamily="34" charset="-122"/>
                <a:ea typeface="微软雅黑" pitchFamily="34" charset="-122"/>
              </a:rPr>
              <a:t>/</a:t>
            </a:r>
            <a:r>
              <a:rPr lang="zh-CN" altLang="en-US" sz="2000" u="sng" dirty="0" smtClean="0">
                <a:latin typeface="微软雅黑" pitchFamily="34" charset="-122"/>
                <a:ea typeface="微软雅黑" pitchFamily="34" charset="-122"/>
              </a:rPr>
              <a:t>心理学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社会科学</a:t>
            </a:r>
            <a:r>
              <a:rPr lang="en-US" altLang="zh-CN" sz="2000" u="sng" dirty="0" smtClean="0">
                <a:latin typeface="微软雅黑" pitchFamily="34" charset="-122"/>
                <a:ea typeface="微软雅黑" pitchFamily="34" charset="-122"/>
              </a:rPr>
              <a:t> - </a:t>
            </a:r>
            <a:r>
              <a:rPr lang="zh-CN" altLang="en-US" sz="2000" u="sng" dirty="0" smtClean="0">
                <a:latin typeface="微软雅黑" pitchFamily="34" charset="-122"/>
                <a:ea typeface="微软雅黑" pitchFamily="34" charset="-122"/>
              </a:rPr>
              <a:t>概论</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工程学</a:t>
            </a:r>
            <a:r>
              <a:rPr lang="zh-CN" altLang="en-US" sz="2000" dirty="0" smtClean="0">
                <a:latin typeface="微软雅黑" pitchFamily="34" charset="-122"/>
                <a:ea typeface="微软雅黑" pitchFamily="34" charset="-122"/>
              </a:rPr>
              <a:t>    </a:t>
            </a:r>
            <a:r>
              <a:rPr lang="zh-CN" altLang="en-US" sz="2000" u="sng" dirty="0" smtClean="0">
                <a:latin typeface="微软雅黑" pitchFamily="34" charset="-122"/>
                <a:ea typeface="微软雅黑" pitchFamily="34" charset="-122"/>
              </a:rPr>
              <a:t>化学</a:t>
            </a:r>
            <a:r>
              <a:rPr lang="zh-CN" altLang="en-US" sz="2000" dirty="0" smtClean="0">
                <a:latin typeface="微软雅黑" pitchFamily="34" charset="-122"/>
                <a:ea typeface="微软雅黑" pitchFamily="34" charset="-122"/>
              </a:rPr>
              <a:t> </a:t>
            </a:r>
            <a:endParaRPr lang="en-US" altLang="zh-CN" sz="2000" dirty="0" smtClean="0">
              <a:latin typeface="微软雅黑" pitchFamily="34" charset="-122"/>
              <a:ea typeface="微软雅黑" pitchFamily="34" charset="-122"/>
            </a:endParaRPr>
          </a:p>
          <a:p>
            <a:pPr>
              <a:buFontTx/>
              <a:buNone/>
            </a:pPr>
            <a:endParaRPr lang="zh-CN" altLang="en-US" sz="2000" u="sng" dirty="0" smtClean="0">
              <a:latin typeface="微软雅黑" pitchFamily="34" charset="-122"/>
              <a:ea typeface="微软雅黑" pitchFamily="34" charset="-122"/>
            </a:endParaRPr>
          </a:p>
          <a:p>
            <a:pPr>
              <a:buFontTx/>
              <a:buNone/>
            </a:pPr>
            <a:endParaRPr lang="zh-CN" altLang="en-US" sz="2000" u="sng" dirty="0" smtClean="0">
              <a:latin typeface="微软雅黑" pitchFamily="34" charset="-122"/>
              <a:ea typeface="微软雅黑" pitchFamily="34" charset="-122"/>
            </a:endParaRPr>
          </a:p>
          <a:p>
            <a:pPr>
              <a:buFontTx/>
              <a:buNone/>
            </a:pPr>
            <a:endParaRPr lang="zh-CN" altLang="en-US" dirty="0" smtClean="0">
              <a:latin typeface="微软雅黑" pitchFamily="34" charset="-122"/>
              <a:ea typeface="微软雅黑" pitchFamily="34" charset="-122"/>
            </a:endParaRPr>
          </a:p>
        </p:txBody>
      </p:sp>
      <p:sp>
        <p:nvSpPr>
          <p:cNvPr id="4" name="灯片编号占位符 3"/>
          <p:cNvSpPr>
            <a:spLocks noGrp="1"/>
          </p:cNvSpPr>
          <p:nvPr>
            <p:ph type="sldNum" sz="quarter" idx="11"/>
          </p:nvPr>
        </p:nvSpPr>
        <p:spPr>
          <a:xfrm>
            <a:off x="8424863" y="6394450"/>
            <a:ext cx="4572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Clr>
                <a:schemeClr val="tx2"/>
              </a:buClr>
              <a:buChar char="•"/>
              <a:defRPr sz="2400">
                <a:solidFill>
                  <a:schemeClr val="tx1"/>
                </a:solidFill>
                <a:latin typeface="Arial" charset="0"/>
                <a:ea typeface="MS PGothic" pitchFamily="34" charset="-128"/>
              </a:defRPr>
            </a:lvl1pPr>
            <a:lvl2pPr marL="742950" indent="-285750" eaLnBrk="0" hangingPunct="0">
              <a:spcBef>
                <a:spcPct val="30000"/>
              </a:spcBef>
              <a:buClr>
                <a:schemeClr val="tx2"/>
              </a:buClr>
              <a:buFont typeface="Arial" charset="0"/>
              <a:buChar char="–"/>
              <a:defRPr sz="2000">
                <a:solidFill>
                  <a:schemeClr val="tx1"/>
                </a:solidFill>
                <a:latin typeface="Arial" charset="0"/>
                <a:ea typeface="MS PGothic" pitchFamily="34" charset="-128"/>
              </a:defRPr>
            </a:lvl2pPr>
            <a:lvl3pPr marL="1143000" indent="-228600" eaLnBrk="0" hangingPunct="0">
              <a:spcBef>
                <a:spcPct val="25000"/>
              </a:spcBef>
              <a:buClr>
                <a:schemeClr val="tx2"/>
              </a:buClr>
              <a:buChar char="•"/>
              <a:defRPr sz="2400">
                <a:solidFill>
                  <a:schemeClr val="tx1"/>
                </a:solidFill>
                <a:latin typeface="Arial" charset="0"/>
                <a:ea typeface="MS PGothic" pitchFamily="34" charset="-128"/>
              </a:defRPr>
            </a:lvl3pPr>
            <a:lvl4pPr marL="1600200" indent="-228600" eaLnBrk="0" hangingPunct="0">
              <a:spcBef>
                <a:spcPct val="20000"/>
              </a:spcBef>
              <a:buClr>
                <a:schemeClr val="tx2"/>
              </a:buClr>
              <a:buFont typeface="Arial" charset="0"/>
              <a:buChar char="–"/>
              <a:defRPr sz="1600">
                <a:solidFill>
                  <a:schemeClr val="tx1"/>
                </a:solidFill>
                <a:latin typeface="Arial" charset="0"/>
                <a:ea typeface="MS PGothic" pitchFamily="34" charset="-128"/>
              </a:defRPr>
            </a:lvl4pPr>
            <a:lvl5pPr marL="2057400" indent="-228600" eaLnBrk="0" hangingPunct="0">
              <a:spcBef>
                <a:spcPct val="20000"/>
              </a:spcBef>
              <a:buClr>
                <a:schemeClr val="tx2"/>
              </a:buClr>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ea typeface="MS PGothic" pitchFamily="34" charset="-128"/>
              </a:defRPr>
            </a:lvl9pPr>
          </a:lstStyle>
          <a:p>
            <a:pPr eaLnBrk="1" hangingPunct="1">
              <a:spcBef>
                <a:spcPct val="0"/>
              </a:spcBef>
              <a:buClrTx/>
              <a:buFontTx/>
              <a:buNone/>
            </a:pPr>
            <a:fld id="{316DEFCD-B8F5-4ACC-AC8C-60CE53AD780C}" type="slidenum">
              <a:rPr lang="zh-CN" altLang="en-US" sz="900" smtClean="0">
                <a:ea typeface="宋体" pitchFamily="2" charset="-122"/>
              </a:rPr>
              <a:pPr eaLnBrk="1" hangingPunct="1">
                <a:spcBef>
                  <a:spcPct val="0"/>
                </a:spcBef>
                <a:buClrTx/>
                <a:buFontTx/>
                <a:buNone/>
              </a:pPr>
              <a:t>6</a:t>
            </a:fld>
            <a:endParaRPr lang="zh-CN" altLang="en-US" sz="900" dirty="0" smtClean="0">
              <a:ea typeface="宋体" pitchFamily="2" charset="-122"/>
            </a:endParaRPr>
          </a:p>
        </p:txBody>
      </p:sp>
    </p:spTree>
    <p:extLst>
      <p:ext uri="{BB962C8B-B14F-4D97-AF65-F5344CB8AC3E}">
        <p14:creationId xmlns:p14="http://schemas.microsoft.com/office/powerpoint/2010/main" val="573958787"/>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Documents and Settings\fengwu.luo\Application Data\Tencent\Users\122102596\QQ\WinTemp\RichOle\29MI3FV}@]_4_%8J$%86H)A.jpg"/>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611560" y="5454650"/>
            <a:ext cx="8277683" cy="885825"/>
          </a:xfrm>
          <a:prstGeom prst="rect">
            <a:avLst/>
          </a:prstGeom>
          <a:noFill/>
        </p:spPr>
      </p:pic>
      <p:sp>
        <p:nvSpPr>
          <p:cNvPr id="5" name="Rectangle 4"/>
          <p:cNvSpPr>
            <a:spLocks noChangeArrowheads="1"/>
          </p:cNvSpPr>
          <p:nvPr/>
        </p:nvSpPr>
        <p:spPr bwMode="auto">
          <a:xfrm>
            <a:off x="4103688" y="5832475"/>
            <a:ext cx="4786312" cy="5238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2006</a:t>
            </a:r>
            <a:r>
              <a:rPr lang="zh-CN" altLang="en-US" sz="1400" b="1" dirty="0">
                <a:latin typeface="微软雅黑" pitchFamily="34" charset="-122"/>
                <a:ea typeface="微软雅黑" pitchFamily="34" charset="-122"/>
              </a:rPr>
              <a:t>年</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安德烈</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盖姆和康斯坦丁</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諾沃肖罗夫提出可以用石墨烯来检验隧穿效应。</a:t>
            </a:r>
          </a:p>
        </p:txBody>
      </p:sp>
      <p:pic>
        <p:nvPicPr>
          <p:cNvPr id="6" name="Picture 8" descr="C:\Documents and Settings\fengwu.luo\Application Data\Tencent\Users\122102596\QQ\WinTemp\RichOle\T{3NAPN69JSH)@()0~5)_{I.jp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611560" y="4229100"/>
            <a:ext cx="8277684" cy="914400"/>
          </a:xfrm>
          <a:prstGeom prst="rect">
            <a:avLst/>
          </a:prstGeom>
          <a:noFill/>
        </p:spPr>
      </p:pic>
      <p:sp>
        <p:nvSpPr>
          <p:cNvPr id="7" name="Rectangle 6"/>
          <p:cNvSpPr>
            <a:spLocks noChangeArrowheads="1"/>
          </p:cNvSpPr>
          <p:nvPr/>
        </p:nvSpPr>
        <p:spPr bwMode="auto">
          <a:xfrm>
            <a:off x="4103688" y="4838700"/>
            <a:ext cx="4786312" cy="3079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2009</a:t>
            </a:r>
            <a:r>
              <a:rPr lang="zh-CN" altLang="en-US" sz="1400" b="1" dirty="0">
                <a:latin typeface="微软雅黑" pitchFamily="34" charset="-122"/>
                <a:ea typeface="微软雅黑" pitchFamily="34" charset="-122"/>
              </a:rPr>
              <a:t>年</a:t>
            </a:r>
            <a:r>
              <a:rPr lang="en-US" altLang="zh-CN" sz="1400" b="1" dirty="0">
                <a:latin typeface="微软雅黑" pitchFamily="34" charset="-122"/>
                <a:ea typeface="微软雅黑" pitchFamily="34" charset="-122"/>
              </a:rPr>
              <a:t>, </a:t>
            </a:r>
            <a:r>
              <a:rPr lang="zh-CN" altLang="en-US" sz="1400" b="1" dirty="0">
                <a:latin typeface="微软雅黑" pitchFamily="34" charset="-122"/>
                <a:ea typeface="微软雅黑" pitchFamily="34" charset="-122"/>
              </a:rPr>
              <a:t>菲利普</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金证实了用石墨烯来检验隧穿效应的想法。</a:t>
            </a:r>
          </a:p>
        </p:txBody>
      </p:sp>
      <p:sp>
        <p:nvSpPr>
          <p:cNvPr id="8" name="Rectangle 7"/>
          <p:cNvSpPr>
            <a:spLocks noChangeArrowheads="1"/>
          </p:cNvSpPr>
          <p:nvPr/>
        </p:nvSpPr>
        <p:spPr bwMode="auto">
          <a:xfrm>
            <a:off x="8061325" y="5432425"/>
            <a:ext cx="81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2006</a:t>
            </a:r>
            <a:endParaRPr lang="zh-CN" altLang="en-US" sz="2000"/>
          </a:p>
        </p:txBody>
      </p:sp>
      <p:sp>
        <p:nvSpPr>
          <p:cNvPr id="9" name="Rectangle 8"/>
          <p:cNvSpPr>
            <a:spLocks noChangeArrowheads="1"/>
          </p:cNvSpPr>
          <p:nvPr/>
        </p:nvSpPr>
        <p:spPr bwMode="auto">
          <a:xfrm>
            <a:off x="8061325" y="4244975"/>
            <a:ext cx="81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2009</a:t>
            </a:r>
            <a:endParaRPr lang="zh-CN" altLang="en-US" sz="2000" b="1">
              <a:latin typeface="微软雅黑" pitchFamily="34" charset="-122"/>
              <a:ea typeface="微软雅黑" pitchFamily="34" charset="-122"/>
            </a:endParaRPr>
          </a:p>
        </p:txBody>
      </p:sp>
      <p:pic>
        <p:nvPicPr>
          <p:cNvPr id="10" name="Picture 17" descr="C:\Documents and Settings\fengwu.luo\Application Data\Tencent\Users\122102596\QQ\WinTemp\RichOle\_NTVI2S9GC@C6IUOJWCT1FT.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611559" y="2959264"/>
            <a:ext cx="8269533" cy="929033"/>
          </a:xfrm>
          <a:prstGeom prst="rect">
            <a:avLst/>
          </a:prstGeom>
          <a:noFill/>
        </p:spPr>
      </p:pic>
      <p:sp>
        <p:nvSpPr>
          <p:cNvPr id="11" name="Rectangle 10"/>
          <p:cNvSpPr>
            <a:spLocks noChangeArrowheads="1"/>
          </p:cNvSpPr>
          <p:nvPr/>
        </p:nvSpPr>
        <p:spPr bwMode="auto">
          <a:xfrm>
            <a:off x="2419350" y="3363913"/>
            <a:ext cx="6461125" cy="5238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2010</a:t>
            </a:r>
            <a:r>
              <a:rPr lang="zh-CN" altLang="en-US" sz="1400" b="1" dirty="0">
                <a:latin typeface="微软雅黑" pitchFamily="34" charset="-122"/>
                <a:ea typeface="微软雅黑" pitchFamily="34" charset="-122"/>
              </a:rPr>
              <a:t>年</a:t>
            </a:r>
            <a:r>
              <a:rPr lang="en-US" altLang="zh-CN" sz="1400" b="1" dirty="0">
                <a:latin typeface="微软雅黑" pitchFamily="34" charset="-122"/>
                <a:ea typeface="微软雅黑" pitchFamily="34" charset="-122"/>
              </a:rPr>
              <a:t>, </a:t>
            </a:r>
            <a:r>
              <a:rPr lang="zh-CN" altLang="zh-CN" sz="1400" b="1" dirty="0">
                <a:latin typeface="微软雅黑" pitchFamily="34" charset="-122"/>
                <a:ea typeface="微软雅黑" pitchFamily="34" charset="-122"/>
              </a:rPr>
              <a:t>Hagan Bayley</a:t>
            </a:r>
            <a:r>
              <a:rPr lang="zh-CN" altLang="en-US" sz="1400" b="1" dirty="0">
                <a:latin typeface="微软雅黑" pitchFamily="34" charset="-122"/>
                <a:ea typeface="微软雅黑" pitchFamily="34" charset="-122"/>
              </a:rPr>
              <a:t>提出石墨烯纳米孔设备可探测单个</a:t>
            </a:r>
            <a:r>
              <a:rPr lang="en-US" altLang="zh-CN" sz="1400" b="1" dirty="0">
                <a:latin typeface="微软雅黑" pitchFamily="34" charset="-122"/>
                <a:ea typeface="微软雅黑" pitchFamily="34" charset="-122"/>
              </a:rPr>
              <a:t>DNA</a:t>
            </a:r>
            <a:r>
              <a:rPr lang="zh-CN" altLang="en-US" sz="1400" b="1" dirty="0">
                <a:latin typeface="微软雅黑" pitchFamily="34" charset="-122"/>
                <a:ea typeface="微软雅黑" pitchFamily="34" charset="-122"/>
              </a:rPr>
              <a:t>分子，</a:t>
            </a:r>
            <a:r>
              <a:rPr lang="zh-CN" altLang="zh-CN" sz="1400" b="1" dirty="0">
                <a:latin typeface="微软雅黑" pitchFamily="34" charset="-122"/>
                <a:ea typeface="微软雅黑" pitchFamily="34" charset="-122"/>
              </a:rPr>
              <a:t>石墨烯有望实现直接的，快速的，低成本的基因电子测序技术</a:t>
            </a:r>
            <a:r>
              <a:rPr lang="zh-CN" altLang="en-US" sz="1400" b="1" dirty="0">
                <a:latin typeface="微软雅黑" pitchFamily="34" charset="-122"/>
                <a:ea typeface="微软雅黑" pitchFamily="34" charset="-122"/>
              </a:rPr>
              <a:t>。</a:t>
            </a:r>
          </a:p>
        </p:txBody>
      </p:sp>
      <p:sp>
        <p:nvSpPr>
          <p:cNvPr id="12" name="Rectangle 11"/>
          <p:cNvSpPr>
            <a:spLocks noChangeArrowheads="1"/>
          </p:cNvSpPr>
          <p:nvPr/>
        </p:nvSpPr>
        <p:spPr bwMode="auto">
          <a:xfrm>
            <a:off x="8061325" y="2959100"/>
            <a:ext cx="81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2010</a:t>
            </a:r>
            <a:endParaRPr lang="zh-CN" altLang="en-US" sz="2000" b="1">
              <a:latin typeface="微软雅黑" pitchFamily="34" charset="-122"/>
              <a:ea typeface="微软雅黑" pitchFamily="34" charset="-122"/>
            </a:endParaRPr>
          </a:p>
        </p:txBody>
      </p:sp>
      <p:cxnSp>
        <p:nvCxnSpPr>
          <p:cNvPr id="13" name="直接箭头连接符 23"/>
          <p:cNvCxnSpPr/>
          <p:nvPr/>
        </p:nvCxnSpPr>
        <p:spPr bwMode="auto">
          <a:xfrm flipV="1">
            <a:off x="250825" y="450850"/>
            <a:ext cx="0" cy="6192838"/>
          </a:xfrm>
          <a:prstGeom prst="straightConnector1">
            <a:avLst/>
          </a:prstGeom>
          <a:noFill/>
          <a:ln w="63500" cap="flat" cmpd="sng" algn="ctr">
            <a:solidFill>
              <a:srgbClr val="FF0000"/>
            </a:solidFill>
            <a:prstDash val="solid"/>
            <a:round/>
            <a:headEnd type="oval" w="med" len="med"/>
            <a:tailEnd type="diamond"/>
          </a:ln>
          <a:effectLst>
            <a:outerShdw blurRad="50800" dist="38100" dir="2700000" algn="tl" rotWithShape="0">
              <a:prstClr val="black">
                <a:alpha val="40000"/>
              </a:prstClr>
            </a:outerShdw>
          </a:effectLst>
        </p:spPr>
      </p:cxnSp>
      <p:pic>
        <p:nvPicPr>
          <p:cNvPr id="20" name="Picture 2" descr="C:\Documents and Settings\fengwu.luo\Application Data\Tencent\Users\122102596\QQ\WinTemp\RichOle\G$0MH)4U[@5N4LKV4T]R5UL.jpg"/>
          <p:cNvPicPr>
            <a:picLocks noChangeAspect="1" noChangeArrowheads="1"/>
          </p:cNvPicPr>
          <p:nvPr/>
        </p:nvPicPr>
        <p:blipFill>
          <a:blip r:embed="rId7" cstate="print">
            <a:duotone>
              <a:prstClr val="black"/>
              <a:schemeClr val="tx2">
                <a:tint val="45000"/>
                <a:satMod val="400000"/>
              </a:schemeClr>
            </a:duotone>
          </a:blip>
          <a:srcRect/>
          <a:stretch>
            <a:fillRect/>
          </a:stretch>
        </p:blipFill>
        <p:spPr bwMode="auto">
          <a:xfrm>
            <a:off x="628601" y="446444"/>
            <a:ext cx="8252491" cy="883511"/>
          </a:xfrm>
          <a:prstGeom prst="rect">
            <a:avLst/>
          </a:prstGeom>
          <a:noFill/>
        </p:spPr>
      </p:pic>
      <p:sp>
        <p:nvSpPr>
          <p:cNvPr id="21" name="Rectangle 13"/>
          <p:cNvSpPr>
            <a:spLocks noChangeArrowheads="1"/>
          </p:cNvSpPr>
          <p:nvPr/>
        </p:nvSpPr>
        <p:spPr bwMode="auto">
          <a:xfrm>
            <a:off x="3435350" y="806450"/>
            <a:ext cx="5445125" cy="523875"/>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2012</a:t>
            </a:r>
            <a:r>
              <a:rPr lang="zh-CN" altLang="en-US" sz="1400" b="1" dirty="0">
                <a:latin typeface="微软雅黑" pitchFamily="34" charset="-122"/>
                <a:ea typeface="微软雅黑" pitchFamily="34" charset="-122"/>
              </a:rPr>
              <a:t>年</a:t>
            </a:r>
            <a:r>
              <a:rPr lang="en-US" altLang="zh-CN" sz="1400" b="1" dirty="0">
                <a:latin typeface="微软雅黑" pitchFamily="34" charset="-122"/>
                <a:ea typeface="微软雅黑" pitchFamily="34" charset="-122"/>
              </a:rPr>
              <a:t>,</a:t>
            </a:r>
            <a:r>
              <a:rPr lang="zh-CN" altLang="en-US" sz="1400" b="1" dirty="0">
                <a:latin typeface="微软雅黑" pitchFamily="34" charset="-122"/>
                <a:ea typeface="微软雅黑" pitchFamily="34" charset="-122"/>
              </a:rPr>
              <a:t>麻省理工学院的教授研究表明石墨烯过滤器可能大幅度的胜过其他的海水淡化技术</a:t>
            </a:r>
            <a:r>
              <a:rPr lang="zh-CN" altLang="zh-CN" sz="1400" b="1" dirty="0">
                <a:latin typeface="微软雅黑" pitchFamily="34" charset="-122"/>
                <a:ea typeface="微软雅黑" pitchFamily="34" charset="-122"/>
              </a:rPr>
              <a:t>。</a:t>
            </a:r>
            <a:endParaRPr lang="zh-CN" altLang="en-US" sz="1400" b="1" dirty="0">
              <a:latin typeface="微软雅黑" pitchFamily="34" charset="-122"/>
              <a:ea typeface="微软雅黑" pitchFamily="34" charset="-122"/>
            </a:endParaRPr>
          </a:p>
        </p:txBody>
      </p:sp>
      <p:sp>
        <p:nvSpPr>
          <p:cNvPr id="22" name="Rectangle 21"/>
          <p:cNvSpPr>
            <a:spLocks noChangeArrowheads="1"/>
          </p:cNvSpPr>
          <p:nvPr/>
        </p:nvSpPr>
        <p:spPr bwMode="auto">
          <a:xfrm>
            <a:off x="8061325" y="446088"/>
            <a:ext cx="82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2012</a:t>
            </a:r>
            <a:endParaRPr lang="zh-CN" altLang="en-US" sz="2000" b="1">
              <a:latin typeface="微软雅黑" pitchFamily="34" charset="-122"/>
              <a:ea typeface="微软雅黑" pitchFamily="34" charset="-122"/>
            </a:endParaRPr>
          </a:p>
        </p:txBody>
      </p:sp>
      <p:pic>
        <p:nvPicPr>
          <p:cNvPr id="23" name="Picture 9" descr="C:\Documents and Settings\fengwu.luo\Application Data\Tencent\Users\122102596\QQ\WinTemp\RichOle\3GEQM5U1E1(7KMAGM71IXJ7.jpg"/>
          <p:cNvPicPr>
            <a:picLocks noChangeAspect="1" noChangeArrowheads="1"/>
          </p:cNvPicPr>
          <p:nvPr/>
        </p:nvPicPr>
        <p:blipFill>
          <a:blip r:embed="rId8" cstate="print">
            <a:duotone>
              <a:prstClr val="black"/>
              <a:schemeClr val="tx2">
                <a:tint val="45000"/>
                <a:satMod val="400000"/>
              </a:schemeClr>
            </a:duotone>
          </a:blip>
          <a:srcRect/>
          <a:stretch>
            <a:fillRect/>
          </a:stretch>
        </p:blipFill>
        <p:spPr bwMode="auto">
          <a:xfrm>
            <a:off x="611561" y="1637820"/>
            <a:ext cx="8269531" cy="1018841"/>
          </a:xfrm>
          <a:prstGeom prst="rect">
            <a:avLst/>
          </a:prstGeom>
          <a:noFill/>
        </p:spPr>
      </p:pic>
      <p:sp>
        <p:nvSpPr>
          <p:cNvPr id="24" name="Rectangle 13"/>
          <p:cNvSpPr>
            <a:spLocks noChangeArrowheads="1"/>
          </p:cNvSpPr>
          <p:nvPr/>
        </p:nvSpPr>
        <p:spPr bwMode="auto">
          <a:xfrm>
            <a:off x="2611438" y="2133600"/>
            <a:ext cx="6269037" cy="522288"/>
          </a:xfrm>
          <a:prstGeom prst="rect">
            <a:avLst/>
          </a:prstGeom>
          <a:solidFill>
            <a:schemeClr val="tx2">
              <a:lumMod val="40000"/>
              <a:lumOff val="60000"/>
            </a:schemeClr>
          </a:solidFill>
          <a:ln>
            <a:solidFill>
              <a:schemeClr val="accent3"/>
            </a:solid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400" b="1" dirty="0">
                <a:latin typeface="微软雅黑" pitchFamily="34" charset="-122"/>
                <a:ea typeface="微软雅黑" pitchFamily="34" charset="-122"/>
              </a:rPr>
              <a:t>2011</a:t>
            </a:r>
            <a:r>
              <a:rPr lang="zh-CN" altLang="en-US" sz="1400" b="1" dirty="0">
                <a:latin typeface="微软雅黑" pitchFamily="34" charset="-122"/>
                <a:ea typeface="微软雅黑" pitchFamily="34" charset="-122"/>
              </a:rPr>
              <a:t>年</a:t>
            </a:r>
            <a:r>
              <a:rPr lang="en-US" altLang="zh-CN" sz="1400" b="1" dirty="0">
                <a:latin typeface="微软雅黑" pitchFamily="34" charset="-122"/>
                <a:ea typeface="微软雅黑" pitchFamily="34" charset="-122"/>
              </a:rPr>
              <a:t>, </a:t>
            </a:r>
            <a:r>
              <a:rPr lang="zh-CN" altLang="en-US" sz="1400" b="1" dirty="0">
                <a:latin typeface="微软雅黑" pitchFamily="34" charset="-122"/>
                <a:ea typeface="微软雅黑" pitchFamily="34" charset="-122"/>
              </a:rPr>
              <a:t>美国佐治亚理工学院与香港大学的学者率先报道了垂直排列化多层石墨烯三维立体结构在热界面材料中的应用及其超高等效热导率和超低界面热阻。</a:t>
            </a:r>
          </a:p>
        </p:txBody>
      </p:sp>
      <p:sp>
        <p:nvSpPr>
          <p:cNvPr id="25" name="Rectangle 29"/>
          <p:cNvSpPr>
            <a:spLocks noChangeArrowheads="1"/>
          </p:cNvSpPr>
          <p:nvPr/>
        </p:nvSpPr>
        <p:spPr bwMode="auto">
          <a:xfrm>
            <a:off x="8061325" y="1733550"/>
            <a:ext cx="81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latin typeface="微软雅黑" pitchFamily="34" charset="-122"/>
                <a:ea typeface="微软雅黑" pitchFamily="34" charset="-122"/>
              </a:rPr>
              <a:t>2011</a:t>
            </a:r>
            <a:endParaRPr lang="zh-CN" altLang="en-US" sz="2000" b="1">
              <a:latin typeface="微软雅黑" pitchFamily="34" charset="-122"/>
              <a:ea typeface="微软雅黑" pitchFamily="34" charset="-122"/>
            </a:endParaRPr>
          </a:p>
        </p:txBody>
      </p:sp>
      <p:sp>
        <p:nvSpPr>
          <p:cNvPr id="28" name="TextBox 27"/>
          <p:cNvSpPr txBox="1">
            <a:spLocks noChangeArrowheads="1"/>
          </p:cNvSpPr>
          <p:nvPr/>
        </p:nvSpPr>
        <p:spPr bwMode="auto">
          <a:xfrm>
            <a:off x="1285875" y="1571625"/>
            <a:ext cx="6786563" cy="3140075"/>
          </a:xfrm>
          <a:prstGeom prst="rect">
            <a:avLst/>
          </a:prstGeom>
          <a:solidFill>
            <a:schemeClr val="bg1"/>
          </a:solidFill>
          <a:ln w="28575">
            <a:solidFill>
              <a:schemeClr val="tx1"/>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b="1"/>
              <a:t>2013</a:t>
            </a:r>
            <a:r>
              <a:rPr lang="zh-CN" altLang="en-US" b="1"/>
              <a:t>年：中科院强</a:t>
            </a:r>
            <a:r>
              <a:rPr lang="zh-CN" altLang="en-US" b="1">
                <a:hlinkClick r:id="rId9" tooltip="激光材料"/>
              </a:rPr>
              <a:t>激光材料</a:t>
            </a:r>
            <a:r>
              <a:rPr lang="zh-CN" altLang="en-US" b="1"/>
              <a:t>重点实验室研究员王俊在石墨烯光子学领域，首次从实验上验证了石墨烯的宽带非线性光学特性。</a:t>
            </a:r>
            <a:r>
              <a:rPr lang="en-US" altLang="zh-CN" b="1"/>
              <a:t>2009</a:t>
            </a:r>
            <a:r>
              <a:rPr lang="zh-CN" altLang="en-US" b="1"/>
              <a:t>年，当时针对石墨烯光学性质的实验研究只有一篇后来获诺贝尔奖的</a:t>
            </a:r>
            <a:r>
              <a:rPr lang="en-US" altLang="zh-CN" b="1"/>
              <a:t>Geim</a:t>
            </a:r>
            <a:r>
              <a:rPr lang="zh-CN" altLang="en-US" b="1"/>
              <a:t>教授和</a:t>
            </a:r>
            <a:r>
              <a:rPr lang="en-US" altLang="zh-CN" b="1"/>
              <a:t>Novoselov</a:t>
            </a:r>
            <a:r>
              <a:rPr lang="zh-CN" altLang="en-US" b="1"/>
              <a:t>教授小组发表于</a:t>
            </a:r>
            <a:r>
              <a:rPr lang="en-US" altLang="zh-CN" b="1"/>
              <a:t>Science</a:t>
            </a:r>
            <a:r>
              <a:rPr lang="zh-CN" altLang="en-US" b="1"/>
              <a:t>的论文，而非线性光学性质研究还处于空白的状况，王俊认为，其应用价值并未引起足够重视。于是，王俊开始解决发现的这一“问题”。他对此的研究成果第一次从实验上揭示了石墨烯优异的非线性光学性质，开创了石墨烯光子学性质及其应用研究的先河，为研究石墨烯及其衍生材料的非线性光学性质、以及开发石墨烯光子学器件提供了准确可靠的实验依据和理论解释。王俊的研究被业内称赞为石墨烯光子学领域具有开拓性的工作之一。</a:t>
            </a:r>
          </a:p>
        </p:txBody>
      </p:sp>
      <p:sp>
        <p:nvSpPr>
          <p:cNvPr id="29" name="Rectangle 2"/>
          <p:cNvSpPr txBox="1">
            <a:spLocks noChangeArrowheads="1"/>
          </p:cNvSpPr>
          <p:nvPr/>
        </p:nvSpPr>
        <p:spPr bwMode="auto">
          <a:xfrm>
            <a:off x="311150" y="-82550"/>
            <a:ext cx="8689975" cy="582613"/>
          </a:xfrm>
          <a:prstGeom prst="rect">
            <a:avLst/>
          </a:prstGeom>
          <a:noFill/>
          <a:ln w="9525">
            <a:noFill/>
            <a:miter lim="800000"/>
            <a:headEnd/>
            <a:tailEnd/>
          </a:ln>
        </p:spPr>
        <p:txBody>
          <a:bodyPr lIns="0" tIns="0" rIns="0" bIns="0" anchor="ctr"/>
          <a:lstStyle/>
          <a:p>
            <a:pPr eaLnBrk="0" hangingPunct="0">
              <a:lnSpc>
                <a:spcPct val="110000"/>
              </a:lnSpc>
              <a:defRPr/>
            </a:pPr>
            <a:r>
              <a:rPr lang="zh-CN" altLang="en-US" sz="2300" dirty="0">
                <a:solidFill>
                  <a:schemeClr val="tx2"/>
                </a:solidFill>
                <a:latin typeface="黑体" pitchFamily="2" charset="-122"/>
                <a:ea typeface="黑体" pitchFamily="2" charset="-122"/>
              </a:rPr>
              <a:t>通过引用该文章的</a:t>
            </a:r>
            <a:r>
              <a:rPr lang="zh-CN" altLang="en-US" sz="2300" dirty="0">
                <a:solidFill>
                  <a:schemeClr val="tx2"/>
                </a:solidFill>
                <a:effectLst>
                  <a:outerShdw blurRad="38100" dist="38100" dir="2700000" algn="tl">
                    <a:srgbClr val="000000">
                      <a:alpha val="43137"/>
                    </a:srgbClr>
                  </a:outerShdw>
                </a:effectLst>
                <a:latin typeface="黑体" pitchFamily="2" charset="-122"/>
                <a:ea typeface="黑体" pitchFamily="2" charset="-122"/>
              </a:rPr>
              <a:t>施引文献</a:t>
            </a:r>
            <a:r>
              <a:rPr lang="zh-CN" altLang="en-US" sz="2300" dirty="0">
                <a:solidFill>
                  <a:schemeClr val="tx2"/>
                </a:solidFill>
                <a:latin typeface="黑体" pitchFamily="2" charset="-122"/>
                <a:ea typeface="黑体" pitchFamily="2" charset="-122"/>
              </a:rPr>
              <a:t>发现该课题的研究发展方向和最新成果</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500"/>
                            </p:stCondLst>
                            <p:childTnLst>
                              <p:par>
                                <p:cTn id="70" presetID="10"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000"/>
                                        <p:tgtEl>
                                          <p:spTgt spid="13"/>
                                        </p:tgtEl>
                                      </p:cBhvr>
                                    </p:animEffect>
                                  </p:childTnLst>
                                </p:cTn>
                              </p:par>
                              <p:par>
                                <p:cTn id="73" presetID="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1" grpId="0" animBg="1"/>
      <p:bldP spid="12" grpId="0"/>
      <p:bldP spid="21" grpId="0" animBg="1"/>
      <p:bldP spid="22" grpId="0"/>
      <p:bldP spid="24" grpId="0" animBg="1"/>
      <p:bldP spid="25" grpId="0"/>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F9D5EBC-C1F8-458C-9FCC-A856319D5E13}" type="slidenum">
              <a:rPr lang="en-US" altLang="en-US" smtClean="0">
                <a:solidFill>
                  <a:srgbClr val="4B4B4B"/>
                </a:solidFill>
              </a:rPr>
              <a:pPr eaLnBrk="1" hangingPunct="1"/>
              <a:t>61</a:t>
            </a:fld>
            <a:endParaRPr lang="en-US" altLang="en-US" smtClean="0">
              <a:solidFill>
                <a:srgbClr val="4B4B4B"/>
              </a:solidFill>
            </a:endParaRPr>
          </a:p>
        </p:txBody>
      </p:sp>
      <p:pic>
        <p:nvPicPr>
          <p:cNvPr id="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3972" name="Rectangle 7"/>
          <p:cNvSpPr>
            <a:spLocks noChangeArrowheads="1"/>
          </p:cNvSpPr>
          <p:nvPr/>
        </p:nvSpPr>
        <p:spPr bwMode="auto">
          <a:xfrm>
            <a:off x="7358063" y="571500"/>
            <a:ext cx="1214437" cy="1500188"/>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3973" name="Rectangle 8"/>
          <p:cNvSpPr>
            <a:spLocks noChangeArrowheads="1"/>
          </p:cNvSpPr>
          <p:nvPr/>
        </p:nvSpPr>
        <p:spPr bwMode="auto">
          <a:xfrm>
            <a:off x="7429500" y="1571625"/>
            <a:ext cx="1008063" cy="215900"/>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Rectangle 2"/>
          <p:cNvSpPr txBox="1">
            <a:spLocks noChangeArrowheads="1"/>
          </p:cNvSpPr>
          <p:nvPr/>
        </p:nvSpPr>
        <p:spPr bwMode="auto">
          <a:xfrm>
            <a:off x="1571625" y="1571625"/>
            <a:ext cx="5572125" cy="584200"/>
          </a:xfrm>
          <a:prstGeom prst="rect">
            <a:avLst/>
          </a:prstGeom>
          <a:noFill/>
          <a:ln w="9525">
            <a:noFill/>
            <a:miter lim="800000"/>
            <a:headEnd/>
            <a:tailEnd/>
          </a:ln>
        </p:spPr>
        <p:txBody>
          <a:bodyPr lIns="0" tIns="0" rIns="0" bIns="0" anchor="ctr"/>
          <a:lstStyle/>
          <a:p>
            <a:pPr eaLnBrk="0" hangingPunct="0">
              <a:lnSpc>
                <a:spcPct val="110000"/>
              </a:lnSpc>
              <a:defRPr/>
            </a:pPr>
            <a:r>
              <a:rPr lang="zh-CN" altLang="en-US" sz="2200" b="1" kern="0" dirty="0">
                <a:solidFill>
                  <a:schemeClr val="tx2"/>
                </a:solidFill>
                <a:latin typeface="黑体" pitchFamily="2" charset="-122"/>
                <a:ea typeface="黑体" pitchFamily="2" charset="-122"/>
                <a:cs typeface="+mj-cs"/>
              </a:rPr>
              <a:t>相关记录：通过相关性文献获取更多科学线索，开拓思路，跨学科研究</a:t>
            </a:r>
          </a:p>
        </p:txBody>
      </p:sp>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标题 1"/>
          <p:cNvSpPr>
            <a:spLocks noGrp="1"/>
          </p:cNvSpPr>
          <p:nvPr>
            <p:ph type="title"/>
          </p:nvPr>
        </p:nvSpPr>
        <p:spPr>
          <a:xfrm>
            <a:off x="914400" y="0"/>
            <a:ext cx="7372350" cy="990600"/>
          </a:xfrm>
        </p:spPr>
        <p:txBody>
          <a:bodyPr/>
          <a:lstStyle/>
          <a:p>
            <a:r>
              <a:rPr lang="en-US" altLang="zh-CN" sz="3000" b="1" smtClean="0">
                <a:ea typeface="MS PGothic" pitchFamily="34" charset="-128"/>
              </a:rPr>
              <a:t>Web of Science </a:t>
            </a:r>
            <a:r>
              <a:rPr lang="zh-CN" altLang="en-US" sz="3200" b="1" smtClean="0">
                <a:latin typeface="黑体" pitchFamily="49" charset="-122"/>
                <a:ea typeface="黑体" pitchFamily="49" charset="-122"/>
              </a:rPr>
              <a:t>中的相关记录</a:t>
            </a:r>
          </a:p>
        </p:txBody>
      </p:sp>
      <p:grpSp>
        <p:nvGrpSpPr>
          <p:cNvPr id="2" name="Group 3"/>
          <p:cNvGrpSpPr>
            <a:grpSpLocks/>
          </p:cNvGrpSpPr>
          <p:nvPr/>
        </p:nvGrpSpPr>
        <p:grpSpPr bwMode="auto">
          <a:xfrm>
            <a:off x="1500188" y="1785938"/>
            <a:ext cx="863600" cy="1065212"/>
            <a:chOff x="839" y="346"/>
            <a:chExt cx="544" cy="671"/>
          </a:xfrm>
        </p:grpSpPr>
        <p:sp>
          <p:nvSpPr>
            <p:cNvPr id="5" name="Rectangle 4"/>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85035" name="Rectangle 5"/>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85036" name="Text Box 6"/>
            <p:cNvSpPr txBox="1">
              <a:spLocks noChangeArrowheads="1"/>
            </p:cNvSpPr>
            <p:nvPr/>
          </p:nvSpPr>
          <p:spPr bwMode="auto">
            <a:xfrm>
              <a:off x="839" y="482"/>
              <a:ext cx="544"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eaLnBrk="1" hangingPunct="1">
                <a:spcBef>
                  <a:spcPct val="50000"/>
                </a:spcBef>
              </a:pPr>
              <a:endParaRPr lang="en-US" altLang="zh-CN" sz="400"/>
            </a:p>
          </p:txBody>
        </p:sp>
      </p:grpSp>
      <p:grpSp>
        <p:nvGrpSpPr>
          <p:cNvPr id="3" name="Group 7"/>
          <p:cNvGrpSpPr>
            <a:grpSpLocks/>
          </p:cNvGrpSpPr>
          <p:nvPr/>
        </p:nvGrpSpPr>
        <p:grpSpPr bwMode="auto">
          <a:xfrm>
            <a:off x="5572125" y="1785938"/>
            <a:ext cx="863600" cy="1065212"/>
            <a:chOff x="839" y="346"/>
            <a:chExt cx="544" cy="671"/>
          </a:xfrm>
        </p:grpSpPr>
        <p:sp>
          <p:nvSpPr>
            <p:cNvPr id="9" name="Rectangle 8"/>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85032" name="Rectangle 9"/>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85033" name="Text Box 10"/>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4" name="Group 11"/>
          <p:cNvGrpSpPr>
            <a:grpSpLocks/>
          </p:cNvGrpSpPr>
          <p:nvPr/>
        </p:nvGrpSpPr>
        <p:grpSpPr bwMode="auto">
          <a:xfrm>
            <a:off x="571500" y="4572000"/>
            <a:ext cx="863600" cy="1065213"/>
            <a:chOff x="839" y="346"/>
            <a:chExt cx="544" cy="671"/>
          </a:xfrm>
        </p:grpSpPr>
        <p:sp>
          <p:nvSpPr>
            <p:cNvPr id="13" name="Rectangle 12"/>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85029" name="Rectangle 13"/>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85030" name="Text Box 14"/>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6" name="Rectangle 15"/>
          <p:cNvSpPr>
            <a:spLocks noChangeArrowheads="1"/>
          </p:cNvSpPr>
          <p:nvPr/>
        </p:nvSpPr>
        <p:spPr bwMode="auto">
          <a:xfrm>
            <a:off x="1928813" y="4572000"/>
            <a:ext cx="819150" cy="1065213"/>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17" name="Rectangle 16"/>
          <p:cNvSpPr>
            <a:spLocks noChangeArrowheads="1"/>
          </p:cNvSpPr>
          <p:nvPr/>
        </p:nvSpPr>
        <p:spPr bwMode="auto">
          <a:xfrm>
            <a:off x="2000250" y="4643438"/>
            <a:ext cx="6953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18" name="Text Box 17"/>
          <p:cNvSpPr txBox="1">
            <a:spLocks noChangeArrowheads="1"/>
          </p:cNvSpPr>
          <p:nvPr/>
        </p:nvSpPr>
        <p:spPr bwMode="auto">
          <a:xfrm>
            <a:off x="1928813" y="4787900"/>
            <a:ext cx="865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6" name="Group 18"/>
          <p:cNvGrpSpPr>
            <a:grpSpLocks/>
          </p:cNvGrpSpPr>
          <p:nvPr/>
        </p:nvGrpSpPr>
        <p:grpSpPr bwMode="auto">
          <a:xfrm>
            <a:off x="3286125" y="4572000"/>
            <a:ext cx="863600" cy="1065213"/>
            <a:chOff x="839" y="346"/>
            <a:chExt cx="544" cy="671"/>
          </a:xfrm>
        </p:grpSpPr>
        <p:sp>
          <p:nvSpPr>
            <p:cNvPr id="20" name="Rectangle 19"/>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85026" name="Rectangle 20"/>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85027" name="Text Box 21"/>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23" name="Rectangle 22"/>
          <p:cNvSpPr>
            <a:spLocks noChangeArrowheads="1"/>
          </p:cNvSpPr>
          <p:nvPr/>
        </p:nvSpPr>
        <p:spPr bwMode="auto">
          <a:xfrm>
            <a:off x="4786313" y="4572000"/>
            <a:ext cx="819150" cy="1065213"/>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24" name="Rectangle 23"/>
          <p:cNvSpPr>
            <a:spLocks noChangeArrowheads="1"/>
          </p:cNvSpPr>
          <p:nvPr/>
        </p:nvSpPr>
        <p:spPr bwMode="auto">
          <a:xfrm>
            <a:off x="4857750" y="4643438"/>
            <a:ext cx="6953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25" name="Text Box 24"/>
          <p:cNvSpPr txBox="1">
            <a:spLocks noChangeArrowheads="1"/>
          </p:cNvSpPr>
          <p:nvPr/>
        </p:nvSpPr>
        <p:spPr bwMode="auto">
          <a:xfrm>
            <a:off x="4786313" y="4786313"/>
            <a:ext cx="863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7" name="Group 25"/>
          <p:cNvGrpSpPr>
            <a:grpSpLocks/>
          </p:cNvGrpSpPr>
          <p:nvPr/>
        </p:nvGrpSpPr>
        <p:grpSpPr bwMode="auto">
          <a:xfrm>
            <a:off x="6286500" y="4572000"/>
            <a:ext cx="863600" cy="1065213"/>
            <a:chOff x="839" y="346"/>
            <a:chExt cx="544" cy="671"/>
          </a:xfrm>
        </p:grpSpPr>
        <p:sp>
          <p:nvSpPr>
            <p:cNvPr id="27" name="Rectangle 26"/>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85023" name="Rectangle 27"/>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85024" name="Text Box 28"/>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8" name="Group 29"/>
          <p:cNvGrpSpPr>
            <a:grpSpLocks/>
          </p:cNvGrpSpPr>
          <p:nvPr/>
        </p:nvGrpSpPr>
        <p:grpSpPr bwMode="auto">
          <a:xfrm>
            <a:off x="7715250" y="4572000"/>
            <a:ext cx="863600" cy="1065213"/>
            <a:chOff x="839" y="346"/>
            <a:chExt cx="544" cy="671"/>
          </a:xfrm>
        </p:grpSpPr>
        <p:sp>
          <p:nvSpPr>
            <p:cNvPr id="31" name="Rectangle 30"/>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ea typeface="ＭＳ Ｐゴシック" pitchFamily="34" charset="-128"/>
              </a:endParaRPr>
            </a:p>
          </p:txBody>
        </p:sp>
        <p:sp>
          <p:nvSpPr>
            <p:cNvPr id="85020" name="Rectangle 31"/>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sp>
          <p:nvSpPr>
            <p:cNvPr id="85021" name="Text Box 32"/>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34" name="Line 33"/>
          <p:cNvSpPr>
            <a:spLocks noChangeShapeType="1"/>
          </p:cNvSpPr>
          <p:nvPr/>
        </p:nvSpPr>
        <p:spPr bwMode="auto">
          <a:xfrm flipH="1">
            <a:off x="1000125" y="2928938"/>
            <a:ext cx="714375" cy="1571625"/>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35" name="Line 34"/>
          <p:cNvSpPr>
            <a:spLocks noChangeShapeType="1"/>
          </p:cNvSpPr>
          <p:nvPr/>
        </p:nvSpPr>
        <p:spPr bwMode="auto">
          <a:xfrm>
            <a:off x="1857375" y="2928938"/>
            <a:ext cx="428625" cy="1571625"/>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36" name="Line 35"/>
          <p:cNvSpPr>
            <a:spLocks noChangeShapeType="1"/>
          </p:cNvSpPr>
          <p:nvPr/>
        </p:nvSpPr>
        <p:spPr bwMode="auto">
          <a:xfrm>
            <a:off x="2000250" y="2928938"/>
            <a:ext cx="1643063" cy="1571625"/>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37" name="Line 36"/>
          <p:cNvSpPr>
            <a:spLocks noChangeShapeType="1"/>
          </p:cNvSpPr>
          <p:nvPr/>
        </p:nvSpPr>
        <p:spPr bwMode="auto">
          <a:xfrm flipH="1">
            <a:off x="2357438" y="2895600"/>
            <a:ext cx="3433762" cy="1604963"/>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38" name="Line 37"/>
          <p:cNvSpPr>
            <a:spLocks noChangeShapeType="1"/>
          </p:cNvSpPr>
          <p:nvPr/>
        </p:nvSpPr>
        <p:spPr bwMode="auto">
          <a:xfrm>
            <a:off x="6096000" y="2895600"/>
            <a:ext cx="547688" cy="1604963"/>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39" name="Line 38"/>
          <p:cNvSpPr>
            <a:spLocks noChangeShapeType="1"/>
          </p:cNvSpPr>
          <p:nvPr/>
        </p:nvSpPr>
        <p:spPr bwMode="auto">
          <a:xfrm>
            <a:off x="6172200" y="2895600"/>
            <a:ext cx="1900238" cy="1604963"/>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40" name="Line 39"/>
          <p:cNvSpPr>
            <a:spLocks noChangeShapeType="1"/>
          </p:cNvSpPr>
          <p:nvPr/>
        </p:nvSpPr>
        <p:spPr bwMode="auto">
          <a:xfrm>
            <a:off x="2214563" y="2928938"/>
            <a:ext cx="2928937" cy="1571625"/>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41" name="Line 40"/>
          <p:cNvSpPr>
            <a:spLocks noChangeShapeType="1"/>
          </p:cNvSpPr>
          <p:nvPr/>
        </p:nvSpPr>
        <p:spPr bwMode="auto">
          <a:xfrm flipH="1">
            <a:off x="5214938" y="2895600"/>
            <a:ext cx="652462" cy="1604963"/>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42" name="Text Box 41"/>
          <p:cNvSpPr txBox="1">
            <a:spLocks noChangeArrowheads="1"/>
          </p:cNvSpPr>
          <p:nvPr/>
        </p:nvSpPr>
        <p:spPr bwMode="auto">
          <a:xfrm>
            <a:off x="1420813" y="1428750"/>
            <a:ext cx="115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latin typeface="黑体" pitchFamily="49" charset="-122"/>
                <a:ea typeface="黑体" pitchFamily="49" charset="-122"/>
              </a:rPr>
              <a:t>论文甲</a:t>
            </a:r>
          </a:p>
        </p:txBody>
      </p:sp>
      <p:sp>
        <p:nvSpPr>
          <p:cNvPr id="43" name="Text Box 42"/>
          <p:cNvSpPr txBox="1">
            <a:spLocks noChangeArrowheads="1"/>
          </p:cNvSpPr>
          <p:nvPr/>
        </p:nvSpPr>
        <p:spPr bwMode="auto">
          <a:xfrm>
            <a:off x="5500688" y="1428750"/>
            <a:ext cx="115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latin typeface="黑体" pitchFamily="49" charset="-122"/>
                <a:ea typeface="黑体" pitchFamily="49" charset="-122"/>
              </a:rPr>
              <a:t>论文乙</a:t>
            </a:r>
          </a:p>
        </p:txBody>
      </p:sp>
      <p:sp>
        <p:nvSpPr>
          <p:cNvPr id="44" name="Text Box 43"/>
          <p:cNvSpPr txBox="1">
            <a:spLocks noChangeArrowheads="1"/>
          </p:cNvSpPr>
          <p:nvPr/>
        </p:nvSpPr>
        <p:spPr bwMode="auto">
          <a:xfrm>
            <a:off x="428625" y="5786438"/>
            <a:ext cx="815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      A	             B	      C	                D                    E		    F</a:t>
            </a:r>
          </a:p>
        </p:txBody>
      </p:sp>
      <p:sp>
        <p:nvSpPr>
          <p:cNvPr id="45" name="Line 44"/>
          <p:cNvSpPr>
            <a:spLocks noChangeShapeType="1"/>
          </p:cNvSpPr>
          <p:nvPr/>
        </p:nvSpPr>
        <p:spPr bwMode="auto">
          <a:xfrm>
            <a:off x="2667000" y="2209800"/>
            <a:ext cx="2590800" cy="0"/>
          </a:xfrm>
          <a:prstGeom prst="line">
            <a:avLst/>
          </a:prstGeom>
          <a:noFill/>
          <a:ln w="76200" cap="rnd">
            <a:solidFill>
              <a:schemeClr val="tx2"/>
            </a:solidFill>
            <a:prstDash val="sysDot"/>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linds(horizontal)">
                                      <p:cBhvr>
                                        <p:cTn id="13" dur="500"/>
                                        <p:tgtEl>
                                          <p:spTgt spid="43"/>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up)">
                                      <p:cBhvr>
                                        <p:cTn id="67" dur="500"/>
                                        <p:tgtEl>
                                          <p:spTgt spid="34"/>
                                        </p:tgtEl>
                                      </p:cBhvr>
                                    </p:animEffect>
                                  </p:childTnLst>
                                </p:cTn>
                              </p:par>
                            </p:childTnLst>
                          </p:cTn>
                        </p:par>
                        <p:par>
                          <p:cTn id="68" fill="hold" nodeType="afterGroup">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up)">
                                      <p:cBhvr>
                                        <p:cTn id="71" dur="500"/>
                                        <p:tgtEl>
                                          <p:spTgt spid="35"/>
                                        </p:tgtEl>
                                      </p:cBhvr>
                                    </p:animEffect>
                                  </p:childTnLst>
                                </p:cTn>
                              </p:par>
                            </p:childTnLst>
                          </p:cTn>
                        </p:par>
                        <p:par>
                          <p:cTn id="72" fill="hold" nodeType="afterGroup">
                            <p:stCondLst>
                              <p:cond delay="1000"/>
                            </p:stCondLst>
                            <p:childTnLst>
                              <p:par>
                                <p:cTn id="73" presetID="22" presetClass="entr" presetSubtype="1"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up)">
                                      <p:cBhvr>
                                        <p:cTn id="75" dur="500"/>
                                        <p:tgtEl>
                                          <p:spTgt spid="36"/>
                                        </p:tgtEl>
                                      </p:cBhvr>
                                    </p:animEffect>
                                  </p:childTnLst>
                                </p:cTn>
                              </p:par>
                            </p:childTnLst>
                          </p:cTn>
                        </p:par>
                        <p:par>
                          <p:cTn id="76" fill="hold" nodeType="afterGroup">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up)">
                                      <p:cBhvr>
                                        <p:cTn id="79" dur="500"/>
                                        <p:tgtEl>
                                          <p:spTgt spid="4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up)">
                                      <p:cBhvr>
                                        <p:cTn id="84" dur="500"/>
                                        <p:tgtEl>
                                          <p:spTgt spid="37"/>
                                        </p:tgtEl>
                                      </p:cBhvr>
                                    </p:animEffect>
                                  </p:childTnLst>
                                </p:cTn>
                              </p:par>
                            </p:childTnLst>
                          </p:cTn>
                        </p:par>
                        <p:par>
                          <p:cTn id="85" fill="hold" nodeType="afterGroup">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up)">
                                      <p:cBhvr>
                                        <p:cTn id="88" dur="500"/>
                                        <p:tgtEl>
                                          <p:spTgt spid="41"/>
                                        </p:tgtEl>
                                      </p:cBhvr>
                                    </p:animEffect>
                                  </p:childTnLst>
                                </p:cTn>
                              </p:par>
                            </p:childTnLst>
                          </p:cTn>
                        </p:par>
                        <p:par>
                          <p:cTn id="89" fill="hold" nodeType="afterGroup">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up)">
                                      <p:cBhvr>
                                        <p:cTn id="92" dur="500"/>
                                        <p:tgtEl>
                                          <p:spTgt spid="38"/>
                                        </p:tgtEl>
                                      </p:cBhvr>
                                    </p:animEffect>
                                  </p:childTnLst>
                                </p:cTn>
                              </p:par>
                            </p:childTnLst>
                          </p:cTn>
                        </p:par>
                        <p:par>
                          <p:cTn id="93" fill="hold" nodeType="afterGroup">
                            <p:stCondLst>
                              <p:cond delay="1500"/>
                            </p:stCondLst>
                            <p:childTnLst>
                              <p:par>
                                <p:cTn id="94" presetID="22" presetClass="entr" presetSubtype="1"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up)">
                                      <p:cBhvr>
                                        <p:cTn id="96" dur="500"/>
                                        <p:tgtEl>
                                          <p:spTgt spid="39"/>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500" fill="hold"/>
                                        <p:tgtEl>
                                          <p:spTgt spid="16"/>
                                        </p:tgtEl>
                                        <p:attrNameLst>
                                          <p:attrName>fillcolor</p:attrName>
                                        </p:attrNameLst>
                                      </p:cBhvr>
                                      <p:to>
                                        <a:srgbClr val="FFFF00"/>
                                      </p:to>
                                    </p:animClr>
                                    <p:set>
                                      <p:cBhvr>
                                        <p:cTn id="101" dur="500" fill="hold"/>
                                        <p:tgtEl>
                                          <p:spTgt spid="16"/>
                                        </p:tgtEl>
                                        <p:attrNameLst>
                                          <p:attrName>fill.type</p:attrName>
                                        </p:attrNameLst>
                                      </p:cBhvr>
                                      <p:to>
                                        <p:strVal val="solid"/>
                                      </p:to>
                                    </p:set>
                                    <p:set>
                                      <p:cBhvr>
                                        <p:cTn id="102" dur="500" fill="hold"/>
                                        <p:tgtEl>
                                          <p:spTgt spid="16"/>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500" fill="hold"/>
                                        <p:tgtEl>
                                          <p:spTgt spid="23"/>
                                        </p:tgtEl>
                                        <p:attrNameLst>
                                          <p:attrName>fillcolor</p:attrName>
                                        </p:attrNameLst>
                                      </p:cBhvr>
                                      <p:to>
                                        <a:srgbClr val="FFFF00"/>
                                      </p:to>
                                    </p:animClr>
                                    <p:set>
                                      <p:cBhvr>
                                        <p:cTn id="105" dur="500" fill="hold"/>
                                        <p:tgtEl>
                                          <p:spTgt spid="23"/>
                                        </p:tgtEl>
                                        <p:attrNameLst>
                                          <p:attrName>fill.type</p:attrName>
                                        </p:attrNameLst>
                                      </p:cBhvr>
                                      <p:to>
                                        <p:strVal val="solid"/>
                                      </p:to>
                                    </p:set>
                                    <p:set>
                                      <p:cBhvr>
                                        <p:cTn id="106" dur="500" fill="hold"/>
                                        <p:tgtEl>
                                          <p:spTgt spid="23"/>
                                        </p:tgtEl>
                                        <p:attrNameLst>
                                          <p:attrName>fill.on</p:attrName>
                                        </p:attrNameLst>
                                      </p:cBhvr>
                                      <p:to>
                                        <p:strVal val="tru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dissolve">
                                      <p:cBhvr>
                                        <p:cTn id="1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3" grpId="0" animBg="1"/>
      <p:bldP spid="24" grpId="0"/>
      <p:bldP spid="25" grpId="0"/>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555875" y="115888"/>
            <a:ext cx="576263" cy="217487"/>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 name="Rectangle 3"/>
          <p:cNvSpPr>
            <a:spLocks noChangeArrowheads="1"/>
          </p:cNvSpPr>
          <p:nvPr/>
        </p:nvSpPr>
        <p:spPr bwMode="auto">
          <a:xfrm>
            <a:off x="7500938" y="1285875"/>
            <a:ext cx="1214437" cy="285750"/>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Rectangle 3"/>
          <p:cNvSpPr>
            <a:spLocks noChangeArrowheads="1"/>
          </p:cNvSpPr>
          <p:nvPr/>
        </p:nvSpPr>
        <p:spPr bwMode="auto">
          <a:xfrm>
            <a:off x="7500938" y="2143125"/>
            <a:ext cx="1214437" cy="285750"/>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9" name="Rectangle 3"/>
          <p:cNvSpPr>
            <a:spLocks noChangeArrowheads="1"/>
          </p:cNvSpPr>
          <p:nvPr/>
        </p:nvSpPr>
        <p:spPr bwMode="auto">
          <a:xfrm>
            <a:off x="0" y="142875"/>
            <a:ext cx="1714500" cy="214313"/>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 name="Rectangle 3"/>
          <p:cNvSpPr txBox="1">
            <a:spLocks noChangeArrowheads="1"/>
          </p:cNvSpPr>
          <p:nvPr/>
        </p:nvSpPr>
        <p:spPr>
          <a:xfrm>
            <a:off x="3057525" y="0"/>
            <a:ext cx="8229600" cy="457200"/>
          </a:xfrm>
          <a:prstGeom prst="rect">
            <a:avLst/>
          </a:prstGeom>
        </p:spPr>
        <p:txBody>
          <a:bodyPr/>
          <a:lstStyle/>
          <a:p>
            <a:pPr>
              <a:lnSpc>
                <a:spcPct val="90000"/>
              </a:lnSpc>
              <a:defRPr/>
            </a:pPr>
            <a:r>
              <a:rPr lang="zh-CN" altLang="en-US" sz="2000" b="1" dirty="0">
                <a:solidFill>
                  <a:schemeClr val="tx2"/>
                </a:solidFill>
                <a:latin typeface="黑体" pitchFamily="2" charset="-122"/>
                <a:ea typeface="黑体" pitchFamily="2" charset="-122"/>
              </a:rPr>
              <a:t>利用相关文献（</a:t>
            </a:r>
            <a:r>
              <a:rPr lang="en-US" altLang="zh-CN" sz="2000" b="1" dirty="0">
                <a:solidFill>
                  <a:schemeClr val="tx2"/>
                </a:solidFill>
                <a:latin typeface="+mj-lt"/>
                <a:ea typeface="黑体" pitchFamily="2" charset="-122"/>
              </a:rPr>
              <a:t>Related Records</a:t>
            </a:r>
            <a:r>
              <a:rPr lang="en-US" altLang="zh-CN" sz="2000" b="1" dirty="0">
                <a:solidFill>
                  <a:schemeClr val="tx2"/>
                </a:solidFill>
                <a:latin typeface="黑体" pitchFamily="2" charset="-122"/>
                <a:ea typeface="黑体" pitchFamily="2" charset="-122"/>
              </a:rPr>
              <a:t>) </a:t>
            </a:r>
          </a:p>
          <a:p>
            <a:pPr>
              <a:lnSpc>
                <a:spcPct val="90000"/>
              </a:lnSpc>
              <a:defRPr/>
            </a:pPr>
            <a:r>
              <a:rPr lang="en-US" altLang="zh-CN" sz="2000" b="1" dirty="0">
                <a:solidFill>
                  <a:schemeClr val="tx2"/>
                </a:solidFill>
                <a:latin typeface="黑体" pitchFamily="2" charset="-122"/>
                <a:ea typeface="黑体" pitchFamily="2" charset="-122"/>
              </a:rPr>
              <a:t>—</a:t>
            </a:r>
            <a:r>
              <a:rPr lang="zh-CN" altLang="en-US" sz="2000" kern="0" dirty="0">
                <a:solidFill>
                  <a:schemeClr val="tx2"/>
                </a:solidFill>
                <a:latin typeface="黑体" pitchFamily="2" charset="-122"/>
                <a:ea typeface="黑体" pitchFamily="2" charset="-122"/>
              </a:rPr>
              <a:t>获取更多科学线索，开拓思路，跨学科研究</a:t>
            </a:r>
            <a:endParaRPr lang="en-US" altLang="zh-CN" sz="2000" b="1" kern="0" dirty="0">
              <a:solidFill>
                <a:schemeClr val="tx2"/>
              </a:solidFill>
              <a:latin typeface="黑体" pitchFamily="2" charset="-122"/>
              <a:ea typeface="黑体" pitchFamily="2" charset="-122"/>
              <a:cs typeface="+mj-cs"/>
            </a:endParaRPr>
          </a:p>
        </p:txBody>
      </p:sp>
      <p:cxnSp>
        <p:nvCxnSpPr>
          <p:cNvPr id="11" name="直接箭头连接符 10"/>
          <p:cNvCxnSpPr>
            <a:cxnSpLocks noChangeShapeType="1"/>
            <a:stCxn id="12" idx="2"/>
            <a:endCxn id="6" idx="1"/>
          </p:cNvCxnSpPr>
          <p:nvPr/>
        </p:nvCxnSpPr>
        <p:spPr bwMode="auto">
          <a:xfrm rot="5400000" flipH="1" flipV="1">
            <a:off x="5292725" y="1117600"/>
            <a:ext cx="1897063" cy="251936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a:spLocks noChangeArrowheads="1"/>
          </p:cNvSpPr>
          <p:nvPr/>
        </p:nvSpPr>
        <p:spPr bwMode="auto">
          <a:xfrm>
            <a:off x="3752850" y="2679700"/>
            <a:ext cx="2457450" cy="646113"/>
          </a:xfrm>
          <a:prstGeom prst="rect">
            <a:avLst/>
          </a:prstGeom>
          <a:solidFill>
            <a:schemeClr val="tx2"/>
          </a:solidFill>
          <a:ln>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b="1" dirty="0">
                <a:solidFill>
                  <a:schemeClr val="bg1"/>
                </a:solidFill>
                <a:latin typeface="黑体" pitchFamily="49" charset="-122"/>
                <a:ea typeface="黑体" pitchFamily="49" charset="-122"/>
              </a:rPr>
              <a:t>通过共被引文献数量分析研究相关性</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143A7BA-32CF-4098-93B0-2CA29911AC20}" type="slidenum">
              <a:rPr lang="en-US" altLang="en-US" smtClean="0">
                <a:solidFill>
                  <a:srgbClr val="4B4B4B"/>
                </a:solidFill>
              </a:rPr>
              <a:pPr eaLnBrk="1" hangingPunct="1"/>
              <a:t>64</a:t>
            </a:fld>
            <a:endParaRPr lang="en-US" altLang="en-US" smtClean="0">
              <a:solidFill>
                <a:srgbClr val="4B4B4B"/>
              </a:solidFill>
            </a:endParaRPr>
          </a:p>
        </p:txBody>
      </p:sp>
      <p:pic>
        <p:nvPicPr>
          <p:cNvPr id="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7044" name="Rectangle 7"/>
          <p:cNvSpPr>
            <a:spLocks noChangeArrowheads="1"/>
          </p:cNvSpPr>
          <p:nvPr/>
        </p:nvSpPr>
        <p:spPr bwMode="auto">
          <a:xfrm>
            <a:off x="7358063" y="571500"/>
            <a:ext cx="1071562" cy="1500188"/>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7045" name="Rectangle 8"/>
          <p:cNvSpPr>
            <a:spLocks noChangeArrowheads="1"/>
          </p:cNvSpPr>
          <p:nvPr/>
        </p:nvSpPr>
        <p:spPr bwMode="auto">
          <a:xfrm>
            <a:off x="7421563" y="1714500"/>
            <a:ext cx="1008062" cy="287338"/>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标题 1"/>
          <p:cNvSpPr txBox="1">
            <a:spLocks/>
          </p:cNvSpPr>
          <p:nvPr/>
        </p:nvSpPr>
        <p:spPr>
          <a:xfrm>
            <a:off x="1785938" y="1500188"/>
            <a:ext cx="4929187" cy="836612"/>
          </a:xfrm>
          <a:prstGeom prst="rect">
            <a:avLst/>
          </a:prstGeom>
        </p:spPr>
        <p:txBody>
          <a:bodyPr/>
          <a:lstStyle/>
          <a:p>
            <a:pPr eaLnBrk="0" hangingPunct="0">
              <a:lnSpc>
                <a:spcPct val="90000"/>
              </a:lnSpc>
              <a:defRPr/>
            </a:pPr>
            <a:r>
              <a:rPr lang="zh-CN" altLang="en-US" sz="2400" b="1" kern="0" dirty="0">
                <a:solidFill>
                  <a:schemeClr val="tx2"/>
                </a:solidFill>
                <a:latin typeface="黑体" pitchFamily="49" charset="-122"/>
                <a:ea typeface="黑体" pitchFamily="49" charset="-122"/>
                <a:cs typeface="+mj-cs"/>
              </a:rPr>
              <a:t>引证关系图：</a:t>
            </a:r>
            <a:r>
              <a:rPr lang="zh-CN" altLang="en-US" sz="2400" kern="0" dirty="0">
                <a:solidFill>
                  <a:schemeClr val="tx2"/>
                </a:solidFill>
                <a:latin typeface="黑体" pitchFamily="2" charset="-122"/>
                <a:ea typeface="黑体" pitchFamily="2" charset="-122"/>
              </a:rPr>
              <a:t>直观展现研究成果影响力的辐射深度和广度</a:t>
            </a:r>
            <a:r>
              <a:rPr lang="en-US" altLang="zh-CN" sz="2400" kern="0" dirty="0">
                <a:solidFill>
                  <a:schemeClr val="tx2"/>
                </a:solidFill>
                <a:latin typeface="黑体" pitchFamily="2" charset="-122"/>
                <a:ea typeface="黑体" pitchFamily="2" charset="-122"/>
              </a:rPr>
              <a:t>	</a:t>
            </a:r>
            <a:r>
              <a:rPr lang="zh-CN" altLang="en-US" sz="2400" b="1" kern="0" dirty="0">
                <a:solidFill>
                  <a:schemeClr val="tx2"/>
                </a:solidFill>
                <a:latin typeface="黑体" pitchFamily="49" charset="-122"/>
                <a:ea typeface="黑体" pitchFamily="49" charset="-122"/>
                <a:cs typeface="+mj-cs"/>
              </a:rPr>
              <a:t/>
            </a:r>
            <a:br>
              <a:rPr lang="zh-CN" altLang="en-US" sz="2400" b="1" kern="0" dirty="0">
                <a:solidFill>
                  <a:schemeClr val="tx2"/>
                </a:solidFill>
                <a:latin typeface="黑体" pitchFamily="49" charset="-122"/>
                <a:ea typeface="黑体" pitchFamily="49" charset="-122"/>
                <a:cs typeface="+mj-cs"/>
              </a:rPr>
            </a:br>
            <a:endParaRPr lang="zh-CN" altLang="en-US" sz="2400" kern="0" dirty="0">
              <a:solidFill>
                <a:schemeClr val="tx2"/>
              </a:solidFill>
              <a:latin typeface="黑体" pitchFamily="49" charset="-122"/>
              <a:ea typeface="黑体" pitchFamily="49" charset="-122"/>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zh-CN" smtClean="0">
                <a:ea typeface="宋体" pitchFamily="2" charset="-122"/>
              </a:rPr>
              <a:t>v</a:t>
            </a:r>
            <a:endParaRPr lang="zh-CN" altLang="en-US" smtClean="0">
              <a:ea typeface="宋体" pitchFamily="2" charset="-122"/>
            </a:endParaRPr>
          </a:p>
        </p:txBody>
      </p:sp>
      <p:sp>
        <p:nvSpPr>
          <p:cNvPr id="88067" name="Content Placeholder 2"/>
          <p:cNvSpPr>
            <a:spLocks noGrp="1"/>
          </p:cNvSpPr>
          <p:nvPr>
            <p:ph idx="1"/>
          </p:nvPr>
        </p:nvSpPr>
        <p:spPr/>
        <p:txBody>
          <a:bodyPr/>
          <a:lstStyle/>
          <a:p>
            <a:endParaRPr lang="zh-CN" altLang="en-US" smtClean="0">
              <a:ea typeface="宋体" pitchFamily="2" charset="-122"/>
            </a:endParaRPr>
          </a:p>
        </p:txBody>
      </p:sp>
      <p:sp>
        <p:nvSpPr>
          <p:cNvPr id="8806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1F711F6-91DB-4297-BE49-5657DD69BA37}" type="slidenum">
              <a:rPr lang="en-US" altLang="en-US" smtClean="0">
                <a:solidFill>
                  <a:srgbClr val="4B4B4B"/>
                </a:solidFill>
              </a:rPr>
              <a:pPr eaLnBrk="1" hangingPunct="1"/>
              <a:t>65</a:t>
            </a:fld>
            <a:endParaRPr lang="en-US" altLang="en-US" smtClean="0">
              <a:solidFill>
                <a:srgbClr val="4B4B4B"/>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788"/>
            <a:ext cx="8528050" cy="396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2150"/>
            <a:ext cx="86741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 8"/>
          <p:cNvSpPr>
            <a:spLocks noChangeArrowheads="1"/>
          </p:cNvSpPr>
          <p:nvPr/>
        </p:nvSpPr>
        <p:spPr bwMode="auto">
          <a:xfrm>
            <a:off x="0" y="2133600"/>
            <a:ext cx="1692275" cy="287338"/>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8" name="圆角矩形 8"/>
          <p:cNvSpPr>
            <a:spLocks noChangeArrowheads="1"/>
          </p:cNvSpPr>
          <p:nvPr/>
        </p:nvSpPr>
        <p:spPr bwMode="auto">
          <a:xfrm>
            <a:off x="539750" y="692150"/>
            <a:ext cx="1511300" cy="2159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9" name="圆角矩形 8"/>
          <p:cNvSpPr>
            <a:spLocks noChangeArrowheads="1"/>
          </p:cNvSpPr>
          <p:nvPr/>
        </p:nvSpPr>
        <p:spPr bwMode="auto">
          <a:xfrm>
            <a:off x="7667625" y="2852738"/>
            <a:ext cx="865188" cy="36036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0" name="圆角矩形 9"/>
          <p:cNvSpPr>
            <a:spLocks noChangeArrowheads="1"/>
          </p:cNvSpPr>
          <p:nvPr/>
        </p:nvSpPr>
        <p:spPr bwMode="auto">
          <a:xfrm>
            <a:off x="3381375" y="5278438"/>
            <a:ext cx="762000" cy="293687"/>
          </a:xfrm>
          <a:prstGeom prst="roundRect">
            <a:avLst>
              <a:gd name="adj" fmla="val 16667"/>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1" name="圆角矩形 10"/>
          <p:cNvSpPr>
            <a:spLocks noChangeArrowheads="1"/>
          </p:cNvSpPr>
          <p:nvPr/>
        </p:nvSpPr>
        <p:spPr bwMode="auto">
          <a:xfrm>
            <a:off x="2000250" y="5143500"/>
            <a:ext cx="706438" cy="285750"/>
          </a:xfrm>
          <a:prstGeom prst="roundRect">
            <a:avLst>
              <a:gd name="adj" fmla="val 16667"/>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2" name="标题 1"/>
          <p:cNvSpPr txBox="1">
            <a:spLocks/>
          </p:cNvSpPr>
          <p:nvPr/>
        </p:nvSpPr>
        <p:spPr>
          <a:xfrm>
            <a:off x="1295400" y="2714625"/>
            <a:ext cx="9144000" cy="836613"/>
          </a:xfrm>
          <a:prstGeom prst="rect">
            <a:avLst/>
          </a:prstGeom>
        </p:spPr>
        <p:txBody>
          <a:bodyPr/>
          <a:lstStyle/>
          <a:p>
            <a:pPr eaLnBrk="0" hangingPunct="0">
              <a:lnSpc>
                <a:spcPct val="90000"/>
              </a:lnSpc>
              <a:defRPr/>
            </a:pPr>
            <a:r>
              <a:rPr lang="zh-CN" altLang="en-US" sz="2400" b="1" kern="0" dirty="0">
                <a:solidFill>
                  <a:schemeClr val="tx2"/>
                </a:solidFill>
                <a:latin typeface="黑体" pitchFamily="49" charset="-122"/>
                <a:ea typeface="黑体" pitchFamily="49" charset="-122"/>
                <a:cs typeface="+mj-cs"/>
              </a:rPr>
              <a:t>引证关系图：更直观地捕捉后续进展</a:t>
            </a:r>
            <a:br>
              <a:rPr lang="zh-CN" altLang="en-US" sz="2400" b="1" kern="0" dirty="0">
                <a:solidFill>
                  <a:schemeClr val="tx2"/>
                </a:solidFill>
                <a:latin typeface="黑体" pitchFamily="49" charset="-122"/>
                <a:ea typeface="黑体" pitchFamily="49" charset="-122"/>
                <a:cs typeface="+mj-cs"/>
              </a:rPr>
            </a:br>
            <a:endParaRPr lang="zh-CN" altLang="en-US" sz="2400" kern="0" dirty="0">
              <a:solidFill>
                <a:schemeClr val="tx2"/>
              </a:solidFill>
              <a:latin typeface="黑体" pitchFamily="49" charset="-122"/>
              <a:ea typeface="黑体" pitchFamily="49" charset="-122"/>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4518"/>
                                        </p:tgtEl>
                                        <p:attrNameLst>
                                          <p:attrName>style.visibility</p:attrName>
                                        </p:attrNameLst>
                                      </p:cBhvr>
                                      <p:to>
                                        <p:strVal val="visible"/>
                                      </p:to>
                                    </p:set>
                                    <p:animEffect transition="in" filter="blinds(horizontal)">
                                      <p:cBhvr>
                                        <p:cTn id="22" dur="500"/>
                                        <p:tgtEl>
                                          <p:spTgt spid="645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灯片编号占位符 3"/>
          <p:cNvSpPr txBox="1">
            <a:spLocks noGrp="1"/>
          </p:cNvSpPr>
          <p:nvPr/>
        </p:nvSpPr>
        <p:spPr bwMode="auto">
          <a:xfrm>
            <a:off x="3657600" y="6477000"/>
            <a:ext cx="21145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fld id="{73FC28C0-9181-44BA-8C00-F0E74D2E546A}" type="slidenum">
              <a:rPr lang="en-US" altLang="en-US" sz="1400">
                <a:solidFill>
                  <a:srgbClr val="4B4B4B"/>
                </a:solidFill>
                <a:latin typeface="Times" pitchFamily="18" charset="0"/>
              </a:rPr>
              <a:pPr algn="ctr"/>
              <a:t>66</a:t>
            </a:fld>
            <a:endParaRPr lang="en-US" altLang="en-US" sz="1400">
              <a:solidFill>
                <a:srgbClr val="4B4B4B"/>
              </a:solidFill>
              <a:latin typeface="Times" pitchFamily="18" charset="0"/>
            </a:endParaRPr>
          </a:p>
        </p:txBody>
      </p:sp>
      <p:pic>
        <p:nvPicPr>
          <p:cNvPr id="21" name="Picture 18" descr="WoSfullrec"/>
          <p:cNvPicPr>
            <a:picLocks noChangeAspect="1" noChangeArrowheads="1"/>
          </p:cNvPicPr>
          <p:nvPr/>
        </p:nvPicPr>
        <p:blipFill>
          <a:blip r:embed="rId3"/>
          <a:srcRect/>
          <a:stretch>
            <a:fillRect/>
          </a:stretch>
        </p:blipFill>
        <p:spPr bwMode="auto">
          <a:xfrm>
            <a:off x="3527425" y="1995488"/>
            <a:ext cx="1473200" cy="1685925"/>
          </a:xfrm>
          <a:prstGeom prst="rect">
            <a:avLst/>
          </a:prstGeom>
          <a:ln>
            <a:noFill/>
          </a:ln>
          <a:effectLst>
            <a:outerShdw blurRad="292100" dist="139700" dir="2700000" algn="tl" rotWithShape="0">
              <a:srgbClr val="333333">
                <a:alpha val="65000"/>
              </a:srgbClr>
            </a:outerShdw>
          </a:effectLst>
        </p:spPr>
      </p:pic>
      <p:sp>
        <p:nvSpPr>
          <p:cNvPr id="41" name="Text Box 38"/>
          <p:cNvSpPr txBox="1">
            <a:spLocks noChangeArrowheads="1"/>
          </p:cNvSpPr>
          <p:nvPr/>
        </p:nvSpPr>
        <p:spPr bwMode="auto">
          <a:xfrm>
            <a:off x="3876675" y="2951163"/>
            <a:ext cx="481013" cy="18573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200" b="1" dirty="0">
                <a:solidFill>
                  <a:srgbClr val="4B4B4B"/>
                </a:solidFill>
                <a:latin typeface="+mj-lt"/>
                <a:ea typeface="方正黑体简体"/>
              </a:rPr>
              <a:t>2002</a:t>
            </a:r>
          </a:p>
        </p:txBody>
      </p:sp>
      <p:sp>
        <p:nvSpPr>
          <p:cNvPr id="89093" name="Title 1"/>
          <p:cNvSpPr>
            <a:spLocks noGrp="1"/>
          </p:cNvSpPr>
          <p:nvPr>
            <p:ph type="title"/>
          </p:nvPr>
        </p:nvSpPr>
        <p:spPr>
          <a:xfrm>
            <a:off x="285750" y="142875"/>
            <a:ext cx="8929688" cy="836613"/>
          </a:xfrm>
        </p:spPr>
        <p:txBody>
          <a:bodyPr/>
          <a:lstStyle/>
          <a:p>
            <a:r>
              <a:rPr lang="zh-CN" altLang="en-US" sz="2900" b="1" smtClean="0">
                <a:latin typeface="黑体" pitchFamily="49" charset="-122"/>
                <a:ea typeface="黑体" pitchFamily="49" charset="-122"/>
              </a:rPr>
              <a:t>引文索引－通过文献的引证关系了解课题的发展脉络</a:t>
            </a:r>
          </a:p>
        </p:txBody>
      </p:sp>
      <p:sp>
        <p:nvSpPr>
          <p:cNvPr id="89094" name="Rectangle 49"/>
          <p:cNvSpPr>
            <a:spLocks noChangeArrowheads="1"/>
          </p:cNvSpPr>
          <p:nvPr/>
        </p:nvSpPr>
        <p:spPr bwMode="auto">
          <a:xfrm>
            <a:off x="838200" y="1524000"/>
            <a:ext cx="5867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90000"/>
              </a:lnSpc>
              <a:spcBef>
                <a:spcPct val="50000"/>
              </a:spcBef>
            </a:pPr>
            <a:r>
              <a:rPr lang="zh-CN" altLang="en-US">
                <a:latin typeface="微软雅黑" pitchFamily="34" charset="-122"/>
                <a:ea typeface="微软雅黑" pitchFamily="34" charset="-122"/>
              </a:rPr>
              <a:t>从一篇高质量的文献出发，洞悉整个科研脉络</a:t>
            </a:r>
            <a:endParaRPr lang="en-US" altLang="zh-CN" i="1">
              <a:latin typeface="微软雅黑" pitchFamily="34" charset="-122"/>
              <a:ea typeface="微软雅黑" pitchFamily="34" charset="-122"/>
            </a:endParaRPr>
          </a:p>
        </p:txBody>
      </p:sp>
      <p:grpSp>
        <p:nvGrpSpPr>
          <p:cNvPr id="2" name="Group 54"/>
          <p:cNvGrpSpPr>
            <a:grpSpLocks/>
          </p:cNvGrpSpPr>
          <p:nvPr/>
        </p:nvGrpSpPr>
        <p:grpSpPr bwMode="auto">
          <a:xfrm>
            <a:off x="257175" y="2500313"/>
            <a:ext cx="3248025" cy="3484562"/>
            <a:chOff x="1540947" y="2667000"/>
            <a:chExt cx="2573853" cy="2716030"/>
          </a:xfrm>
        </p:grpSpPr>
        <p:grpSp>
          <p:nvGrpSpPr>
            <p:cNvPr id="89124" name="Group 47"/>
            <p:cNvGrpSpPr>
              <a:grpSpLocks/>
            </p:cNvGrpSpPr>
            <p:nvPr/>
          </p:nvGrpSpPr>
          <p:grpSpPr bwMode="auto">
            <a:xfrm>
              <a:off x="1540947" y="3123590"/>
              <a:ext cx="2573853" cy="2259440"/>
              <a:chOff x="778947" y="3275990"/>
              <a:chExt cx="2573853" cy="2259440"/>
            </a:xfrm>
          </p:grpSpPr>
          <p:pic>
            <p:nvPicPr>
              <p:cNvPr id="8" name="Picture 5" descr="WoSfullrec"/>
              <p:cNvPicPr>
                <a:picLocks noChangeAspect="1" noChangeArrowheads="1"/>
              </p:cNvPicPr>
              <p:nvPr/>
            </p:nvPicPr>
            <p:blipFill>
              <a:blip r:embed="rId4"/>
              <a:srcRect/>
              <a:stretch>
                <a:fillRect/>
              </a:stretch>
            </p:blipFill>
            <p:spPr bwMode="auto">
              <a:xfrm>
                <a:off x="778947" y="3747429"/>
                <a:ext cx="699444" cy="950301"/>
              </a:xfrm>
              <a:prstGeom prst="rect">
                <a:avLst/>
              </a:prstGeom>
              <a:ln>
                <a:noFill/>
              </a:ln>
              <a:effectLst>
                <a:outerShdw blurRad="292100" dist="139700" dir="2700000" algn="tl" rotWithShape="0">
                  <a:srgbClr val="333333">
                    <a:alpha val="65000"/>
                  </a:srgbClr>
                </a:outerShdw>
              </a:effectLst>
            </p:spPr>
          </p:pic>
          <p:pic>
            <p:nvPicPr>
              <p:cNvPr id="9" name="Picture 6" descr="WoSfullrec"/>
              <p:cNvPicPr>
                <a:picLocks noChangeAspect="1" noChangeArrowheads="1"/>
              </p:cNvPicPr>
              <p:nvPr/>
            </p:nvPicPr>
            <p:blipFill>
              <a:blip r:embed="rId4"/>
              <a:srcRect/>
              <a:stretch>
                <a:fillRect/>
              </a:stretch>
            </p:blipFill>
            <p:spPr bwMode="auto">
              <a:xfrm>
                <a:off x="1255727" y="3323010"/>
                <a:ext cx="699444" cy="950301"/>
              </a:xfrm>
              <a:prstGeom prst="rect">
                <a:avLst/>
              </a:prstGeom>
              <a:ln>
                <a:noFill/>
              </a:ln>
              <a:effectLst>
                <a:outerShdw blurRad="292100" dist="139700" dir="2700000" algn="tl" rotWithShape="0">
                  <a:srgbClr val="333333">
                    <a:alpha val="65000"/>
                  </a:srgbClr>
                </a:outerShdw>
              </a:effectLst>
            </p:spPr>
          </p:pic>
          <p:pic>
            <p:nvPicPr>
              <p:cNvPr id="13" name="Picture 10" descr="WoSfullrec"/>
              <p:cNvPicPr>
                <a:picLocks noChangeAspect="1" noChangeArrowheads="1"/>
              </p:cNvPicPr>
              <p:nvPr/>
            </p:nvPicPr>
            <p:blipFill>
              <a:blip r:embed="rId4"/>
              <a:srcRect/>
              <a:stretch>
                <a:fillRect/>
              </a:stretch>
            </p:blipFill>
            <p:spPr bwMode="auto">
              <a:xfrm>
                <a:off x="1573998" y="4065433"/>
                <a:ext cx="699444" cy="950301"/>
              </a:xfrm>
              <a:prstGeom prst="rect">
                <a:avLst/>
              </a:prstGeom>
              <a:ln>
                <a:noFill/>
              </a:ln>
              <a:effectLst>
                <a:outerShdw blurRad="292100" dist="139700" dir="2700000" algn="tl" rotWithShape="0">
                  <a:srgbClr val="333333">
                    <a:alpha val="65000"/>
                  </a:srgbClr>
                </a:outerShdw>
              </a:effectLst>
            </p:spPr>
          </p:pic>
          <p:sp>
            <p:nvSpPr>
              <p:cNvPr id="14" name="Line 11"/>
              <p:cNvSpPr>
                <a:spLocks noChangeShapeType="1"/>
              </p:cNvSpPr>
              <p:nvPr/>
            </p:nvSpPr>
            <p:spPr bwMode="auto">
              <a:xfrm flipH="1">
                <a:off x="2292313" y="3352707"/>
                <a:ext cx="1060487" cy="489999"/>
              </a:xfrm>
              <a:prstGeom prst="line">
                <a:avLst/>
              </a:prstGeom>
              <a:noFill/>
              <a:ln w="76200">
                <a:solidFill>
                  <a:schemeClr val="tx2"/>
                </a:solidFill>
                <a:round/>
                <a:headEnd/>
                <a:tailEnd type="triangle" w="med" len="med"/>
              </a:ln>
            </p:spPr>
            <p:txBody>
              <a:bodyPr/>
              <a:lstStyle/>
              <a:p>
                <a:pPr>
                  <a:defRPr/>
                </a:pPr>
                <a:endParaRPr lang="en-US" sz="1400">
                  <a:latin typeface="+mj-lt"/>
                  <a:ea typeface="方正黑体简体"/>
                </a:endParaRPr>
              </a:p>
            </p:txBody>
          </p:sp>
          <p:sp>
            <p:nvSpPr>
              <p:cNvPr id="15" name="Text Box 12"/>
              <p:cNvSpPr txBox="1">
                <a:spLocks noChangeArrowheads="1"/>
              </p:cNvSpPr>
              <p:nvPr/>
            </p:nvSpPr>
            <p:spPr bwMode="auto">
              <a:xfrm>
                <a:off x="2362760" y="3275990"/>
                <a:ext cx="837823" cy="608787"/>
              </a:xfrm>
              <a:prstGeom prst="rect">
                <a:avLst/>
              </a:prstGeom>
              <a:solidFill>
                <a:schemeClr val="tx2"/>
              </a:solidFill>
              <a:ln w="28575">
                <a:solidFill>
                  <a:schemeClr val="tx2"/>
                </a:solidFill>
                <a:miter lim="800000"/>
                <a:headEnd/>
                <a:tailEnd/>
              </a:ln>
            </p:spPr>
            <p:txBody>
              <a:bodyPr lIns="0" rIns="0">
                <a:spAutoFit/>
              </a:bodyPr>
              <a:lstStyle/>
              <a:p>
                <a:pPr algn="ctr" eaLnBrk="0" hangingPunct="0">
                  <a:lnSpc>
                    <a:spcPct val="80000"/>
                  </a:lnSpc>
                  <a:spcBef>
                    <a:spcPct val="50000"/>
                  </a:spcBef>
                  <a:defRPr/>
                </a:pPr>
                <a:r>
                  <a:rPr lang="en-US" altLang="zh-CN" sz="1400" b="1" i="1" dirty="0">
                    <a:solidFill>
                      <a:schemeClr val="bg1"/>
                    </a:solidFill>
                    <a:latin typeface="+mj-lt"/>
                    <a:ea typeface="方正黑体简体"/>
                    <a:cs typeface="Times New Roman" pitchFamily="18" charset="0"/>
                  </a:rPr>
                  <a:t>Cited</a:t>
                </a:r>
                <a:r>
                  <a:rPr lang="en-US" altLang="zh-CN" sz="1400" b="1" i="1" dirty="0">
                    <a:latin typeface="+mj-lt"/>
                    <a:ea typeface="方正黑体简体"/>
                    <a:cs typeface="Times New Roman" pitchFamily="18" charset="0"/>
                  </a:rPr>
                  <a:t> </a:t>
                </a:r>
                <a:r>
                  <a:rPr lang="en-US" altLang="zh-CN" sz="1400" b="1" i="1" dirty="0">
                    <a:solidFill>
                      <a:schemeClr val="bg1"/>
                    </a:solidFill>
                    <a:latin typeface="+mj-lt"/>
                    <a:ea typeface="方正黑体简体"/>
                    <a:cs typeface="Times New Roman" pitchFamily="18" charset="0"/>
                  </a:rPr>
                  <a:t>References</a:t>
                </a:r>
                <a:r>
                  <a:rPr lang="zh-CN" altLang="en-US" sz="1400" b="1" i="1" dirty="0">
                    <a:solidFill>
                      <a:schemeClr val="bg1"/>
                    </a:solidFill>
                    <a:latin typeface="微软雅黑" pitchFamily="34" charset="-122"/>
                    <a:ea typeface="微软雅黑" pitchFamily="34" charset="-122"/>
                    <a:cs typeface="Times New Roman" pitchFamily="18" charset="0"/>
                  </a:rPr>
                  <a:t>引用 的参考文献</a:t>
                </a:r>
                <a:endParaRPr lang="en-US" altLang="zh-CN" sz="1400" b="1" i="1" dirty="0">
                  <a:solidFill>
                    <a:schemeClr val="bg1"/>
                  </a:solidFill>
                  <a:latin typeface="微软雅黑" pitchFamily="34" charset="-122"/>
                  <a:ea typeface="微软雅黑" pitchFamily="34" charset="-122"/>
                  <a:cs typeface="Times New Roman" pitchFamily="18" charset="0"/>
                </a:endParaRPr>
              </a:p>
            </p:txBody>
          </p:sp>
          <p:sp>
            <p:nvSpPr>
              <p:cNvPr id="16" name="Text Box 13"/>
              <p:cNvSpPr txBox="1">
                <a:spLocks noChangeArrowheads="1"/>
              </p:cNvSpPr>
              <p:nvPr/>
            </p:nvSpPr>
            <p:spPr bwMode="auto">
              <a:xfrm>
                <a:off x="1020482" y="4331468"/>
                <a:ext cx="267953"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1993</a:t>
                </a:r>
              </a:p>
            </p:txBody>
          </p:sp>
          <p:sp>
            <p:nvSpPr>
              <p:cNvPr id="17" name="Text Box 14"/>
              <p:cNvSpPr txBox="1">
                <a:spLocks noChangeArrowheads="1"/>
              </p:cNvSpPr>
              <p:nvPr/>
            </p:nvSpPr>
            <p:spPr bwMode="auto">
              <a:xfrm>
                <a:off x="1921204" y="4404473"/>
                <a:ext cx="267953"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1991</a:t>
                </a:r>
              </a:p>
            </p:txBody>
          </p:sp>
          <p:sp>
            <p:nvSpPr>
              <p:cNvPr id="18" name="Text Box 15"/>
              <p:cNvSpPr txBox="1">
                <a:spLocks noChangeArrowheads="1"/>
              </p:cNvSpPr>
              <p:nvPr/>
            </p:nvSpPr>
            <p:spPr bwMode="auto">
              <a:xfrm>
                <a:off x="1550097" y="3886014"/>
                <a:ext cx="267952"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1998</a:t>
                </a:r>
              </a:p>
            </p:txBody>
          </p:sp>
          <p:pic>
            <p:nvPicPr>
              <p:cNvPr id="19" name="Picture 16" descr="WoSfullrec"/>
              <p:cNvPicPr>
                <a:picLocks noChangeAspect="1" noChangeArrowheads="1"/>
              </p:cNvPicPr>
              <p:nvPr/>
            </p:nvPicPr>
            <p:blipFill>
              <a:blip r:embed="rId4"/>
              <a:srcRect/>
              <a:stretch>
                <a:fillRect/>
              </a:stretch>
            </p:blipFill>
            <p:spPr bwMode="auto">
              <a:xfrm>
                <a:off x="1197859" y="4585129"/>
                <a:ext cx="699444" cy="950301"/>
              </a:xfrm>
              <a:prstGeom prst="rect">
                <a:avLst/>
              </a:prstGeom>
              <a:ln>
                <a:noFill/>
              </a:ln>
              <a:effectLst>
                <a:outerShdw blurRad="292100" dist="139700" dir="2700000" algn="tl" rotWithShape="0">
                  <a:srgbClr val="333333">
                    <a:alpha val="65000"/>
                  </a:srgbClr>
                </a:outerShdw>
              </a:effectLst>
            </p:spPr>
          </p:pic>
          <p:sp>
            <p:nvSpPr>
              <p:cNvPr id="20" name="Text Box 17"/>
              <p:cNvSpPr txBox="1">
                <a:spLocks noChangeArrowheads="1"/>
              </p:cNvSpPr>
              <p:nvPr/>
            </p:nvSpPr>
            <p:spPr bwMode="auto">
              <a:xfrm>
                <a:off x="1492229" y="5093689"/>
                <a:ext cx="267952"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1980</a:t>
                </a:r>
              </a:p>
            </p:txBody>
          </p:sp>
        </p:grpSp>
        <p:sp>
          <p:nvSpPr>
            <p:cNvPr id="89125" name="Rectangle 50"/>
            <p:cNvSpPr>
              <a:spLocks noChangeArrowheads="1"/>
            </p:cNvSpPr>
            <p:nvPr/>
          </p:nvSpPr>
          <p:spPr bwMode="auto">
            <a:xfrm>
              <a:off x="2057400" y="2667000"/>
              <a:ext cx="1371600" cy="28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Clr>
                  <a:schemeClr val="tx2"/>
                </a:buClr>
                <a:buFont typeface="Wingdings" pitchFamily="2" charset="2"/>
                <a:buChar char="§"/>
              </a:pPr>
              <a:r>
                <a:rPr lang="zh-CN" altLang="en-US">
                  <a:latin typeface="微软雅黑" pitchFamily="34" charset="-122"/>
                  <a:ea typeface="微软雅黑" pitchFamily="34" charset="-122"/>
                </a:rPr>
                <a:t> </a:t>
              </a:r>
              <a:r>
                <a:rPr lang="zh-CN" altLang="en-US" b="1">
                  <a:latin typeface="微软雅黑" pitchFamily="34" charset="-122"/>
                  <a:ea typeface="微软雅黑" pitchFamily="34" charset="-122"/>
                </a:rPr>
                <a:t>越查越深</a:t>
              </a:r>
            </a:p>
          </p:txBody>
        </p:sp>
      </p:grpSp>
      <p:grpSp>
        <p:nvGrpSpPr>
          <p:cNvPr id="4" name="Group 56"/>
          <p:cNvGrpSpPr>
            <a:grpSpLocks/>
          </p:cNvGrpSpPr>
          <p:nvPr/>
        </p:nvGrpSpPr>
        <p:grpSpPr bwMode="auto">
          <a:xfrm>
            <a:off x="2498725" y="3681413"/>
            <a:ext cx="6216650" cy="3071812"/>
            <a:chOff x="3107634" y="3372678"/>
            <a:chExt cx="6217370" cy="3072877"/>
          </a:xfrm>
        </p:grpSpPr>
        <p:grpSp>
          <p:nvGrpSpPr>
            <p:cNvPr id="89110" name="Group 48"/>
            <p:cNvGrpSpPr>
              <a:grpSpLocks/>
            </p:cNvGrpSpPr>
            <p:nvPr/>
          </p:nvGrpSpPr>
          <p:grpSpPr bwMode="auto">
            <a:xfrm>
              <a:off x="3107634" y="3372678"/>
              <a:ext cx="4736061" cy="3072877"/>
              <a:chOff x="2345634" y="3525078"/>
              <a:chExt cx="4736061" cy="3072877"/>
            </a:xfrm>
          </p:grpSpPr>
          <p:pic>
            <p:nvPicPr>
              <p:cNvPr id="34" name="Picture 31" descr="WoSfullrec"/>
              <p:cNvPicPr>
                <a:picLocks noChangeAspect="1" noChangeArrowheads="1"/>
              </p:cNvPicPr>
              <p:nvPr/>
            </p:nvPicPr>
            <p:blipFill>
              <a:blip r:embed="rId4"/>
              <a:srcRect/>
              <a:stretch>
                <a:fillRect/>
              </a:stretch>
            </p:blipFill>
            <p:spPr bwMode="auto">
              <a:xfrm>
                <a:off x="5632139" y="5478380"/>
                <a:ext cx="978013" cy="1119575"/>
              </a:xfrm>
              <a:prstGeom prst="rect">
                <a:avLst/>
              </a:prstGeom>
              <a:ln>
                <a:noFill/>
              </a:ln>
              <a:effectLst>
                <a:outerShdw blurRad="292100" dist="139700" dir="2700000" algn="tl" rotWithShape="0">
                  <a:srgbClr val="333333">
                    <a:alpha val="65000"/>
                  </a:srgbClr>
                </a:outerShdw>
              </a:effectLst>
            </p:spPr>
          </p:pic>
          <p:pic>
            <p:nvPicPr>
              <p:cNvPr id="11" name="Picture 8" descr="WoSfullrec"/>
              <p:cNvPicPr>
                <a:picLocks noChangeAspect="1" noChangeArrowheads="1"/>
              </p:cNvPicPr>
              <p:nvPr/>
            </p:nvPicPr>
            <p:blipFill>
              <a:blip r:embed="rId4"/>
              <a:srcRect/>
              <a:stretch>
                <a:fillRect/>
              </a:stretch>
            </p:blipFill>
            <p:spPr bwMode="auto">
              <a:xfrm>
                <a:off x="4831947" y="4895565"/>
                <a:ext cx="978013" cy="1119576"/>
              </a:xfrm>
              <a:prstGeom prst="rect">
                <a:avLst/>
              </a:prstGeom>
              <a:ln>
                <a:noFill/>
              </a:ln>
              <a:effectLst>
                <a:outerShdw blurRad="292100" dist="139700" dir="2700000" algn="tl" rotWithShape="0">
                  <a:srgbClr val="333333">
                    <a:alpha val="65000"/>
                  </a:srgbClr>
                </a:outerShdw>
              </a:effectLst>
            </p:spPr>
          </p:pic>
          <p:pic>
            <p:nvPicPr>
              <p:cNvPr id="12" name="Picture 9" descr="WoSfullrec"/>
              <p:cNvPicPr>
                <a:picLocks noChangeAspect="1" noChangeArrowheads="1"/>
              </p:cNvPicPr>
              <p:nvPr/>
            </p:nvPicPr>
            <p:blipFill>
              <a:blip r:embed="rId4"/>
              <a:srcRect/>
              <a:stretch>
                <a:fillRect/>
              </a:stretch>
            </p:blipFill>
            <p:spPr bwMode="auto">
              <a:xfrm>
                <a:off x="5467020" y="4630361"/>
                <a:ext cx="978013" cy="1119575"/>
              </a:xfrm>
              <a:prstGeom prst="rect">
                <a:avLst/>
              </a:prstGeom>
              <a:ln>
                <a:noFill/>
              </a:ln>
              <a:effectLst>
                <a:outerShdw blurRad="292100" dist="139700" dir="2700000" algn="tl" rotWithShape="0">
                  <a:srgbClr val="333333">
                    <a:alpha val="65000"/>
                  </a:srgbClr>
                </a:outerShdw>
              </a:effectLst>
            </p:spPr>
          </p:pic>
          <p:sp>
            <p:nvSpPr>
              <p:cNvPr id="24" name="Line 21"/>
              <p:cNvSpPr>
                <a:spLocks noChangeShapeType="1"/>
              </p:cNvSpPr>
              <p:nvPr/>
            </p:nvSpPr>
            <p:spPr bwMode="auto">
              <a:xfrm flipH="1" flipV="1">
                <a:off x="4201637" y="3525078"/>
                <a:ext cx="1006591" cy="1324434"/>
              </a:xfrm>
              <a:prstGeom prst="line">
                <a:avLst/>
              </a:prstGeom>
              <a:noFill/>
              <a:ln w="76200">
                <a:solidFill>
                  <a:schemeClr val="tx2"/>
                </a:solidFill>
                <a:round/>
                <a:headEnd type="triangle" w="med" len="med"/>
                <a:tailEnd type="triangle" w="med" len="med"/>
              </a:ln>
            </p:spPr>
            <p:txBody>
              <a:bodyPr/>
              <a:lstStyle/>
              <a:p>
                <a:pPr>
                  <a:defRPr/>
                </a:pPr>
                <a:endParaRPr lang="en-US" sz="1400">
                  <a:latin typeface="+mj-lt"/>
                  <a:ea typeface="方正黑体简体"/>
                </a:endParaRPr>
              </a:p>
            </p:txBody>
          </p:sp>
          <p:sp>
            <p:nvSpPr>
              <p:cNvPr id="25" name="Text Box 22"/>
              <p:cNvSpPr txBox="1">
                <a:spLocks noChangeArrowheads="1"/>
              </p:cNvSpPr>
              <p:nvPr/>
            </p:nvSpPr>
            <p:spPr bwMode="auto">
              <a:xfrm>
                <a:off x="4412798" y="3949087"/>
                <a:ext cx="768439" cy="738444"/>
              </a:xfrm>
              <a:prstGeom prst="rect">
                <a:avLst/>
              </a:prstGeom>
              <a:solidFill>
                <a:schemeClr val="tx2"/>
              </a:solidFill>
              <a:ln w="28575">
                <a:solidFill>
                  <a:schemeClr val="tx2"/>
                </a:solidFill>
                <a:miter lim="800000"/>
                <a:headEnd/>
                <a:tailEnd/>
              </a:ln>
            </p:spPr>
            <p:txBody>
              <a:bodyPr lIns="0" rIns="0">
                <a:spAutoFit/>
              </a:bodyPr>
              <a:lstStyle/>
              <a:p>
                <a:pPr algn="ctr" eaLnBrk="0" hangingPunct="0">
                  <a:spcBef>
                    <a:spcPct val="50000"/>
                  </a:spcBef>
                  <a:defRPr/>
                </a:pPr>
                <a:r>
                  <a:rPr lang="en-US" altLang="zh-CN" sz="1400" b="1" i="1" dirty="0">
                    <a:solidFill>
                      <a:schemeClr val="bg1"/>
                    </a:solidFill>
                    <a:latin typeface="+mj-lt"/>
                    <a:ea typeface="方正黑体简体"/>
                    <a:cs typeface="Times New Roman" pitchFamily="18" charset="0"/>
                  </a:rPr>
                  <a:t>Related Records</a:t>
                </a:r>
                <a:r>
                  <a:rPr lang="zh-CN" altLang="en-US" sz="1400" b="1" i="1" dirty="0">
                    <a:solidFill>
                      <a:schemeClr val="bg1"/>
                    </a:solidFill>
                    <a:latin typeface="微软雅黑" pitchFamily="34" charset="-122"/>
                    <a:ea typeface="微软雅黑" pitchFamily="34" charset="-122"/>
                    <a:cs typeface="Times New Roman" pitchFamily="18" charset="0"/>
                  </a:rPr>
                  <a:t>相关记录</a:t>
                </a:r>
                <a:endParaRPr lang="en-US" altLang="zh-CN" sz="1400" b="1" i="1" dirty="0">
                  <a:solidFill>
                    <a:schemeClr val="bg1"/>
                  </a:solidFill>
                  <a:latin typeface="微软雅黑" pitchFamily="34" charset="-122"/>
                  <a:ea typeface="微软雅黑" pitchFamily="34" charset="-122"/>
                  <a:cs typeface="Times New Roman" pitchFamily="18" charset="0"/>
                </a:endParaRPr>
              </a:p>
            </p:txBody>
          </p:sp>
          <p:sp>
            <p:nvSpPr>
              <p:cNvPr id="28" name="Text Box 25"/>
              <p:cNvSpPr txBox="1">
                <a:spLocks noChangeArrowheads="1"/>
              </p:cNvSpPr>
              <p:nvPr/>
            </p:nvSpPr>
            <p:spPr bwMode="auto">
              <a:xfrm>
                <a:off x="5627377" y="4849512"/>
                <a:ext cx="317537"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2004</a:t>
                </a:r>
              </a:p>
            </p:txBody>
          </p:sp>
          <p:sp>
            <p:nvSpPr>
              <p:cNvPr id="29" name="Text Box 26"/>
              <p:cNvSpPr txBox="1">
                <a:spLocks noChangeArrowheads="1"/>
              </p:cNvSpPr>
              <p:nvPr/>
            </p:nvSpPr>
            <p:spPr bwMode="auto">
              <a:xfrm>
                <a:off x="5049460" y="5465676"/>
                <a:ext cx="317537"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1999</a:t>
                </a:r>
              </a:p>
            </p:txBody>
          </p:sp>
          <p:pic>
            <p:nvPicPr>
              <p:cNvPr id="30" name="Picture 27" descr="WoSfullrec"/>
              <p:cNvPicPr>
                <a:picLocks noChangeAspect="1" noChangeArrowheads="1"/>
              </p:cNvPicPr>
              <p:nvPr/>
            </p:nvPicPr>
            <p:blipFill>
              <a:blip r:embed="rId4"/>
              <a:srcRect/>
              <a:stretch>
                <a:fillRect/>
              </a:stretch>
            </p:blipFill>
            <p:spPr bwMode="auto">
              <a:xfrm>
                <a:off x="6103682" y="4797106"/>
                <a:ext cx="978013" cy="1119576"/>
              </a:xfrm>
              <a:prstGeom prst="rect">
                <a:avLst/>
              </a:prstGeom>
              <a:ln>
                <a:noFill/>
              </a:ln>
              <a:effectLst>
                <a:outerShdw blurRad="292100" dist="139700" dir="2700000" algn="tl" rotWithShape="0">
                  <a:srgbClr val="333333">
                    <a:alpha val="65000"/>
                  </a:srgbClr>
                </a:outerShdw>
              </a:effectLst>
            </p:spPr>
          </p:pic>
          <p:sp>
            <p:nvSpPr>
              <p:cNvPr id="31" name="Text Box 28"/>
              <p:cNvSpPr txBox="1">
                <a:spLocks noChangeArrowheads="1"/>
              </p:cNvSpPr>
              <p:nvPr/>
            </p:nvSpPr>
            <p:spPr bwMode="auto">
              <a:xfrm>
                <a:off x="6262450" y="5033726"/>
                <a:ext cx="319124"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mj-lt"/>
                    <a:ea typeface="方正黑体简体"/>
                  </a:rPr>
                  <a:t>2002</a:t>
                </a:r>
              </a:p>
            </p:txBody>
          </p:sp>
          <p:sp>
            <p:nvSpPr>
              <p:cNvPr id="32" name="Line 29"/>
              <p:cNvSpPr>
                <a:spLocks noChangeShapeType="1"/>
              </p:cNvSpPr>
              <p:nvPr/>
            </p:nvSpPr>
            <p:spPr bwMode="auto">
              <a:xfrm flipH="1" flipV="1">
                <a:off x="2345634" y="5009905"/>
                <a:ext cx="2502190" cy="478004"/>
              </a:xfrm>
              <a:prstGeom prst="line">
                <a:avLst/>
              </a:prstGeom>
              <a:noFill/>
              <a:ln w="28575">
                <a:solidFill>
                  <a:schemeClr val="tx2"/>
                </a:solidFill>
                <a:round/>
                <a:headEnd/>
                <a:tailEnd type="triangle" w="med" len="med"/>
              </a:ln>
            </p:spPr>
            <p:txBody>
              <a:bodyPr/>
              <a:lstStyle/>
              <a:p>
                <a:pPr>
                  <a:defRPr/>
                </a:pPr>
                <a:endParaRPr lang="en-US" sz="1400">
                  <a:latin typeface="+mj-lt"/>
                  <a:ea typeface="方正黑体简体"/>
                </a:endParaRPr>
              </a:p>
            </p:txBody>
          </p:sp>
          <p:sp>
            <p:nvSpPr>
              <p:cNvPr id="33" name="Line 30"/>
              <p:cNvSpPr>
                <a:spLocks noChangeShapeType="1"/>
              </p:cNvSpPr>
              <p:nvPr/>
            </p:nvSpPr>
            <p:spPr bwMode="auto">
              <a:xfrm flipH="1" flipV="1">
                <a:off x="2558384" y="4585896"/>
                <a:ext cx="2289440" cy="902013"/>
              </a:xfrm>
              <a:prstGeom prst="line">
                <a:avLst/>
              </a:prstGeom>
              <a:noFill/>
              <a:ln w="28575">
                <a:solidFill>
                  <a:schemeClr val="tx2"/>
                </a:solidFill>
                <a:round/>
                <a:headEnd/>
                <a:tailEnd type="triangle" w="med" len="med"/>
              </a:ln>
            </p:spPr>
            <p:txBody>
              <a:bodyPr/>
              <a:lstStyle/>
              <a:p>
                <a:pPr>
                  <a:defRPr/>
                </a:pPr>
                <a:endParaRPr lang="en-US" sz="1400">
                  <a:latin typeface="+mj-lt"/>
                  <a:ea typeface="方正黑体简体"/>
                </a:endParaRPr>
              </a:p>
            </p:txBody>
          </p:sp>
          <p:sp>
            <p:nvSpPr>
              <p:cNvPr id="35" name="Text Box 32"/>
              <p:cNvSpPr txBox="1">
                <a:spLocks noChangeArrowheads="1"/>
              </p:cNvSpPr>
              <p:nvPr/>
            </p:nvSpPr>
            <p:spPr bwMode="auto">
              <a:xfrm>
                <a:off x="5887757" y="6183474"/>
                <a:ext cx="317537"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mj-lt"/>
                    <a:ea typeface="方正黑体简体"/>
                  </a:rPr>
                  <a:t>1994</a:t>
                </a:r>
              </a:p>
            </p:txBody>
          </p:sp>
        </p:grpSp>
        <p:sp>
          <p:nvSpPr>
            <p:cNvPr id="89111" name="Rectangle 52"/>
            <p:cNvSpPr>
              <a:spLocks noChangeArrowheads="1"/>
            </p:cNvSpPr>
            <p:nvPr/>
          </p:nvSpPr>
          <p:spPr bwMode="auto">
            <a:xfrm>
              <a:off x="7801004" y="5823389"/>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Clr>
                  <a:schemeClr val="tx2"/>
                </a:buClr>
                <a:buFont typeface="Wingdings" pitchFamily="2" charset="2"/>
                <a:buChar char="§"/>
              </a:pPr>
              <a:r>
                <a:rPr lang="zh-CN" altLang="en-US" sz="1600">
                  <a:latin typeface="微软雅黑" pitchFamily="34" charset="-122"/>
                  <a:ea typeface="微软雅黑" pitchFamily="34" charset="-122"/>
                </a:rPr>
                <a:t> </a:t>
              </a:r>
              <a:r>
                <a:rPr lang="zh-CN" altLang="en-US" b="1">
                  <a:latin typeface="微软雅黑" pitchFamily="34" charset="-122"/>
                  <a:ea typeface="微软雅黑" pitchFamily="34" charset="-122"/>
                </a:rPr>
                <a:t>越查越广</a:t>
              </a:r>
            </a:p>
          </p:txBody>
        </p:sp>
      </p:grpSp>
      <p:grpSp>
        <p:nvGrpSpPr>
          <p:cNvPr id="88065" name="Group 55"/>
          <p:cNvGrpSpPr>
            <a:grpSpLocks/>
          </p:cNvGrpSpPr>
          <p:nvPr/>
        </p:nvGrpSpPr>
        <p:grpSpPr bwMode="auto">
          <a:xfrm>
            <a:off x="5167313" y="1701800"/>
            <a:ext cx="6691312" cy="2646363"/>
            <a:chOff x="5357367" y="1552174"/>
            <a:chExt cx="6993888" cy="2160811"/>
          </a:xfrm>
        </p:grpSpPr>
        <p:grpSp>
          <p:nvGrpSpPr>
            <p:cNvPr id="89098" name="Group 46"/>
            <p:cNvGrpSpPr>
              <a:grpSpLocks/>
            </p:cNvGrpSpPr>
            <p:nvPr/>
          </p:nvGrpSpPr>
          <p:grpSpPr bwMode="auto">
            <a:xfrm>
              <a:off x="5357367" y="1732350"/>
              <a:ext cx="2812488" cy="1980635"/>
              <a:chOff x="4595367" y="1828428"/>
              <a:chExt cx="2812488" cy="1980635"/>
            </a:xfrm>
          </p:grpSpPr>
          <p:pic>
            <p:nvPicPr>
              <p:cNvPr id="5" name="Picture 2" descr="WoSfullrec"/>
              <p:cNvPicPr>
                <a:picLocks noChangeAspect="1" noChangeArrowheads="1"/>
              </p:cNvPicPr>
              <p:nvPr/>
            </p:nvPicPr>
            <p:blipFill>
              <a:blip r:embed="rId4"/>
              <a:srcRect/>
              <a:stretch>
                <a:fillRect/>
              </a:stretch>
            </p:blipFill>
            <p:spPr bwMode="auto">
              <a:xfrm>
                <a:off x="5887950" y="1828428"/>
                <a:ext cx="942474" cy="1079757"/>
              </a:xfrm>
              <a:prstGeom prst="rect">
                <a:avLst/>
              </a:prstGeom>
              <a:ln>
                <a:noFill/>
              </a:ln>
              <a:effectLst>
                <a:outerShdw blurRad="292100" dist="139700" dir="2700000" algn="tl" rotWithShape="0">
                  <a:srgbClr val="333333">
                    <a:alpha val="65000"/>
                  </a:srgbClr>
                </a:outerShdw>
              </a:effectLst>
            </p:spPr>
          </p:pic>
          <p:sp>
            <p:nvSpPr>
              <p:cNvPr id="6" name="Text Box 3"/>
              <p:cNvSpPr txBox="1">
                <a:spLocks noChangeArrowheads="1"/>
              </p:cNvSpPr>
              <p:nvPr/>
            </p:nvSpPr>
            <p:spPr bwMode="auto">
              <a:xfrm>
                <a:off x="5902884" y="2094154"/>
                <a:ext cx="318583" cy="16073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mj-lt"/>
                    <a:ea typeface="方正黑体简体"/>
                  </a:rPr>
                  <a:t>2010</a:t>
                </a:r>
              </a:p>
            </p:txBody>
          </p:sp>
          <p:sp>
            <p:nvSpPr>
              <p:cNvPr id="7" name="Line 4"/>
              <p:cNvSpPr>
                <a:spLocks noChangeShapeType="1"/>
              </p:cNvSpPr>
              <p:nvPr/>
            </p:nvSpPr>
            <p:spPr bwMode="auto">
              <a:xfrm flipV="1">
                <a:off x="4595367" y="2676161"/>
                <a:ext cx="871124" cy="10370"/>
              </a:xfrm>
              <a:prstGeom prst="line">
                <a:avLst/>
              </a:prstGeom>
              <a:noFill/>
              <a:ln w="76200">
                <a:solidFill>
                  <a:schemeClr val="tx2"/>
                </a:solidFill>
                <a:round/>
                <a:headEnd/>
                <a:tailEnd type="triangle" w="med" len="med"/>
              </a:ln>
            </p:spPr>
            <p:txBody>
              <a:bodyPr/>
              <a:lstStyle/>
              <a:p>
                <a:pPr>
                  <a:defRPr/>
                </a:pPr>
                <a:endParaRPr lang="en-US" sz="1400">
                  <a:latin typeface="+mj-lt"/>
                  <a:ea typeface="方正黑体简体"/>
                </a:endParaRPr>
              </a:p>
            </p:txBody>
          </p:sp>
          <p:pic>
            <p:nvPicPr>
              <p:cNvPr id="10" name="Picture 7" descr="WoSfullrec"/>
              <p:cNvPicPr>
                <a:picLocks noChangeAspect="1" noChangeArrowheads="1"/>
              </p:cNvPicPr>
              <p:nvPr/>
            </p:nvPicPr>
            <p:blipFill>
              <a:blip r:embed="rId4"/>
              <a:srcRect/>
              <a:stretch>
                <a:fillRect/>
              </a:stretch>
            </p:blipFill>
            <p:spPr bwMode="auto">
              <a:xfrm>
                <a:off x="5557752" y="2305440"/>
                <a:ext cx="944133" cy="1079757"/>
              </a:xfrm>
              <a:prstGeom prst="rect">
                <a:avLst/>
              </a:prstGeom>
              <a:ln>
                <a:noFill/>
              </a:ln>
              <a:effectLst>
                <a:outerShdw blurRad="292100" dist="139700" dir="2700000" algn="tl" rotWithShape="0">
                  <a:srgbClr val="333333">
                    <a:alpha val="65000"/>
                  </a:srgbClr>
                </a:outerShdw>
              </a:effectLst>
            </p:spPr>
          </p:pic>
          <p:sp>
            <p:nvSpPr>
              <p:cNvPr id="22" name="Text Box 19"/>
              <p:cNvSpPr txBox="1">
                <a:spLocks noChangeArrowheads="1"/>
              </p:cNvSpPr>
              <p:nvPr/>
            </p:nvSpPr>
            <p:spPr bwMode="auto">
              <a:xfrm>
                <a:off x="5541160" y="2835596"/>
                <a:ext cx="318583" cy="162029"/>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mj-lt"/>
                    <a:ea typeface="方正黑体简体"/>
                  </a:rPr>
                  <a:t>2003</a:t>
                </a:r>
              </a:p>
            </p:txBody>
          </p:sp>
          <p:sp>
            <p:nvSpPr>
              <p:cNvPr id="23" name="Text Box 20"/>
              <p:cNvSpPr txBox="1">
                <a:spLocks noChangeArrowheads="1"/>
              </p:cNvSpPr>
              <p:nvPr/>
            </p:nvSpPr>
            <p:spPr bwMode="auto">
              <a:xfrm>
                <a:off x="4748021" y="2228962"/>
                <a:ext cx="594024" cy="637744"/>
              </a:xfrm>
              <a:prstGeom prst="rect">
                <a:avLst/>
              </a:prstGeom>
              <a:solidFill>
                <a:schemeClr val="tx2"/>
              </a:solidFill>
              <a:ln w="28575">
                <a:solidFill>
                  <a:schemeClr val="tx2"/>
                </a:solidFill>
                <a:miter lim="800000"/>
                <a:headEnd/>
                <a:tailEnd/>
              </a:ln>
            </p:spPr>
            <p:txBody>
              <a:bodyPr lIns="0" rIns="0">
                <a:spAutoFit/>
              </a:bodyPr>
              <a:lstStyle/>
              <a:p>
                <a:pPr algn="ctr" eaLnBrk="0" hangingPunct="0">
                  <a:lnSpc>
                    <a:spcPct val="80000"/>
                  </a:lnSpc>
                  <a:spcBef>
                    <a:spcPct val="50000"/>
                  </a:spcBef>
                  <a:defRPr/>
                </a:pPr>
                <a:r>
                  <a:rPr lang="en-US" altLang="zh-CN" sz="1400" b="1" i="1" dirty="0">
                    <a:solidFill>
                      <a:schemeClr val="bg1"/>
                    </a:solidFill>
                    <a:latin typeface="+mj-lt"/>
                    <a:ea typeface="方正黑体简体"/>
                    <a:cs typeface="Times New Roman" pitchFamily="18" charset="0"/>
                  </a:rPr>
                  <a:t>Times Cited</a:t>
                </a:r>
                <a:r>
                  <a:rPr lang="zh-CN" altLang="en-US" sz="1400" b="1" i="1" dirty="0">
                    <a:solidFill>
                      <a:schemeClr val="bg1"/>
                    </a:solidFill>
                    <a:latin typeface="微软雅黑" pitchFamily="34" charset="-122"/>
                    <a:ea typeface="微软雅黑" pitchFamily="34" charset="-122"/>
                    <a:cs typeface="Times New Roman" pitchFamily="18" charset="0"/>
                  </a:rPr>
                  <a:t>被引频次</a:t>
                </a:r>
                <a:endParaRPr lang="en-US" altLang="zh-CN" sz="1400" b="1" i="1" dirty="0">
                  <a:solidFill>
                    <a:schemeClr val="bg1"/>
                  </a:solidFill>
                  <a:latin typeface="微软雅黑" pitchFamily="34" charset="-122"/>
                  <a:ea typeface="微软雅黑" pitchFamily="34" charset="-122"/>
                  <a:cs typeface="Times New Roman" pitchFamily="18" charset="0"/>
                </a:endParaRPr>
              </a:p>
            </p:txBody>
          </p:sp>
          <p:pic>
            <p:nvPicPr>
              <p:cNvPr id="26" name="Picture 23" descr="WoSfullrec"/>
              <p:cNvPicPr>
                <a:picLocks noChangeAspect="1" noChangeArrowheads="1"/>
              </p:cNvPicPr>
              <p:nvPr/>
            </p:nvPicPr>
            <p:blipFill>
              <a:blip r:embed="rId4"/>
              <a:srcRect/>
              <a:stretch>
                <a:fillRect/>
              </a:stretch>
            </p:blipFill>
            <p:spPr bwMode="auto">
              <a:xfrm>
                <a:off x="6465381" y="2041009"/>
                <a:ext cx="942474" cy="1078461"/>
              </a:xfrm>
              <a:prstGeom prst="rect">
                <a:avLst/>
              </a:prstGeom>
              <a:ln>
                <a:noFill/>
              </a:ln>
              <a:effectLst>
                <a:outerShdw blurRad="292100" dist="139700" dir="2700000" algn="tl" rotWithShape="0">
                  <a:srgbClr val="333333">
                    <a:alpha val="65000"/>
                  </a:srgbClr>
                </a:outerShdw>
              </a:effectLst>
            </p:spPr>
          </p:pic>
          <p:sp>
            <p:nvSpPr>
              <p:cNvPr id="27" name="Text Box 24"/>
              <p:cNvSpPr txBox="1">
                <a:spLocks noChangeArrowheads="1"/>
              </p:cNvSpPr>
              <p:nvPr/>
            </p:nvSpPr>
            <p:spPr bwMode="auto">
              <a:xfrm>
                <a:off x="6480315" y="2305440"/>
                <a:ext cx="318583" cy="16202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mj-lt"/>
                    <a:ea typeface="方正黑体简体"/>
                  </a:rPr>
                  <a:t>2008</a:t>
                </a:r>
              </a:p>
            </p:txBody>
          </p:sp>
          <p:pic>
            <p:nvPicPr>
              <p:cNvPr id="36" name="Picture 33" descr="WoSfullrec"/>
              <p:cNvPicPr>
                <a:picLocks noChangeAspect="1" noChangeArrowheads="1"/>
              </p:cNvPicPr>
              <p:nvPr/>
            </p:nvPicPr>
            <p:blipFill>
              <a:blip r:embed="rId4"/>
              <a:srcRect/>
              <a:stretch>
                <a:fillRect/>
              </a:stretch>
            </p:blipFill>
            <p:spPr bwMode="auto">
              <a:xfrm>
                <a:off x="6146798" y="2729305"/>
                <a:ext cx="942474" cy="1079758"/>
              </a:xfrm>
              <a:prstGeom prst="rect">
                <a:avLst/>
              </a:prstGeom>
              <a:ln>
                <a:noFill/>
              </a:ln>
              <a:effectLst>
                <a:outerShdw blurRad="292100" dist="139700" dir="2700000" algn="tl" rotWithShape="0">
                  <a:srgbClr val="333333">
                    <a:alpha val="65000"/>
                  </a:srgbClr>
                </a:outerShdw>
              </a:effectLst>
            </p:spPr>
          </p:pic>
          <p:sp>
            <p:nvSpPr>
              <p:cNvPr id="37" name="Text Box 34"/>
              <p:cNvSpPr txBox="1">
                <a:spLocks noChangeArrowheads="1"/>
              </p:cNvSpPr>
              <p:nvPr/>
            </p:nvSpPr>
            <p:spPr bwMode="auto">
              <a:xfrm>
                <a:off x="6161732" y="3238723"/>
                <a:ext cx="318583" cy="162028"/>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mj-lt"/>
                    <a:ea typeface="方正黑体简体"/>
                  </a:rPr>
                  <a:t>2006</a:t>
                </a:r>
              </a:p>
            </p:txBody>
          </p:sp>
        </p:grpSp>
        <p:sp>
          <p:nvSpPr>
            <p:cNvPr id="89099" name="Rectangle 53"/>
            <p:cNvSpPr>
              <a:spLocks noChangeArrowheads="1"/>
            </p:cNvSpPr>
            <p:nvPr/>
          </p:nvSpPr>
          <p:spPr bwMode="auto">
            <a:xfrm>
              <a:off x="7779256" y="1552174"/>
              <a:ext cx="4571999"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Clr>
                  <a:schemeClr val="tx2"/>
                </a:buClr>
                <a:buFont typeface="Wingdings" pitchFamily="2" charset="2"/>
                <a:buChar char="§"/>
              </a:pPr>
              <a:r>
                <a:rPr lang="zh-CN" altLang="en-US">
                  <a:latin typeface="微软雅黑" pitchFamily="34" charset="-122"/>
                  <a:ea typeface="微软雅黑" pitchFamily="34" charset="-122"/>
                </a:rPr>
                <a:t> </a:t>
              </a:r>
              <a:r>
                <a:rPr lang="zh-CN" altLang="en-US" b="1">
                  <a:latin typeface="微软雅黑" pitchFamily="34" charset="-122"/>
                  <a:ea typeface="微软雅黑" pitchFamily="34" charset="-122"/>
                </a:rPr>
                <a:t>越查越新</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8065"/>
                                        </p:tgtEl>
                                        <p:attrNameLst>
                                          <p:attrName>style.visibility</p:attrName>
                                        </p:attrNameLst>
                                      </p:cBhvr>
                                      <p:to>
                                        <p:strVal val="visible"/>
                                      </p:to>
                                    </p:set>
                                    <p:animEffect transition="in" filter="checkerboard(across)">
                                      <p:cBhvr>
                                        <p:cTn id="12" dur="500"/>
                                        <p:tgtEl>
                                          <p:spTgt spid="880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zh-CN" altLang="en-US" smtClean="0">
                <a:ea typeface="黑体" pitchFamily="49" charset="-122"/>
              </a:rPr>
              <a:t>利用</a:t>
            </a:r>
            <a:r>
              <a:rPr lang="en-US" altLang="zh-CN" i="1" smtClean="0">
                <a:ea typeface="黑体" pitchFamily="49" charset="-122"/>
              </a:rPr>
              <a:t>Web of Science</a:t>
            </a:r>
            <a:r>
              <a:rPr lang="zh-CN" altLang="en-US" smtClean="0">
                <a:ea typeface="黑体" pitchFamily="49" charset="-122"/>
              </a:rPr>
              <a:t>获取思路，激发研究思想</a:t>
            </a:r>
          </a:p>
        </p:txBody>
      </p:sp>
      <p:sp>
        <p:nvSpPr>
          <p:cNvPr id="91139" name="Rectangle 3"/>
          <p:cNvSpPr>
            <a:spLocks noGrp="1" noChangeArrowheads="1"/>
          </p:cNvSpPr>
          <p:nvPr>
            <p:ph idx="1"/>
          </p:nvPr>
        </p:nvSpPr>
        <p:spPr>
          <a:xfrm>
            <a:off x="917575" y="1430338"/>
            <a:ext cx="7369175" cy="4570412"/>
          </a:xfrm>
          <a:solidFill>
            <a:schemeClr val="bg1"/>
          </a:solidFill>
        </p:spPr>
        <p:txBody>
          <a:bodyPr/>
          <a:lstStyle/>
          <a:p>
            <a:pPr eaLnBrk="1" hangingPunct="1">
              <a:lnSpc>
                <a:spcPct val="140000"/>
              </a:lnSpc>
            </a:pPr>
            <a:r>
              <a:rPr lang="zh-CN" altLang="en-US" sz="2000" smtClean="0">
                <a:ea typeface="黑体" pitchFamily="49" charset="-122"/>
              </a:rPr>
              <a:t>以一篇高质量的文章为检索起点进行被引参考文献检索</a:t>
            </a:r>
            <a:r>
              <a:rPr lang="en-US" altLang="zh-CN" sz="2000" smtClean="0">
                <a:ea typeface="黑体" pitchFamily="49" charset="-122"/>
              </a:rPr>
              <a:t>Cited Reference Search</a:t>
            </a:r>
          </a:p>
          <a:p>
            <a:pPr eaLnBrk="1" hangingPunct="1">
              <a:lnSpc>
                <a:spcPct val="140000"/>
              </a:lnSpc>
              <a:spcBef>
                <a:spcPts val="538"/>
              </a:spcBef>
              <a:buFontTx/>
              <a:buNone/>
            </a:pPr>
            <a:r>
              <a:rPr lang="zh-CN" altLang="en-US" b="1" smtClean="0">
                <a:ea typeface="黑体" pitchFamily="49" charset="-122"/>
              </a:rPr>
              <a:t>被引参考文献检索的特点</a:t>
            </a:r>
            <a:r>
              <a:rPr lang="zh-CN" altLang="en-US" sz="2000" b="1" smtClean="0">
                <a:ea typeface="黑体" pitchFamily="49" charset="-122"/>
              </a:rPr>
              <a:t>：</a:t>
            </a:r>
            <a:endParaRPr lang="en-US" altLang="zh-CN" sz="2000" b="1" smtClean="0">
              <a:ea typeface="黑体" pitchFamily="49" charset="-122"/>
            </a:endParaRPr>
          </a:p>
          <a:p>
            <a:pPr eaLnBrk="1" hangingPunct="1">
              <a:lnSpc>
                <a:spcPct val="140000"/>
              </a:lnSpc>
            </a:pPr>
            <a:r>
              <a:rPr lang="zh-CN" altLang="en-US" sz="1800" smtClean="0">
                <a:solidFill>
                  <a:schemeClr val="tx2"/>
                </a:solidFill>
                <a:ea typeface="黑体" pitchFamily="49" charset="-122"/>
              </a:rPr>
              <a:t>以一篇</a:t>
            </a:r>
            <a:r>
              <a:rPr lang="zh-CN" altLang="en-US" sz="1800" b="1" smtClean="0">
                <a:solidFill>
                  <a:schemeClr val="tx2"/>
                </a:solidFill>
                <a:ea typeface="黑体" pitchFamily="49" charset="-122"/>
              </a:rPr>
              <a:t>未被</a:t>
            </a:r>
            <a:r>
              <a:rPr lang="en-US" altLang="zh-CN" sz="1800" b="1" smtClean="0">
                <a:solidFill>
                  <a:schemeClr val="tx2"/>
                </a:solidFill>
                <a:ea typeface="黑体" pitchFamily="49" charset="-122"/>
              </a:rPr>
              <a:t>SCI</a:t>
            </a:r>
            <a:r>
              <a:rPr lang="zh-CN" altLang="en-US" sz="1800" b="1" smtClean="0">
                <a:solidFill>
                  <a:schemeClr val="tx2"/>
                </a:solidFill>
                <a:ea typeface="黑体" pitchFamily="49" charset="-122"/>
              </a:rPr>
              <a:t>收录或已收录</a:t>
            </a:r>
            <a:r>
              <a:rPr lang="zh-CN" altLang="en-US" sz="1800" smtClean="0">
                <a:solidFill>
                  <a:schemeClr val="tx2"/>
                </a:solidFill>
                <a:ea typeface="黑体" pitchFamily="49" charset="-122"/>
              </a:rPr>
              <a:t>的文章、一个作者、一个期刊、一篇会议文献或者一本书作为检索词</a:t>
            </a:r>
            <a:r>
              <a:rPr lang="en-US" altLang="zh-CN" sz="1800" smtClean="0">
                <a:solidFill>
                  <a:schemeClr val="tx2"/>
                </a:solidFill>
                <a:ea typeface="黑体" pitchFamily="49" charset="-122"/>
              </a:rPr>
              <a:t>,</a:t>
            </a:r>
            <a:r>
              <a:rPr lang="zh-CN" altLang="en-US" sz="1800" smtClean="0">
                <a:solidFill>
                  <a:schemeClr val="tx2"/>
                </a:solidFill>
                <a:ea typeface="黑体" pitchFamily="49" charset="-122"/>
              </a:rPr>
              <a:t>进行被引文献的检索</a:t>
            </a:r>
            <a:r>
              <a:rPr lang="en-US" altLang="zh-CN" sz="1800" smtClean="0">
                <a:solidFill>
                  <a:schemeClr val="tx2"/>
                </a:solidFill>
                <a:ea typeface="黑体" pitchFamily="49" charset="-122"/>
              </a:rPr>
              <a:t>. </a:t>
            </a:r>
            <a:r>
              <a:rPr lang="zh-CN" altLang="en-US" sz="1800" smtClean="0">
                <a:solidFill>
                  <a:schemeClr val="tx2"/>
                </a:solidFill>
                <a:ea typeface="黑体" pitchFamily="49" charset="-122"/>
              </a:rPr>
              <a:t>在不了解关键词或者难于限定关键词的时候，您可以从一篇高质量的文献出发，了解课题的全貌。</a:t>
            </a:r>
          </a:p>
          <a:p>
            <a:pPr lvl="1" eaLnBrk="1" hangingPunct="1">
              <a:lnSpc>
                <a:spcPct val="170000"/>
              </a:lnSpc>
            </a:pPr>
            <a:r>
              <a:rPr lang="zh-CN" altLang="en-US" sz="1600" smtClean="0">
                <a:ea typeface="黑体" pitchFamily="49" charset="-122"/>
              </a:rPr>
              <a:t>某一理论有没有得到进一步的证实？是否已经应用到了新的领域</a:t>
            </a:r>
            <a:r>
              <a:rPr lang="en-US" altLang="zh-CN" sz="1600" smtClean="0">
                <a:ea typeface="黑体" pitchFamily="49" charset="-122"/>
              </a:rPr>
              <a:t>?</a:t>
            </a:r>
          </a:p>
          <a:p>
            <a:pPr lvl="1" eaLnBrk="1" hangingPunct="1">
              <a:lnSpc>
                <a:spcPct val="170000"/>
              </a:lnSpc>
            </a:pPr>
            <a:r>
              <a:rPr lang="zh-CN" altLang="en-US" sz="1600" smtClean="0">
                <a:ea typeface="黑体" pitchFamily="49" charset="-122"/>
              </a:rPr>
              <a:t>某项研究的最新进展极其延伸？</a:t>
            </a:r>
          </a:p>
          <a:p>
            <a:pPr lvl="1" eaLnBrk="1" hangingPunct="1">
              <a:lnSpc>
                <a:spcPct val="170000"/>
              </a:lnSpc>
            </a:pPr>
            <a:r>
              <a:rPr lang="zh-CN" altLang="en-US" sz="1600" smtClean="0">
                <a:ea typeface="黑体" pitchFamily="49" charset="-122"/>
              </a:rPr>
              <a:t>某个实验方法是否得到改进？</a:t>
            </a:r>
            <a:r>
              <a:rPr lang="zh-CN" altLang="zh-CN" sz="1600" smtClean="0">
                <a:ea typeface="黑体" pitchFamily="49" charset="-122"/>
              </a:rPr>
              <a:t> </a:t>
            </a:r>
            <a:endParaRPr lang="zh-CN" altLang="en-US" sz="1600" smtClean="0">
              <a:ea typeface="黑体" pitchFamily="49" charset="-122"/>
            </a:endParaRPr>
          </a:p>
          <a:p>
            <a:pPr lvl="1" eaLnBrk="1" hangingPunct="1">
              <a:lnSpc>
                <a:spcPct val="170000"/>
              </a:lnSpc>
            </a:pPr>
            <a:r>
              <a:rPr lang="zh-CN" altLang="en-US" sz="1600" smtClean="0">
                <a:ea typeface="黑体" pitchFamily="49" charset="-122"/>
              </a:rPr>
              <a:t>如何了解某篇论文</a:t>
            </a:r>
            <a:r>
              <a:rPr lang="en-US" altLang="zh-CN" sz="1600" smtClean="0">
                <a:ea typeface="黑体" pitchFamily="49" charset="-122"/>
              </a:rPr>
              <a:t>/</a:t>
            </a:r>
            <a:r>
              <a:rPr lang="zh-CN" altLang="en-US" sz="1600" smtClean="0">
                <a:ea typeface="黑体" pitchFamily="49" charset="-122"/>
              </a:rPr>
              <a:t>某部论著被引用情况？以揭示其影响力</a:t>
            </a:r>
            <a:r>
              <a:rPr lang="en-US" altLang="zh-CN" sz="1600" smtClean="0">
                <a:ea typeface="黑体" pitchFamily="49" charset="-122"/>
              </a:rPr>
              <a:t>.</a:t>
            </a:r>
          </a:p>
          <a:p>
            <a:pPr eaLnBrk="1" hangingPunct="1">
              <a:lnSpc>
                <a:spcPct val="140000"/>
              </a:lnSpc>
              <a:buFontTx/>
              <a:buNone/>
            </a:pPr>
            <a:endParaRPr lang="en-US" altLang="zh-CN" sz="1600" smtClean="0">
              <a:ea typeface="黑体" pitchFamily="49" charset="-122"/>
            </a:endParaRPr>
          </a:p>
        </p:txBody>
      </p:sp>
      <p:sp>
        <p:nvSpPr>
          <p:cNvPr id="91140" name="灯片编号占位符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7B8877D-A905-4AE5-8D23-F059DEFE42F5}" type="slidenum">
              <a:rPr lang="en-US" altLang="en-US" smtClean="0">
                <a:solidFill>
                  <a:srgbClr val="4B4B4B"/>
                </a:solidFill>
              </a:rPr>
              <a:pPr eaLnBrk="1" hangingPunct="1"/>
              <a:t>67</a:t>
            </a:fld>
            <a:endParaRPr lang="en-US" altLang="en-US" smtClean="0">
              <a:solidFill>
                <a:srgbClr val="4B4B4B"/>
              </a:solidFill>
            </a:endParaRPr>
          </a:p>
        </p:txBody>
      </p:sp>
      <p:pic>
        <p:nvPicPr>
          <p:cNvPr id="911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938" y="2000250"/>
            <a:ext cx="6207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1587" name="Rectangle 3"/>
          <p:cNvSpPr>
            <a:spLocks noGrp="1" noChangeArrowheads="1"/>
          </p:cNvSpPr>
          <p:nvPr>
            <p:ph idx="1"/>
          </p:nvPr>
        </p:nvSpPr>
        <p:spPr>
          <a:xfrm>
            <a:off x="642938" y="642938"/>
            <a:ext cx="8174037" cy="1714500"/>
          </a:xfrm>
        </p:spPr>
        <p:txBody>
          <a:bodyPr/>
          <a:lstStyle/>
          <a:p>
            <a:pPr algn="ctr" eaLnBrk="1" hangingPunct="1">
              <a:buFontTx/>
              <a:buNone/>
              <a:defRPr/>
            </a:pPr>
            <a:endParaRPr lang="en-US" altLang="zh-CN" sz="2000" b="1" dirty="0" smtClean="0">
              <a:ea typeface="宋体" pitchFamily="2" charset="-122"/>
            </a:endParaRPr>
          </a:p>
          <a:p>
            <a:pPr algn="ctr" eaLnBrk="1" hangingPunct="1">
              <a:buFontTx/>
              <a:buNone/>
              <a:defRPr/>
            </a:pPr>
            <a:endParaRPr lang="en-US" altLang="zh-CN" sz="2000" b="1" dirty="0" smtClean="0">
              <a:ea typeface="宋体" pitchFamily="2" charset="-122"/>
            </a:endParaRPr>
          </a:p>
          <a:p>
            <a:pPr>
              <a:lnSpc>
                <a:spcPct val="120000"/>
              </a:lnSpc>
              <a:spcBef>
                <a:spcPts val="0"/>
              </a:spcBef>
              <a:defRPr/>
            </a:pPr>
            <a:r>
              <a:rPr lang="zh-CN" altLang="en-US" sz="1600" b="1" dirty="0" smtClean="0">
                <a:latin typeface="微软雅黑" pitchFamily="34" charset="-122"/>
                <a:ea typeface="微软雅黑" pitchFamily="34" charset="-122"/>
              </a:rPr>
              <a:t>以</a:t>
            </a:r>
            <a:r>
              <a:rPr lang="en-US" altLang="zh-CN" sz="1600" b="1" dirty="0" smtClean="0">
                <a:latin typeface="微软雅黑" pitchFamily="34" charset="-122"/>
                <a:ea typeface="微软雅黑" pitchFamily="34" charset="-122"/>
              </a:rPr>
              <a:t>A. </a:t>
            </a:r>
            <a:r>
              <a:rPr lang="en-US" altLang="zh-CN" sz="1600" b="1" dirty="0" err="1" smtClean="0">
                <a:latin typeface="微软雅黑" pitchFamily="34" charset="-122"/>
                <a:ea typeface="微软雅黑" pitchFamily="34" charset="-122"/>
              </a:rPr>
              <a:t>Jorio</a:t>
            </a:r>
            <a:r>
              <a:rPr lang="zh-CN" altLang="en-US" sz="1600" b="1" dirty="0" smtClean="0">
                <a:latin typeface="微软雅黑" pitchFamily="34" charset="-122"/>
                <a:ea typeface="微软雅黑" pitchFamily="34" charset="-122"/>
              </a:rPr>
              <a:t>（朱里奥）</a:t>
            </a:r>
            <a:r>
              <a:rPr lang="en-US" altLang="zh-CN" sz="1600" b="1" dirty="0" smtClean="0">
                <a:latin typeface="微软雅黑" pitchFamily="34" charset="-122"/>
                <a:ea typeface="微软雅黑" pitchFamily="34" charset="-122"/>
              </a:rPr>
              <a:t>, M. S. </a:t>
            </a:r>
            <a:r>
              <a:rPr lang="en-US" altLang="zh-CN" sz="1600" b="1" dirty="0" err="1" smtClean="0">
                <a:latin typeface="微软雅黑" pitchFamily="34" charset="-122"/>
                <a:ea typeface="微软雅黑" pitchFamily="34" charset="-122"/>
              </a:rPr>
              <a:t>Dresselhaus</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米莉</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德雷斯尔豪斯</a:t>
            </a:r>
            <a:r>
              <a:rPr lang="en-US" altLang="zh-CN"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及</a:t>
            </a:r>
            <a:r>
              <a:rPr lang="en-US" altLang="zh-CN" sz="1600" b="1" dirty="0" smtClean="0">
                <a:latin typeface="微软雅黑" pitchFamily="34" charset="-122"/>
                <a:ea typeface="微软雅黑" pitchFamily="34" charset="-122"/>
              </a:rPr>
              <a:t>G. </a:t>
            </a:r>
            <a:r>
              <a:rPr lang="en-US" altLang="zh-CN" sz="1600" b="1" dirty="0" err="1" smtClean="0">
                <a:latin typeface="微软雅黑" pitchFamily="34" charset="-122"/>
                <a:ea typeface="微软雅黑" pitchFamily="34" charset="-122"/>
              </a:rPr>
              <a:t>Dresselhaus</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金</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德雷斯尔豪斯</a:t>
            </a:r>
            <a:r>
              <a:rPr lang="en-US" altLang="zh-CN"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教授</a:t>
            </a:r>
            <a:r>
              <a:rPr lang="en-US" altLang="zh-CN" sz="1600" b="1" dirty="0" smtClean="0">
                <a:latin typeface="微软雅黑" pitchFamily="34" charset="-122"/>
                <a:ea typeface="微软雅黑" pitchFamily="34" charset="-122"/>
              </a:rPr>
              <a:t> 2008</a:t>
            </a:r>
            <a:r>
              <a:rPr lang="zh-CN" altLang="en-US" sz="1600" b="1" dirty="0" smtClean="0">
                <a:latin typeface="微软雅黑" pitchFamily="34" charset="-122"/>
                <a:ea typeface="微软雅黑" pitchFamily="34" charset="-122"/>
              </a:rPr>
              <a:t>年出版的</a:t>
            </a:r>
            <a:r>
              <a:rPr lang="en-US" altLang="zh-CN" sz="1600" b="1" dirty="0" smtClean="0">
                <a:latin typeface="微软雅黑" pitchFamily="34" charset="-122"/>
                <a:ea typeface="微软雅黑" pitchFamily="34" charset="-122"/>
              </a:rPr>
              <a:t>《 Carbon </a:t>
            </a:r>
            <a:r>
              <a:rPr lang="en-US" altLang="zh-CN" sz="1600" b="1" dirty="0" err="1" smtClean="0">
                <a:latin typeface="微软雅黑" pitchFamily="34" charset="-122"/>
                <a:ea typeface="微软雅黑" pitchFamily="34" charset="-122"/>
              </a:rPr>
              <a:t>Nanotubes</a:t>
            </a:r>
            <a:r>
              <a:rPr lang="en-US" altLang="zh-CN" sz="1600" b="1" dirty="0" smtClean="0">
                <a:latin typeface="微软雅黑" pitchFamily="34" charset="-122"/>
                <a:ea typeface="微软雅黑" pitchFamily="34" charset="-122"/>
              </a:rPr>
              <a:t>: Advanced Topics in the Synthesis, Structure, Properties and Applications 》</a:t>
            </a:r>
            <a:r>
              <a:rPr lang="zh-CN" altLang="en-US" sz="1600" b="1" dirty="0" smtClean="0">
                <a:latin typeface="微软雅黑" pitchFamily="34" charset="-122"/>
                <a:ea typeface="微软雅黑" pitchFamily="34" charset="-122"/>
              </a:rPr>
              <a:t>一书为例：</a:t>
            </a:r>
            <a:endParaRPr lang="en-US" altLang="zh-CN" sz="1600" b="1" dirty="0" smtClean="0">
              <a:latin typeface="微软雅黑" pitchFamily="34" charset="-122"/>
              <a:ea typeface="微软雅黑" pitchFamily="34" charset="-122"/>
            </a:endParaRPr>
          </a:p>
          <a:p>
            <a:pPr>
              <a:lnSpc>
                <a:spcPct val="120000"/>
              </a:lnSpc>
              <a:spcBef>
                <a:spcPts val="0"/>
              </a:spcBef>
              <a:defRPr/>
            </a:pPr>
            <a:endParaRPr lang="en-US" altLang="zh-CN" sz="1600" b="1" dirty="0" smtClean="0">
              <a:latin typeface="+mj-lt"/>
              <a:ea typeface="黑体" pitchFamily="2" charset="-122"/>
            </a:endParaRPr>
          </a:p>
          <a:p>
            <a:pPr>
              <a:lnSpc>
                <a:spcPct val="120000"/>
              </a:lnSpc>
              <a:spcBef>
                <a:spcPts val="0"/>
              </a:spcBef>
              <a:buFontTx/>
              <a:buNone/>
              <a:defRPr/>
            </a:pPr>
            <a:r>
              <a:rPr lang="zh-CN" altLang="en-US" sz="1600" dirty="0" smtClean="0">
                <a:latin typeface="黑体" pitchFamily="2" charset="-122"/>
                <a:ea typeface="黑体" pitchFamily="2" charset="-122"/>
              </a:rPr>
              <a:t>  </a:t>
            </a:r>
            <a:endParaRPr lang="en-US" altLang="zh-CN" sz="1600" b="1" dirty="0" smtClean="0">
              <a:latin typeface="+mj-lt"/>
              <a:ea typeface="黑体" pitchFamily="2" charset="-122"/>
            </a:endParaRPr>
          </a:p>
          <a:p>
            <a:pPr>
              <a:lnSpc>
                <a:spcPct val="120000"/>
              </a:lnSpc>
              <a:spcBef>
                <a:spcPts val="0"/>
              </a:spcBef>
              <a:buFontTx/>
              <a:buNone/>
              <a:defRPr/>
            </a:pPr>
            <a:endParaRPr lang="en-US" altLang="zh-CN" sz="1600" b="1" dirty="0" smtClean="0">
              <a:latin typeface="+mj-lt"/>
              <a:ea typeface="黑体" pitchFamily="2" charset="-122"/>
            </a:endParaRPr>
          </a:p>
          <a:p>
            <a:pPr>
              <a:lnSpc>
                <a:spcPct val="120000"/>
              </a:lnSpc>
              <a:spcBef>
                <a:spcPts val="0"/>
              </a:spcBef>
              <a:buFontTx/>
              <a:buNone/>
              <a:defRPr/>
            </a:pPr>
            <a:r>
              <a:rPr lang="en-US" altLang="zh-CN" sz="1800" b="1" dirty="0" smtClean="0">
                <a:latin typeface="+mj-lt"/>
                <a:ea typeface="黑体" pitchFamily="2" charset="-122"/>
              </a:rPr>
              <a:t> </a:t>
            </a:r>
          </a:p>
          <a:p>
            <a:pPr>
              <a:lnSpc>
                <a:spcPct val="120000"/>
              </a:lnSpc>
              <a:spcBef>
                <a:spcPts val="0"/>
              </a:spcBef>
              <a:buFontTx/>
              <a:buNone/>
              <a:defRPr/>
            </a:pPr>
            <a:endParaRPr lang="zh-CN" altLang="en-US" sz="1800" b="1" dirty="0" smtClean="0">
              <a:latin typeface="+mj-lt"/>
              <a:ea typeface="黑体" pitchFamily="2" charset="-122"/>
            </a:endParaRPr>
          </a:p>
          <a:p>
            <a:pPr algn="ctr">
              <a:lnSpc>
                <a:spcPct val="120000"/>
              </a:lnSpc>
              <a:buFontTx/>
              <a:buNone/>
              <a:defRPr/>
            </a:pPr>
            <a:r>
              <a:rPr lang="zh-CN" altLang="en-US" sz="1800" dirty="0" smtClean="0">
                <a:ea typeface="宋体" pitchFamily="2" charset="-122"/>
              </a:rPr>
              <a:t>     </a:t>
            </a:r>
            <a:endParaRPr lang="en-US" altLang="zh-CN" sz="1800" b="1" dirty="0" smtClean="0">
              <a:latin typeface="黑体" pitchFamily="2" charset="-122"/>
              <a:ea typeface="黑体" pitchFamily="2" charset="-122"/>
            </a:endParaRPr>
          </a:p>
        </p:txBody>
      </p:sp>
      <p:sp>
        <p:nvSpPr>
          <p:cNvPr id="92163" name="灯片编号占位符 5"/>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77E230D-8473-4D90-8B5C-6D7BB6AB3E92}" type="slidenum">
              <a:rPr lang="en-US" altLang="zh-CN" smtClean="0">
                <a:solidFill>
                  <a:schemeClr val="bg1"/>
                </a:solidFill>
              </a:rPr>
              <a:pPr eaLnBrk="1" hangingPunct="1"/>
              <a:t>68</a:t>
            </a:fld>
            <a:endParaRPr lang="en-US" altLang="zh-CN" smtClean="0">
              <a:solidFill>
                <a:schemeClr val="bg1"/>
              </a:solidFill>
            </a:endParaRPr>
          </a:p>
        </p:txBody>
      </p:sp>
      <p:sp>
        <p:nvSpPr>
          <p:cNvPr id="92164" name="日期占位符 3"/>
          <p:cNvSpPr>
            <a:spLocks noGrp="1"/>
          </p:cNvSpPr>
          <p:nvPr>
            <p:ph type="dt" sz="quarter" idx="4294967295"/>
          </p:nvPr>
        </p:nvSpPr>
        <p:spPr bwMode="auto">
          <a:xfrm>
            <a:off x="3971925" y="6394450"/>
            <a:ext cx="5172075"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8DE39BCE-73DC-48EA-8E9C-9D6D652467AE}" type="datetime1">
              <a:rPr lang="zh-CN" altLang="en-US" sz="900">
                <a:solidFill>
                  <a:schemeClr val="bg1"/>
                </a:solidFill>
              </a:rPr>
              <a:pPr algn="r" eaLnBrk="1" hangingPunct="1"/>
              <a:t>2015/5/20</a:t>
            </a:fld>
            <a:endParaRPr lang="en-US" altLang="zh-CN" sz="900">
              <a:solidFill>
                <a:schemeClr val="bg1"/>
              </a:solidFill>
            </a:endParaRPr>
          </a:p>
        </p:txBody>
      </p:sp>
      <p:sp>
        <p:nvSpPr>
          <p:cNvPr id="6" name="Rectangle 2"/>
          <p:cNvSpPr txBox="1">
            <a:spLocks noChangeArrowheads="1"/>
          </p:cNvSpPr>
          <p:nvPr/>
        </p:nvSpPr>
        <p:spPr bwMode="auto">
          <a:xfrm>
            <a:off x="785813" y="285750"/>
            <a:ext cx="7583487" cy="836613"/>
          </a:xfrm>
          <a:prstGeom prst="rect">
            <a:avLst/>
          </a:prstGeom>
          <a:noFill/>
          <a:ln w="9525">
            <a:noFill/>
            <a:miter lim="800000"/>
            <a:headEnd/>
            <a:tailEnd/>
          </a:ln>
        </p:spPr>
        <p:txBody>
          <a:bodyPr lIns="0" tIns="0" rIns="0" bIns="0" anchor="b"/>
          <a:lstStyle/>
          <a:p>
            <a:pPr algn="ctr">
              <a:lnSpc>
                <a:spcPct val="90000"/>
              </a:lnSpc>
              <a:defRPr/>
            </a:pPr>
            <a:r>
              <a:rPr lang="zh-CN" altLang="en-US" sz="3200" b="1" kern="0" dirty="0">
                <a:solidFill>
                  <a:schemeClr val="tx2"/>
                </a:solidFill>
                <a:latin typeface="黑体" pitchFamily="2" charset="-122"/>
                <a:ea typeface="黑体" pitchFamily="2" charset="-122"/>
                <a:cs typeface="+mj-cs"/>
              </a:rPr>
              <a:t>案例</a:t>
            </a:r>
            <a:r>
              <a:rPr lang="en-US" altLang="zh-CN" sz="3200" b="1" kern="0" dirty="0">
                <a:solidFill>
                  <a:schemeClr val="tx2"/>
                </a:solidFill>
                <a:latin typeface="黑体" pitchFamily="2" charset="-122"/>
                <a:ea typeface="黑体" pitchFamily="2" charset="-122"/>
                <a:cs typeface="+mj-cs"/>
              </a:rPr>
              <a:t>2</a:t>
            </a:r>
            <a:r>
              <a:rPr lang="zh-CN" altLang="en-US" sz="3200" b="1" kern="0" dirty="0">
                <a:solidFill>
                  <a:schemeClr val="tx2"/>
                </a:solidFill>
                <a:latin typeface="黑体" pitchFamily="2" charset="-122"/>
                <a:ea typeface="黑体" pitchFamily="2" charset="-122"/>
                <a:cs typeface="+mj-cs"/>
              </a:rPr>
              <a:t>：如何得知一本书中的理论是</a:t>
            </a:r>
            <a:endParaRPr lang="en-US" altLang="zh-CN" sz="3200" b="1" kern="0" dirty="0">
              <a:solidFill>
                <a:schemeClr val="tx2"/>
              </a:solidFill>
              <a:latin typeface="黑体" pitchFamily="2" charset="-122"/>
              <a:ea typeface="黑体" pitchFamily="2" charset="-122"/>
              <a:cs typeface="+mj-cs"/>
            </a:endParaRPr>
          </a:p>
          <a:p>
            <a:pPr algn="ctr">
              <a:lnSpc>
                <a:spcPct val="90000"/>
              </a:lnSpc>
              <a:defRPr/>
            </a:pPr>
            <a:r>
              <a:rPr lang="zh-CN" altLang="en-US" sz="3200" b="1" kern="0" dirty="0">
                <a:solidFill>
                  <a:schemeClr val="tx2"/>
                </a:solidFill>
                <a:latin typeface="黑体" pitchFamily="2" charset="-122"/>
                <a:ea typeface="黑体" pitchFamily="2" charset="-122"/>
                <a:cs typeface="+mj-cs"/>
              </a:rPr>
              <a:t>    怎样发展和被应用的？</a:t>
            </a:r>
            <a:endParaRPr lang="zh-CN" altLang="en-US" sz="3200" b="1" kern="0" dirty="0">
              <a:solidFill>
                <a:schemeClr val="tx2"/>
              </a:solidFill>
              <a:latin typeface="+mj-lt"/>
              <a:ea typeface="黑体" pitchFamily="2" charset="-122"/>
              <a:cs typeface="+mj-cs"/>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224">
            <a:off x="660400" y="4206875"/>
            <a:ext cx="1616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2" name="Picture 2"/>
          <p:cNvPicPr>
            <a:picLocks noChangeAspect="1" noChangeArrowheads="1"/>
          </p:cNvPicPr>
          <p:nvPr/>
        </p:nvPicPr>
        <p:blipFill>
          <a:blip r:embed="rId4"/>
          <a:srcRect/>
          <a:stretch>
            <a:fillRect/>
          </a:stretch>
        </p:blipFill>
        <p:spPr bwMode="auto">
          <a:xfrm>
            <a:off x="2500313" y="3938588"/>
            <a:ext cx="2114550" cy="25622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 name="TextBox 9"/>
          <p:cNvSpPr txBox="1">
            <a:spLocks noChangeArrowheads="1"/>
          </p:cNvSpPr>
          <p:nvPr/>
        </p:nvSpPr>
        <p:spPr bwMode="auto">
          <a:xfrm>
            <a:off x="2614613" y="5567363"/>
            <a:ext cx="1928812" cy="1076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chemeClr val="bg1"/>
                </a:solidFill>
                <a:latin typeface="黑体" pitchFamily="49" charset="-122"/>
                <a:ea typeface="黑体" pitchFamily="49" charset="-122"/>
              </a:rPr>
              <a:t>本书深入介绍了碳纳米管的合成、结构、性能和应用相关知识</a:t>
            </a:r>
          </a:p>
        </p:txBody>
      </p:sp>
      <p:pic>
        <p:nvPicPr>
          <p:cNvPr id="61449" name="Picture 9" descr="C:\Documents and Settings\fengwu.luo\Application Data\Tencent\Users\122102596\QQ\WinTemp\RichOle\R5H3%6TW24QDR_MO81EYFQ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814763"/>
            <a:ext cx="35004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descr="C:\Documents and Settings\fengwu.luo\Application Data\Tencent\Users\122102596\QQ\WinTemp\RichOle\]EDC)QA)U5)GV[$N}_TZ7(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5341938"/>
            <a:ext cx="39687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descr="C:\Documents and Settings\fengwu.luo\Application Data\Tencent\Users\122102596\QQ\WinTemp\RichOle\GXRTTY`$8{C7)0P76YH{UD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0" y="6491288"/>
            <a:ext cx="2286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785813" y="2522538"/>
            <a:ext cx="7286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latin typeface="黑体" pitchFamily="49" charset="-122"/>
                <a:ea typeface="黑体" pitchFamily="49" charset="-122"/>
              </a:rPr>
              <a:t>将石墨烯卷成筒状就是碳纳米管</a:t>
            </a:r>
            <a:r>
              <a:rPr lang="en-US" altLang="zh-CN">
                <a:latin typeface="黑体" pitchFamily="49" charset="-122"/>
                <a:ea typeface="黑体" pitchFamily="49" charset="-122"/>
              </a:rPr>
              <a:t>(CNT)</a:t>
            </a:r>
            <a:r>
              <a:rPr lang="zh-CN" altLang="en-US">
                <a:latin typeface="黑体" pitchFamily="49" charset="-122"/>
                <a:ea typeface="黑体" pitchFamily="49" charset="-122"/>
              </a:rPr>
              <a:t>，它</a:t>
            </a:r>
            <a:r>
              <a:rPr lang="zh-CN" altLang="zh-CN">
                <a:latin typeface="黑体" pitchFamily="49" charset="-122"/>
                <a:ea typeface="黑体" pitchFamily="49" charset="-122"/>
              </a:rPr>
              <a:t>是在</a:t>
            </a:r>
            <a:r>
              <a:rPr lang="en-US" altLang="zh-CN">
                <a:latin typeface="黑体" pitchFamily="49" charset="-122"/>
                <a:ea typeface="黑体" pitchFamily="49" charset="-122"/>
              </a:rPr>
              <a:t>1991</a:t>
            </a:r>
            <a:r>
              <a:rPr lang="zh-CN" altLang="en-US">
                <a:latin typeface="黑体" pitchFamily="49" charset="-122"/>
                <a:ea typeface="黑体" pitchFamily="49" charset="-122"/>
              </a:rPr>
              <a:t>年</a:t>
            </a:r>
            <a:r>
              <a:rPr lang="zh-CN" altLang="zh-CN">
                <a:latin typeface="黑体" pitchFamily="49" charset="-122"/>
                <a:ea typeface="黑体" pitchFamily="49" charset="-122"/>
              </a:rPr>
              <a:t>1月由日本NEC实验室的物理学家</a:t>
            </a:r>
            <a:r>
              <a:rPr lang="zh-CN" altLang="en-US">
                <a:latin typeface="黑体" pitchFamily="49" charset="-122"/>
                <a:ea typeface="黑体" pitchFamily="49" charset="-122"/>
              </a:rPr>
              <a:t>饭岛澄男</a:t>
            </a:r>
            <a:r>
              <a:rPr lang="zh-CN" altLang="zh-CN">
                <a:latin typeface="黑体" pitchFamily="49" charset="-122"/>
                <a:ea typeface="黑体" pitchFamily="49" charset="-122"/>
              </a:rPr>
              <a:t>使用</a:t>
            </a:r>
            <a:r>
              <a:rPr lang="zh-CN" altLang="en-US">
                <a:latin typeface="黑体" pitchFamily="49" charset="-122"/>
                <a:ea typeface="黑体" pitchFamily="49" charset="-122"/>
              </a:rPr>
              <a:t>高分辨透射电子显微镜</a:t>
            </a:r>
            <a:r>
              <a:rPr lang="zh-CN" altLang="zh-CN">
                <a:latin typeface="黑体" pitchFamily="49" charset="-122"/>
                <a:ea typeface="黑体" pitchFamily="49" charset="-122"/>
              </a:rPr>
              <a:t>从电弧法生产的</a:t>
            </a:r>
            <a:r>
              <a:rPr lang="zh-CN" altLang="en-US">
                <a:latin typeface="黑体" pitchFamily="49" charset="-122"/>
                <a:ea typeface="黑体" pitchFamily="49" charset="-122"/>
              </a:rPr>
              <a:t>碳纤维</a:t>
            </a:r>
            <a:r>
              <a:rPr lang="zh-CN" altLang="zh-CN">
                <a:latin typeface="黑体" pitchFamily="49" charset="-122"/>
                <a:ea typeface="黑体" pitchFamily="49" charset="-122"/>
              </a:rPr>
              <a:t>中发现的</a:t>
            </a:r>
            <a:r>
              <a:rPr lang="zh-CN" altLang="en-US">
                <a:latin typeface="黑体" pitchFamily="49" charset="-122"/>
                <a:ea typeface="黑体" pitchFamily="49" charset="-122"/>
              </a:rPr>
              <a:t>，随后引起了物理科学和材料科学界的极大关注，至今已成为纳米研究领域的重要研究对象，并在理论研究和产品开发等领域发挥着重要作用</a:t>
            </a:r>
            <a:r>
              <a:rPr lang="zh-CN" altLang="en-US">
                <a:ea typeface="黑体" pitchFamily="49" charset="-122"/>
              </a:rPr>
              <a:t>。</a:t>
            </a:r>
            <a:endParaRPr lang="zh-CN" altLang="en-US"/>
          </a:p>
        </p:txBody>
      </p:sp>
      <p:pic>
        <p:nvPicPr>
          <p:cNvPr id="14" name="Picture 12" descr="C:\Documents and Settings\fengwu.luo\Application Data\Tencent\Users\122102596\QQ\WinTemp\RichOle\0L]JSDM0Y~T`63N}}@_6W]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2313" y="2317750"/>
            <a:ext cx="150018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1587">
                                            <p:txEl>
                                              <p:pRg st="2" end="2"/>
                                            </p:txEl>
                                          </p:spTgt>
                                        </p:tgtEl>
                                        <p:attrNameLst>
                                          <p:attrName>style.visibility</p:attrName>
                                        </p:attrNameLst>
                                      </p:cBhvr>
                                      <p:to>
                                        <p:strVal val="visible"/>
                                      </p:to>
                                    </p:set>
                                    <p:anim calcmode="lin" valueType="num">
                                      <p:cBhvr additive="base">
                                        <p:cTn id="7" dur="500" fill="hold"/>
                                        <p:tgtEl>
                                          <p:spTgt spid="45158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1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nodeType="clickEffect">
                                  <p:stCondLst>
                                    <p:cond delay="0"/>
                                  </p:stCondLst>
                                  <p:childTnLst>
                                    <p:animEffect transition="out" filter="box(in)">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par>
                                <p:cTn id="24" presetID="4" presetClass="entr" presetSubtype="16" fill="hold" nodeType="withEffect">
                                  <p:stCondLst>
                                    <p:cond delay="0"/>
                                  </p:stCondLst>
                                  <p:childTnLst>
                                    <p:set>
                                      <p:cBhvr>
                                        <p:cTn id="25" dur="1" fill="hold">
                                          <p:stCondLst>
                                            <p:cond delay="0"/>
                                          </p:stCondLst>
                                        </p:cTn>
                                        <p:tgtEl>
                                          <p:spTgt spid="61449"/>
                                        </p:tgtEl>
                                        <p:attrNameLst>
                                          <p:attrName>style.visibility</p:attrName>
                                        </p:attrNameLst>
                                      </p:cBhvr>
                                      <p:to>
                                        <p:strVal val="visible"/>
                                      </p:to>
                                    </p:set>
                                    <p:animEffect transition="in" filter="box(in)">
                                      <p:cBhvr>
                                        <p:cTn id="26" dur="500"/>
                                        <p:tgtEl>
                                          <p:spTgt spid="61449"/>
                                        </p:tgtEl>
                                      </p:cBhvr>
                                    </p:animEffect>
                                  </p:childTnLst>
                                </p:cTn>
                              </p:par>
                              <p:par>
                                <p:cTn id="27" presetID="4" presetClass="entr" presetSubtype="16" fill="hold" nodeType="withEffect">
                                  <p:stCondLst>
                                    <p:cond delay="0"/>
                                  </p:stCondLst>
                                  <p:childTnLst>
                                    <p:set>
                                      <p:cBhvr>
                                        <p:cTn id="28" dur="1" fill="hold">
                                          <p:stCondLst>
                                            <p:cond delay="0"/>
                                          </p:stCondLst>
                                        </p:cTn>
                                        <p:tgtEl>
                                          <p:spTgt spid="61450"/>
                                        </p:tgtEl>
                                        <p:attrNameLst>
                                          <p:attrName>style.visibility</p:attrName>
                                        </p:attrNameLst>
                                      </p:cBhvr>
                                      <p:to>
                                        <p:strVal val="visible"/>
                                      </p:to>
                                    </p:set>
                                    <p:animEffect transition="in" filter="box(in)">
                                      <p:cBhvr>
                                        <p:cTn id="29" dur="500"/>
                                        <p:tgtEl>
                                          <p:spTgt spid="61450"/>
                                        </p:tgtEl>
                                      </p:cBhvr>
                                    </p:animEffect>
                                  </p:childTnLst>
                                </p:cTn>
                              </p:par>
                              <p:par>
                                <p:cTn id="30" presetID="4" presetClass="entr" presetSubtype="16" fill="hold" nodeType="withEffect">
                                  <p:stCondLst>
                                    <p:cond delay="0"/>
                                  </p:stCondLst>
                                  <p:childTnLst>
                                    <p:set>
                                      <p:cBhvr>
                                        <p:cTn id="31" dur="1" fill="hold">
                                          <p:stCondLst>
                                            <p:cond delay="0"/>
                                          </p:stCondLst>
                                        </p:cTn>
                                        <p:tgtEl>
                                          <p:spTgt spid="61451"/>
                                        </p:tgtEl>
                                        <p:attrNameLst>
                                          <p:attrName>style.visibility</p:attrName>
                                        </p:attrNameLst>
                                      </p:cBhvr>
                                      <p:to>
                                        <p:strVal val="visible"/>
                                      </p:to>
                                    </p:set>
                                    <p:animEffect transition="in" filter="box(in)">
                                      <p:cBhvr>
                                        <p:cTn id="32" dur="500"/>
                                        <p:tgtEl>
                                          <p:spTgt spid="614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91842"/>
                                        </p:tgtEl>
                                        <p:attrNameLst>
                                          <p:attrName>style.visibility</p:attrName>
                                        </p:attrNameLst>
                                      </p:cBhvr>
                                      <p:to>
                                        <p:strVal val="visible"/>
                                      </p:to>
                                    </p:set>
                                    <p:anim calcmode="lin" valueType="num">
                                      <p:cBhvr additive="base">
                                        <p:cTn id="37" dur="500" fill="hold"/>
                                        <p:tgtEl>
                                          <p:spTgt spid="291842"/>
                                        </p:tgtEl>
                                        <p:attrNameLst>
                                          <p:attrName>ppt_x</p:attrName>
                                        </p:attrNameLst>
                                      </p:cBhvr>
                                      <p:tavLst>
                                        <p:tav tm="0">
                                          <p:val>
                                            <p:strVal val="#ppt_x"/>
                                          </p:val>
                                        </p:tav>
                                        <p:tav tm="100000">
                                          <p:val>
                                            <p:strVal val="#ppt_x"/>
                                          </p:val>
                                        </p:tav>
                                      </p:tavLst>
                                    </p:anim>
                                    <p:anim calcmode="lin" valueType="num">
                                      <p:cBhvr additive="base">
                                        <p:cTn id="38" dur="500" fill="hold"/>
                                        <p:tgtEl>
                                          <p:spTgt spid="2918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7" grpId="0" build="p"/>
      <p:bldP spid="10" grpId="0" animBg="1"/>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WOS C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83613"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429000" y="228600"/>
            <a:ext cx="2819400" cy="331788"/>
          </a:xfrm>
          <a:prstGeom prst="rect">
            <a:avLst/>
          </a:prstGeom>
          <a:solidFill>
            <a:schemeClr val="tx2"/>
          </a:solidFill>
          <a:ln w="9525">
            <a:solidFill>
              <a:schemeClr val="tx2"/>
            </a:solid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pic>
        <p:nvPicPr>
          <p:cNvPr id="11" name="Picture 10" descr="检索下拉条.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2019300" cy="1400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14400" y="762000"/>
            <a:ext cx="1981200" cy="304800"/>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10800000">
            <a:off x="3276600" y="1947863"/>
            <a:ext cx="552450" cy="15716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p:cNvSpPr txBox="1">
            <a:spLocks/>
          </p:cNvSpPr>
          <p:nvPr/>
        </p:nvSpPr>
        <p:spPr bwMode="auto">
          <a:xfrm>
            <a:off x="3962400" y="1844675"/>
            <a:ext cx="2819400" cy="331788"/>
          </a:xfrm>
          <a:prstGeom prst="rect">
            <a:avLst/>
          </a:prstGeom>
          <a:noFill/>
          <a:ln w="9525">
            <a:noFill/>
            <a:miter lim="800000"/>
            <a:headEnd/>
            <a:tailEnd/>
          </a:ln>
        </p:spPr>
        <p:txBody>
          <a:bodyPr lIns="0" tIns="0" rIns="0" bIns="0" anchor="b"/>
          <a:lstStyle/>
          <a:p>
            <a:pPr eaLnBrk="0" hangingPunct="0">
              <a:lnSpc>
                <a:spcPct val="90000"/>
              </a:lnSpc>
              <a:defRPr/>
            </a:pPr>
            <a:r>
              <a:rPr lang="zh-CN" altLang="en-US" b="1" kern="0" dirty="0">
                <a:solidFill>
                  <a:schemeClr val="tx2"/>
                </a:solidFill>
                <a:latin typeface="+mj-lt"/>
                <a:ea typeface="+mj-ea"/>
                <a:cs typeface="+mj-cs"/>
              </a:rPr>
              <a:t>检索方式下拉列表</a:t>
            </a:r>
            <a:endParaRPr lang="en-US" b="1" kern="0" dirty="0">
              <a:solidFill>
                <a:schemeClr val="tx2"/>
              </a:solidFill>
              <a:latin typeface="+mj-lt"/>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8424863" y="6394450"/>
            <a:ext cx="457200" cy="231775"/>
          </a:xfrm>
          <a:prstGeom prst="rect">
            <a:avLst/>
          </a:prstGeom>
        </p:spPr>
        <p:txBody>
          <a:bodyPr/>
          <a:lstStyle/>
          <a:p>
            <a:pPr>
              <a:defRPr/>
            </a:pPr>
            <a:fld id="{19F63405-2F29-47CF-AA12-5C8FD5E46DE6}" type="slidenum">
              <a:rPr lang="zh-CN" altLang="en-US" smtClean="0">
                <a:latin typeface="微软雅黑" pitchFamily="34" charset="-122"/>
                <a:ea typeface="微软雅黑" pitchFamily="34" charset="-122"/>
              </a:rPr>
              <a:pPr>
                <a:defRPr/>
              </a:pPr>
              <a:t>7</a:t>
            </a:fld>
            <a:endParaRPr lang="zh-CN" altLang="en-US">
              <a:latin typeface="微软雅黑" pitchFamily="34" charset="-122"/>
              <a:ea typeface="微软雅黑" pitchFamily="34" charset="-122"/>
            </a:endParaRPr>
          </a:p>
        </p:txBody>
      </p:sp>
      <p:sp>
        <p:nvSpPr>
          <p:cNvPr id="5" name="矩形 4"/>
          <p:cNvSpPr/>
          <p:nvPr/>
        </p:nvSpPr>
        <p:spPr>
          <a:xfrm>
            <a:off x="467544" y="1556792"/>
            <a:ext cx="8064896" cy="4401205"/>
          </a:xfrm>
          <a:prstGeom prst="rect">
            <a:avLst/>
          </a:prstGeom>
        </p:spPr>
        <p:txBody>
          <a:bodyPr wrap="square">
            <a:spAutoFit/>
          </a:bodyPr>
          <a:lstStyle/>
          <a:p>
            <a:pPr marL="800100" lvl="1" indent="-457200" eaLnBrk="0" hangingPunct="0">
              <a:spcBef>
                <a:spcPct val="30000"/>
              </a:spcBef>
              <a:buClr>
                <a:schemeClr val="tx2"/>
              </a:buClr>
              <a:buFont typeface="Arial" pitchFamily="34" charset="0"/>
              <a:buChar char="•"/>
              <a:defRPr/>
            </a:pPr>
            <a:r>
              <a:rPr lang="zh-CN" altLang="en-US" sz="2000" u="sng" dirty="0" smtClean="0">
                <a:latin typeface="微软雅黑" pitchFamily="34" charset="-122"/>
                <a:ea typeface="微软雅黑" pitchFamily="34" charset="-122"/>
              </a:rPr>
              <a:t>国家职能部门组织的评估</a:t>
            </a:r>
            <a:endParaRPr lang="en-US" altLang="zh-CN" sz="2000" u="sng" dirty="0">
              <a:latin typeface="微软雅黑" pitchFamily="34" charset="-122"/>
              <a:ea typeface="微软雅黑" pitchFamily="34" charset="-122"/>
            </a:endParaRPr>
          </a:p>
          <a:p>
            <a:pPr marL="800100" lvl="1" indent="-457200" eaLnBrk="0" hangingPunct="0">
              <a:spcBef>
                <a:spcPct val="30000"/>
              </a:spcBef>
              <a:buClr>
                <a:schemeClr val="tx2"/>
              </a:buClr>
              <a:defRPr/>
            </a:pPr>
            <a:r>
              <a:rPr lang="zh-CN" altLang="en-US" sz="2000" dirty="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如：教育部学位与研究生教育发展中心组织</a:t>
            </a:r>
            <a:r>
              <a:rPr lang="zh-CN" altLang="en-US" sz="2000" dirty="0">
                <a:latin typeface="微软雅黑" pitchFamily="34" charset="-122"/>
                <a:ea typeface="微软雅黑" pitchFamily="34" charset="-122"/>
              </a:rPr>
              <a:t>的学科</a:t>
            </a:r>
            <a:r>
              <a:rPr lang="zh-CN" altLang="en-US" sz="2000" dirty="0" smtClean="0">
                <a:latin typeface="微软雅黑" pitchFamily="34" charset="-122"/>
                <a:ea typeface="微软雅黑" pitchFamily="34" charset="-122"/>
              </a:rPr>
              <a:t>评估</a:t>
            </a:r>
            <a:endParaRPr lang="en-US" altLang="zh-CN" sz="2000" dirty="0">
              <a:latin typeface="微软雅黑" pitchFamily="34" charset="-122"/>
              <a:ea typeface="微软雅黑" pitchFamily="34" charset="-122"/>
            </a:endParaRPr>
          </a:p>
          <a:p>
            <a:pPr marL="800100" lvl="1" indent="-457200" eaLnBrk="0" hangingPunct="0">
              <a:spcBef>
                <a:spcPct val="30000"/>
              </a:spcBef>
              <a:buClr>
                <a:schemeClr val="tx2"/>
              </a:buClr>
              <a:defRPr/>
            </a:pPr>
            <a:endParaRPr lang="en-US" altLang="zh-CN" sz="2000" dirty="0">
              <a:latin typeface="微软雅黑" pitchFamily="34" charset="-122"/>
              <a:ea typeface="微软雅黑" pitchFamily="34" charset="-122"/>
            </a:endParaRPr>
          </a:p>
          <a:p>
            <a:pPr marL="800100" lvl="1" indent="-457200" eaLnBrk="0" hangingPunct="0">
              <a:spcBef>
                <a:spcPct val="30000"/>
              </a:spcBef>
              <a:buClr>
                <a:schemeClr val="tx2"/>
              </a:buClr>
              <a:buFont typeface="Arial" pitchFamily="34" charset="0"/>
              <a:buChar char="•"/>
              <a:defRPr/>
            </a:pPr>
            <a:r>
              <a:rPr lang="zh-CN" altLang="en-US" sz="2000" u="sng" dirty="0" smtClean="0">
                <a:latin typeface="微软雅黑" pitchFamily="34" charset="-122"/>
                <a:ea typeface="微软雅黑" pitchFamily="34" charset="-122"/>
              </a:rPr>
              <a:t>国内专业教育</a:t>
            </a:r>
            <a:r>
              <a:rPr lang="zh-CN" altLang="en-US" sz="2000" u="sng" dirty="0">
                <a:latin typeface="微软雅黑" pitchFamily="34" charset="-122"/>
                <a:ea typeface="微软雅黑" pitchFamily="34" charset="-122"/>
              </a:rPr>
              <a:t>研究机构的排行榜</a:t>
            </a:r>
            <a:endParaRPr lang="en-US" altLang="zh-CN" sz="2000" u="sng" dirty="0">
              <a:latin typeface="微软雅黑" pitchFamily="34" charset="-122"/>
              <a:ea typeface="微软雅黑" pitchFamily="34" charset="-122"/>
            </a:endParaRPr>
          </a:p>
          <a:p>
            <a:pPr marL="800100" lvl="1" indent="-457200" eaLnBrk="0" hangingPunct="0">
              <a:spcBef>
                <a:spcPct val="30000"/>
              </a:spcBef>
              <a:buClr>
                <a:schemeClr val="tx2"/>
              </a:buClr>
              <a:defRPr/>
            </a:pPr>
            <a:r>
              <a:rPr lang="zh-CN" altLang="en-US" sz="2000" dirty="0">
                <a:latin typeface="微软雅黑" pitchFamily="34" charset="-122"/>
                <a:ea typeface="微软雅黑" pitchFamily="34" charset="-122"/>
              </a:rPr>
              <a:t>   如：</a:t>
            </a:r>
            <a:r>
              <a:rPr lang="zh-CN" altLang="en-US" sz="2000" dirty="0" smtClean="0">
                <a:latin typeface="微软雅黑" pitchFamily="34" charset="-122"/>
                <a:ea typeface="微软雅黑" pitchFamily="34" charset="-122"/>
              </a:rPr>
              <a:t>上海交通大学高等教育研究院的世界大学学术排名</a:t>
            </a:r>
            <a:endParaRPr lang="en-US" altLang="zh-CN" sz="2000" dirty="0" smtClean="0">
              <a:latin typeface="微软雅黑" pitchFamily="34" charset="-122"/>
              <a:ea typeface="微软雅黑" pitchFamily="34" charset="-122"/>
            </a:endParaRPr>
          </a:p>
          <a:p>
            <a:pPr marL="800100" lvl="1" indent="-457200" eaLnBrk="0" hangingPunct="0">
              <a:spcBef>
                <a:spcPct val="30000"/>
              </a:spcBef>
              <a:buClr>
                <a:schemeClr val="tx2"/>
              </a:buClr>
              <a:defRPr/>
            </a:pPr>
            <a:r>
              <a:rPr lang="zh-CN" altLang="en-US" sz="2000" dirty="0" smtClean="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武汉大学中国科学评价研究中心</a:t>
            </a:r>
            <a:r>
              <a:rPr lang="en-US" altLang="zh-CN" sz="2000" dirty="0" smtClean="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中国一流大学排行</a:t>
            </a:r>
            <a:endParaRPr lang="en-US" altLang="zh-CN" sz="2000" dirty="0" smtClean="0">
              <a:latin typeface="微软雅黑" pitchFamily="34" charset="-122"/>
              <a:ea typeface="微软雅黑" pitchFamily="34" charset="-122"/>
            </a:endParaRPr>
          </a:p>
          <a:p>
            <a:pPr marL="800100" lvl="1" indent="-457200" eaLnBrk="0" hangingPunct="0">
              <a:spcBef>
                <a:spcPct val="30000"/>
              </a:spcBef>
              <a:buClr>
                <a:schemeClr val="tx2"/>
              </a:buClr>
              <a:defRPr/>
            </a:pPr>
            <a:r>
              <a:rPr lang="en-US" altLang="zh-CN" sz="2000" dirty="0" smtClean="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中国校友会网大学排名</a:t>
            </a:r>
            <a:endParaRPr lang="en-US" altLang="zh-CN" sz="2000" dirty="0" smtClean="0">
              <a:latin typeface="微软雅黑" pitchFamily="34" charset="-122"/>
              <a:ea typeface="微软雅黑" pitchFamily="34" charset="-122"/>
            </a:endParaRPr>
          </a:p>
          <a:p>
            <a:pPr marL="800100" lvl="1" indent="-457200" eaLnBrk="0" hangingPunct="0">
              <a:spcBef>
                <a:spcPct val="30000"/>
              </a:spcBef>
              <a:buClr>
                <a:schemeClr val="tx2"/>
              </a:buClr>
              <a:buFont typeface="Arial" pitchFamily="34" charset="0"/>
              <a:buChar char="•"/>
              <a:defRPr/>
            </a:pPr>
            <a:endParaRPr lang="en-US" altLang="zh-CN" sz="2000" u="sng" dirty="0" smtClean="0">
              <a:latin typeface="微软雅黑" pitchFamily="34" charset="-122"/>
              <a:ea typeface="微软雅黑" pitchFamily="34" charset="-122"/>
            </a:endParaRPr>
          </a:p>
          <a:p>
            <a:pPr marL="800100" lvl="1" indent="-457200" eaLnBrk="0" hangingPunct="0">
              <a:spcBef>
                <a:spcPct val="30000"/>
              </a:spcBef>
              <a:buClr>
                <a:schemeClr val="tx2"/>
              </a:buClr>
              <a:buFont typeface="Arial" pitchFamily="34" charset="0"/>
              <a:buChar char="•"/>
              <a:defRPr/>
            </a:pPr>
            <a:r>
              <a:rPr lang="zh-CN" altLang="en-US" sz="2000" u="sng" dirty="0" smtClean="0">
                <a:latin typeface="微软雅黑" pitchFamily="34" charset="-122"/>
                <a:ea typeface="微软雅黑" pitchFamily="34" charset="-122"/>
              </a:rPr>
              <a:t>国际知名</a:t>
            </a:r>
            <a:r>
              <a:rPr lang="zh-CN" altLang="en-US" sz="2000" u="sng" dirty="0">
                <a:latin typeface="微软雅黑" pitchFamily="34" charset="-122"/>
                <a:ea typeface="微软雅黑" pitchFamily="34" charset="-122"/>
              </a:rPr>
              <a:t>报纸和</a:t>
            </a:r>
            <a:r>
              <a:rPr lang="zh-CN" altLang="en-US" sz="2000" u="sng" dirty="0" smtClean="0">
                <a:latin typeface="微软雅黑" pitchFamily="34" charset="-122"/>
                <a:ea typeface="微软雅黑" pitchFamily="34" charset="-122"/>
              </a:rPr>
              <a:t>媒体的大学排行榜</a:t>
            </a:r>
            <a:endParaRPr lang="en-US" altLang="zh-CN" sz="2000" u="sng" dirty="0">
              <a:latin typeface="微软雅黑" pitchFamily="34" charset="-122"/>
              <a:ea typeface="微软雅黑" pitchFamily="34" charset="-122"/>
            </a:endParaRPr>
          </a:p>
          <a:p>
            <a:pPr marL="800100" lvl="1" indent="-457200" eaLnBrk="0" hangingPunct="0">
              <a:spcBef>
                <a:spcPct val="30000"/>
              </a:spcBef>
              <a:buClr>
                <a:schemeClr val="tx2"/>
              </a:buClr>
              <a:defRPr/>
            </a:pPr>
            <a:r>
              <a:rPr lang="zh-CN" altLang="en-US" sz="2000" dirty="0">
                <a:latin typeface="微软雅黑" pitchFamily="34" charset="-122"/>
                <a:ea typeface="微软雅黑" pitchFamily="34" charset="-122"/>
              </a:rPr>
              <a:t>   如</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U.S. News-Best Global Universities Subject Rankings</a:t>
            </a:r>
          </a:p>
          <a:p>
            <a:pPr marL="800100" lvl="1" indent="-457200" eaLnBrk="0" hangingPunct="0">
              <a:spcBef>
                <a:spcPct val="30000"/>
              </a:spcBef>
              <a:buClr>
                <a:schemeClr val="tx2"/>
              </a:buClr>
              <a:defRPr/>
            </a:pPr>
            <a:r>
              <a:rPr lang="en-US" altLang="zh-CN" sz="2000" dirty="0" smtClean="0">
                <a:latin typeface="微软雅黑" pitchFamily="34" charset="-122"/>
                <a:ea typeface="微软雅黑" pitchFamily="34" charset="-122"/>
              </a:rPr>
              <a:t>          THE</a:t>
            </a:r>
            <a:r>
              <a:rPr lang="zh-CN" altLang="en-US" sz="2000" dirty="0" smtClean="0">
                <a:latin typeface="微软雅黑" pitchFamily="34" charset="-122"/>
                <a:ea typeface="微软雅黑" pitchFamily="34" charset="-122"/>
              </a:rPr>
              <a:t>泰晤士高等教育大学排名</a:t>
            </a:r>
            <a:endParaRPr lang="zh-CN" altLang="en-US" sz="2000" dirty="0">
              <a:latin typeface="微软雅黑" pitchFamily="34" charset="-122"/>
              <a:ea typeface="微软雅黑" pitchFamily="34" charset="-122"/>
            </a:endParaRPr>
          </a:p>
        </p:txBody>
      </p:sp>
      <p:sp>
        <p:nvSpPr>
          <p:cNvPr id="7" name="标题 1"/>
          <p:cNvSpPr>
            <a:spLocks noGrp="1"/>
          </p:cNvSpPr>
          <p:nvPr>
            <p:ph type="title"/>
          </p:nvPr>
        </p:nvSpPr>
        <p:spPr>
          <a:xfrm>
            <a:off x="917575" y="764704"/>
            <a:ext cx="7369175" cy="506313"/>
          </a:xfrm>
        </p:spPr>
        <p:txBody>
          <a:bodyPr/>
          <a:lstStyle/>
          <a:p>
            <a:r>
              <a:rPr lang="zh-CN" altLang="en-US" sz="2800" dirty="0" smtClean="0"/>
              <a:t>与</a:t>
            </a:r>
            <a:r>
              <a:rPr lang="en-US" altLang="zh-CN" sz="2800" dirty="0" smtClean="0"/>
              <a:t>ESI</a:t>
            </a:r>
            <a:r>
              <a:rPr lang="zh-CN" altLang="en-US" sz="2800" dirty="0" smtClean="0"/>
              <a:t>指标相关的评估体系</a:t>
            </a:r>
            <a:endParaRPr lang="zh-CN" altLang="en-US" sz="2800" dirty="0"/>
          </a:p>
        </p:txBody>
      </p:sp>
    </p:spTree>
    <p:extLst>
      <p:ext uri="{BB962C8B-B14F-4D97-AF65-F5344CB8AC3E}">
        <p14:creationId xmlns:p14="http://schemas.microsoft.com/office/powerpoint/2010/main" val="1638347077"/>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63D7108-2F39-4516-AEFF-1F500166188F}" type="slidenum">
              <a:rPr lang="en-US" altLang="en-US" smtClean="0">
                <a:solidFill>
                  <a:srgbClr val="4B4B4B"/>
                </a:solidFill>
              </a:rPr>
              <a:pPr eaLnBrk="1" hangingPunct="1"/>
              <a:t>70</a:t>
            </a:fld>
            <a:endParaRPr lang="en-US" altLang="en-US" smtClean="0">
              <a:solidFill>
                <a:srgbClr val="4B4B4B"/>
              </a:solidFill>
            </a:endParaRPr>
          </a:p>
        </p:txBody>
      </p:sp>
      <p:pic>
        <p:nvPicPr>
          <p:cNvPr id="308226" name="Picture 2"/>
          <p:cNvPicPr>
            <a:picLocks noChangeAspect="1" noChangeArrowheads="1"/>
          </p:cNvPicPr>
          <p:nvPr/>
        </p:nvPicPr>
        <p:blipFill>
          <a:blip r:embed="rId2"/>
          <a:srcRect/>
          <a:stretch>
            <a:fillRect/>
          </a:stretch>
        </p:blipFill>
        <p:spPr bwMode="auto">
          <a:xfrm>
            <a:off x="0" y="0"/>
            <a:ext cx="9344025" cy="82613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Text Box 4"/>
          <p:cNvSpPr txBox="1">
            <a:spLocks noChangeArrowheads="1"/>
          </p:cNvSpPr>
          <p:nvPr/>
        </p:nvSpPr>
        <p:spPr bwMode="auto">
          <a:xfrm>
            <a:off x="6999288" y="1858963"/>
            <a:ext cx="1649412" cy="40481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被引文献作者</a:t>
            </a:r>
          </a:p>
        </p:txBody>
      </p:sp>
      <p:sp>
        <p:nvSpPr>
          <p:cNvPr id="7" name="Line 5"/>
          <p:cNvSpPr>
            <a:spLocks noChangeShapeType="1"/>
          </p:cNvSpPr>
          <p:nvPr/>
        </p:nvSpPr>
        <p:spPr bwMode="auto">
          <a:xfrm flipH="1">
            <a:off x="4941888" y="2105025"/>
            <a:ext cx="2057400" cy="0"/>
          </a:xfrm>
          <a:prstGeom prst="line">
            <a:avLst/>
          </a:prstGeom>
          <a:noFill/>
          <a:ln w="317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 name="Text Box 6"/>
          <p:cNvSpPr txBox="1">
            <a:spLocks noChangeArrowheads="1"/>
          </p:cNvSpPr>
          <p:nvPr/>
        </p:nvSpPr>
        <p:spPr bwMode="auto">
          <a:xfrm>
            <a:off x="6999288" y="2405063"/>
            <a:ext cx="1635125"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被引著作</a:t>
            </a:r>
          </a:p>
        </p:txBody>
      </p:sp>
      <p:sp>
        <p:nvSpPr>
          <p:cNvPr id="9" name="Line 7"/>
          <p:cNvSpPr>
            <a:spLocks noChangeShapeType="1"/>
          </p:cNvSpPr>
          <p:nvPr/>
        </p:nvSpPr>
        <p:spPr bwMode="auto">
          <a:xfrm flipH="1">
            <a:off x="4941888" y="2651125"/>
            <a:ext cx="2057400" cy="0"/>
          </a:xfrm>
          <a:prstGeom prst="line">
            <a:avLst/>
          </a:prstGeom>
          <a:noFill/>
          <a:ln w="317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942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714750"/>
            <a:ext cx="1155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2808288" y="3973513"/>
            <a:ext cx="6121400" cy="1077912"/>
          </a:xfrm>
          <a:prstGeom prst="rect">
            <a:avLst/>
          </a:prstGeom>
          <a:solidFill>
            <a:schemeClr val="tx2">
              <a:lumMod val="20000"/>
              <a:lumOff val="80000"/>
            </a:schemeClr>
          </a:solidFill>
          <a:ln>
            <a:noFill/>
          </a:ln>
        </p:spPr>
        <p:txBody>
          <a:bodyPr>
            <a:spAutoFit/>
          </a:bodyPr>
          <a:lstStyle/>
          <a:p>
            <a:pPr>
              <a:defRPr/>
            </a:pPr>
            <a:r>
              <a:rPr lang="zh-CN" altLang="en-US" sz="1600" b="1" dirty="0">
                <a:solidFill>
                  <a:schemeClr val="tx2"/>
                </a:solidFill>
                <a:latin typeface="Arial Unicode MS" pitchFamily="34" charset="-122"/>
                <a:ea typeface="Arial Unicode MS" pitchFamily="34" charset="-122"/>
                <a:cs typeface="Arial Unicode MS" pitchFamily="34" charset="-122"/>
              </a:rPr>
              <a:t>录入信息时需注意缩写情况，比如</a:t>
            </a:r>
            <a:endParaRPr lang="en-US" altLang="zh-CN" sz="1600" b="1" dirty="0">
              <a:solidFill>
                <a:schemeClr val="tx2"/>
              </a:solidFill>
              <a:latin typeface="Arial Unicode MS" pitchFamily="34" charset="-122"/>
              <a:ea typeface="Arial Unicode MS" pitchFamily="34" charset="-122"/>
              <a:cs typeface="Arial Unicode MS" pitchFamily="34" charset="-122"/>
            </a:endParaRPr>
          </a:p>
          <a:p>
            <a:pPr>
              <a:buFont typeface="Wingdings" pitchFamily="2" charset="2"/>
              <a:buChar char="Ø"/>
              <a:defRPr/>
            </a:pPr>
            <a:r>
              <a:rPr lang="zh-CN" altLang="en-US" sz="1600" b="1" dirty="0">
                <a:solidFill>
                  <a:schemeClr val="tx2"/>
                </a:solidFill>
                <a:latin typeface="Arial Unicode MS" pitchFamily="34" charset="-122"/>
                <a:ea typeface="Arial Unicode MS" pitchFamily="34" charset="-122"/>
                <a:cs typeface="Arial Unicode MS" pitchFamily="34" charset="-122"/>
              </a:rPr>
              <a:t>人名：姓是全拼</a:t>
            </a:r>
            <a:r>
              <a:rPr lang="en-US" altLang="zh-CN" sz="1600" b="1" dirty="0">
                <a:solidFill>
                  <a:schemeClr val="tx2"/>
                </a:solidFill>
                <a:latin typeface="Arial Unicode MS" pitchFamily="34" charset="-122"/>
                <a:ea typeface="Arial Unicode MS" pitchFamily="34" charset="-122"/>
                <a:cs typeface="Arial Unicode MS" pitchFamily="34" charset="-122"/>
              </a:rPr>
              <a:t>+</a:t>
            </a:r>
            <a:r>
              <a:rPr lang="zh-CN" altLang="en-US" sz="1600" b="1" dirty="0">
                <a:solidFill>
                  <a:schemeClr val="tx2"/>
                </a:solidFill>
                <a:latin typeface="Arial Unicode MS" pitchFamily="34" charset="-122"/>
                <a:ea typeface="Arial Unicode MS" pitchFamily="34" charset="-122"/>
                <a:cs typeface="Arial Unicode MS" pitchFamily="34" charset="-122"/>
              </a:rPr>
              <a:t>名是首字母缩写；</a:t>
            </a:r>
            <a:endParaRPr lang="en-US" altLang="zh-CN" sz="1600" b="1" dirty="0">
              <a:solidFill>
                <a:schemeClr val="tx2"/>
              </a:solidFill>
              <a:latin typeface="Arial Unicode MS" pitchFamily="34" charset="-122"/>
              <a:ea typeface="Arial Unicode MS" pitchFamily="34" charset="-122"/>
              <a:cs typeface="Arial Unicode MS" pitchFamily="34" charset="-122"/>
            </a:endParaRPr>
          </a:p>
          <a:p>
            <a:pPr>
              <a:buFont typeface="Wingdings" pitchFamily="2" charset="2"/>
              <a:buChar char="Ø"/>
              <a:defRPr/>
            </a:pPr>
            <a:r>
              <a:rPr lang="zh-CN" altLang="en-US" sz="1600" b="1" dirty="0">
                <a:solidFill>
                  <a:schemeClr val="tx2"/>
                </a:solidFill>
                <a:latin typeface="Arial Unicode MS" pitchFamily="34" charset="-122"/>
                <a:ea typeface="Arial Unicode MS" pitchFamily="34" charset="-122"/>
                <a:cs typeface="Arial Unicode MS" pitchFamily="34" charset="-122"/>
              </a:rPr>
              <a:t>刊物在</a:t>
            </a:r>
            <a:r>
              <a:rPr lang="en-US" altLang="zh-CN" sz="1600" b="1" dirty="0">
                <a:solidFill>
                  <a:schemeClr val="tx2"/>
                </a:solidFill>
                <a:latin typeface="Arial Unicode MS" pitchFamily="34" charset="-122"/>
                <a:ea typeface="Arial Unicode MS" pitchFamily="34" charset="-122"/>
                <a:cs typeface="Arial Unicode MS" pitchFamily="34" charset="-122"/>
              </a:rPr>
              <a:t>WOS</a:t>
            </a:r>
            <a:r>
              <a:rPr lang="zh-CN" altLang="en-US" sz="1600" b="1" dirty="0">
                <a:solidFill>
                  <a:schemeClr val="tx2"/>
                </a:solidFill>
                <a:latin typeface="Arial Unicode MS" pitchFamily="34" charset="-122"/>
                <a:ea typeface="Arial Unicode MS" pitchFamily="34" charset="-122"/>
                <a:cs typeface="Arial Unicode MS" pitchFamily="34" charset="-122"/>
              </a:rPr>
              <a:t>中对应缩写：比如</a:t>
            </a:r>
            <a:r>
              <a:rPr lang="en-US" altLang="zh-CN" sz="1600" b="1" dirty="0">
                <a:solidFill>
                  <a:schemeClr val="tx2"/>
                </a:solidFill>
                <a:latin typeface="Arial Unicode MS" pitchFamily="34" charset="-122"/>
                <a:ea typeface="Arial Unicode MS" pitchFamily="34" charset="-122"/>
                <a:cs typeface="Arial Unicode MS" pitchFamily="34" charset="-122"/>
              </a:rPr>
              <a:t>EVALUATION &amp; THE HEALTH PROFESSIONS</a:t>
            </a:r>
            <a:r>
              <a:rPr lang="zh-CN" altLang="en-US" sz="1600" b="1" dirty="0">
                <a:solidFill>
                  <a:schemeClr val="tx2"/>
                </a:solidFill>
                <a:latin typeface="Arial Unicode MS" pitchFamily="34" charset="-122"/>
                <a:ea typeface="Arial Unicode MS" pitchFamily="34" charset="-122"/>
                <a:cs typeface="Arial Unicode MS" pitchFamily="34" charset="-122"/>
              </a:rPr>
              <a:t>对应为</a:t>
            </a:r>
            <a:r>
              <a:rPr lang="en-US" altLang="zh-CN" sz="1600" b="1" dirty="0">
                <a:solidFill>
                  <a:schemeClr val="tx2"/>
                </a:solidFill>
                <a:latin typeface="Arial Unicode MS" pitchFamily="34" charset="-122"/>
                <a:ea typeface="Arial Unicode MS" pitchFamily="34" charset="-122"/>
                <a:cs typeface="Arial Unicode MS" pitchFamily="34" charset="-122"/>
              </a:rPr>
              <a:t>EVAL HEALTH PROF</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13" name="圆角矩形 4"/>
          <p:cNvSpPr>
            <a:spLocks noChangeArrowheads="1"/>
          </p:cNvSpPr>
          <p:nvPr/>
        </p:nvSpPr>
        <p:spPr bwMode="auto">
          <a:xfrm>
            <a:off x="28575" y="804863"/>
            <a:ext cx="1471613" cy="33813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4" name="Text Box 8"/>
          <p:cNvSpPr txBox="1">
            <a:spLocks noChangeArrowheads="1"/>
          </p:cNvSpPr>
          <p:nvPr/>
        </p:nvSpPr>
        <p:spPr bwMode="auto">
          <a:xfrm>
            <a:off x="6664325" y="3014663"/>
            <a:ext cx="2479675"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被引文献出版年</a:t>
            </a:r>
            <a:r>
              <a:rPr lang="en-US" altLang="zh-CN" sz="1600" b="1" dirty="0">
                <a:latin typeface="宋体" pitchFamily="2" charset="-122"/>
              </a:rPr>
              <a:t>: </a:t>
            </a:r>
            <a:r>
              <a:rPr lang="en-US" altLang="zh-CN" sz="1600" b="1" dirty="0">
                <a:latin typeface="+mn-ea"/>
                <a:ea typeface="+mn-ea"/>
              </a:rPr>
              <a:t>2008</a:t>
            </a:r>
            <a:endParaRPr lang="zh-CN" altLang="en-US" sz="1600" b="1" dirty="0">
              <a:latin typeface="+mn-ea"/>
              <a:ea typeface="+mn-ea"/>
            </a:endParaRPr>
          </a:p>
        </p:txBody>
      </p:sp>
      <p:sp>
        <p:nvSpPr>
          <p:cNvPr id="15" name="Line 9"/>
          <p:cNvSpPr>
            <a:spLocks noChangeShapeType="1"/>
          </p:cNvSpPr>
          <p:nvPr/>
        </p:nvSpPr>
        <p:spPr bwMode="auto">
          <a:xfrm flipH="1">
            <a:off x="4699000" y="3286125"/>
            <a:ext cx="1944688" cy="0"/>
          </a:xfrm>
          <a:prstGeom prst="line">
            <a:avLst/>
          </a:prstGeom>
          <a:noFill/>
          <a:ln w="317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amond(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AAE260B-87B8-4DDE-9F9D-EEAB05EBA585}" type="slidenum">
              <a:rPr lang="en-US" altLang="en-US" smtClean="0">
                <a:solidFill>
                  <a:srgbClr val="4B4B4B"/>
                </a:solidFill>
              </a:rPr>
              <a:pPr eaLnBrk="1" hangingPunct="1"/>
              <a:t>71</a:t>
            </a:fld>
            <a:endParaRPr lang="en-US" altLang="en-US" smtClean="0">
              <a:solidFill>
                <a:srgbClr val="4B4B4B"/>
              </a:solidFill>
            </a:endParaRPr>
          </a:p>
        </p:txBody>
      </p:sp>
      <p:pic>
        <p:nvPicPr>
          <p:cNvPr id="309251" name="Picture 3"/>
          <p:cNvPicPr>
            <a:picLocks noChangeAspect="1" noChangeArrowheads="1"/>
          </p:cNvPicPr>
          <p:nvPr/>
        </p:nvPicPr>
        <p:blipFill>
          <a:blip r:embed="rId2"/>
          <a:srcRect/>
          <a:stretch>
            <a:fillRect/>
          </a:stretch>
        </p:blipFill>
        <p:spPr bwMode="auto">
          <a:xfrm>
            <a:off x="0" y="0"/>
            <a:ext cx="9144000" cy="67151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Rectangle 5"/>
          <p:cNvSpPr>
            <a:spLocks noChangeArrowheads="1"/>
          </p:cNvSpPr>
          <p:nvPr/>
        </p:nvSpPr>
        <p:spPr bwMode="auto">
          <a:xfrm>
            <a:off x="142875" y="2428875"/>
            <a:ext cx="357188" cy="4214813"/>
          </a:xfrm>
          <a:prstGeom prst="rect">
            <a:avLst/>
          </a:prstGeom>
          <a:noFill/>
          <a:ln w="381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8" name="Oval 7"/>
          <p:cNvSpPr>
            <a:spLocks noChangeArrowheads="1"/>
          </p:cNvSpPr>
          <p:nvPr/>
        </p:nvSpPr>
        <p:spPr bwMode="auto">
          <a:xfrm>
            <a:off x="2571750" y="2143125"/>
            <a:ext cx="857250" cy="357188"/>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A009FA4-1A2C-4A76-938B-6C8B1E5B4E0A}" type="slidenum">
              <a:rPr lang="en-US" altLang="en-US" smtClean="0">
                <a:solidFill>
                  <a:srgbClr val="4B4B4B"/>
                </a:solidFill>
              </a:rPr>
              <a:pPr eaLnBrk="1" hangingPunct="1"/>
              <a:t>72</a:t>
            </a:fld>
            <a:endParaRPr lang="en-US" altLang="en-US" smtClean="0">
              <a:solidFill>
                <a:srgbClr val="4B4B4B"/>
              </a:solidFill>
            </a:endParaRPr>
          </a:p>
        </p:txBody>
      </p:sp>
      <p:pic>
        <p:nvPicPr>
          <p:cNvPr id="310274" name="Picture 2"/>
          <p:cNvPicPr>
            <a:picLocks noChangeAspect="1" noChangeArrowheads="1"/>
          </p:cNvPicPr>
          <p:nvPr/>
        </p:nvPicPr>
        <p:blipFill>
          <a:blip r:embed="rId2"/>
          <a:srcRect/>
          <a:stretch>
            <a:fillRect/>
          </a:stretch>
        </p:blipFill>
        <p:spPr bwMode="auto">
          <a:xfrm>
            <a:off x="0" y="714375"/>
            <a:ext cx="9144000" cy="85074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Rectangle 4"/>
          <p:cNvSpPr>
            <a:spLocks noChangeArrowheads="1"/>
          </p:cNvSpPr>
          <p:nvPr/>
        </p:nvSpPr>
        <p:spPr bwMode="auto">
          <a:xfrm>
            <a:off x="-71438" y="-71438"/>
            <a:ext cx="842962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300" b="1">
                <a:solidFill>
                  <a:srgbClr val="FF6600"/>
                </a:solidFill>
                <a:latin typeface="黑体" pitchFamily="49" charset="-122"/>
                <a:ea typeface="黑体" pitchFamily="49" charset="-122"/>
              </a:rPr>
              <a:t>引用此书的文献达</a:t>
            </a:r>
            <a:r>
              <a:rPr lang="en-US" altLang="zh-CN" sz="2300" b="1">
                <a:solidFill>
                  <a:srgbClr val="FF6600"/>
                </a:solidFill>
                <a:latin typeface="黑体" pitchFamily="49" charset="-122"/>
                <a:ea typeface="黑体" pitchFamily="49" charset="-122"/>
              </a:rPr>
              <a:t>416</a:t>
            </a:r>
            <a:r>
              <a:rPr lang="zh-CN" altLang="en-US" sz="2300" b="1">
                <a:solidFill>
                  <a:srgbClr val="FF6600"/>
                </a:solidFill>
                <a:latin typeface="黑体" pitchFamily="49" charset="-122"/>
                <a:ea typeface="黑体" pitchFamily="49" charset="-122"/>
              </a:rPr>
              <a:t>篇</a:t>
            </a:r>
            <a:r>
              <a:rPr lang="en-US" altLang="zh-CN" sz="2300" b="1">
                <a:solidFill>
                  <a:srgbClr val="FF6600"/>
                </a:solidFill>
                <a:latin typeface="黑体" pitchFamily="49" charset="-122"/>
                <a:ea typeface="黑体" pitchFamily="49" charset="-122"/>
              </a:rPr>
              <a:t>,</a:t>
            </a:r>
            <a:r>
              <a:rPr lang="zh-CN" altLang="en-US" sz="2300" b="1">
                <a:solidFill>
                  <a:schemeClr val="tx2"/>
                </a:solidFill>
                <a:latin typeface="黑体" pitchFamily="49" charset="-122"/>
                <a:ea typeface="黑体" pitchFamily="49" charset="-122"/>
              </a:rPr>
              <a:t>内容涉及了书中</a:t>
            </a:r>
            <a:endParaRPr lang="en-US" altLang="zh-CN" sz="2300" b="1">
              <a:solidFill>
                <a:schemeClr val="tx2"/>
              </a:solidFill>
              <a:latin typeface="黑体" pitchFamily="49" charset="-122"/>
              <a:ea typeface="黑体" pitchFamily="49" charset="-122"/>
            </a:endParaRPr>
          </a:p>
          <a:p>
            <a:pPr algn="ctr"/>
            <a:r>
              <a:rPr lang="zh-CN" altLang="en-US" sz="2300" b="1">
                <a:solidFill>
                  <a:schemeClr val="tx2"/>
                </a:solidFill>
                <a:latin typeface="黑体" pitchFamily="49" charset="-122"/>
                <a:ea typeface="黑体" pitchFamily="49" charset="-122"/>
              </a:rPr>
              <a:t>理论及应用发展的不同角度的深入研究</a:t>
            </a:r>
            <a:endParaRPr lang="en-US" altLang="zh-CN" sz="2300" b="1">
              <a:solidFill>
                <a:schemeClr val="tx2"/>
              </a:solidFill>
              <a:latin typeface="黑体" pitchFamily="49" charset="-122"/>
              <a:ea typeface="黑体" pitchFamily="49" charset="-122"/>
            </a:endParaRPr>
          </a:p>
        </p:txBody>
      </p:sp>
      <p:sp>
        <p:nvSpPr>
          <p:cNvPr id="7" name="Oval 9"/>
          <p:cNvSpPr>
            <a:spLocks noChangeArrowheads="1"/>
          </p:cNvSpPr>
          <p:nvPr/>
        </p:nvSpPr>
        <p:spPr bwMode="auto">
          <a:xfrm>
            <a:off x="0" y="1857375"/>
            <a:ext cx="1357313" cy="285750"/>
          </a:xfrm>
          <a:prstGeom prst="ellipse">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8" name="Rectangle 5"/>
          <p:cNvSpPr>
            <a:spLocks noChangeArrowheads="1"/>
          </p:cNvSpPr>
          <p:nvPr/>
        </p:nvSpPr>
        <p:spPr bwMode="auto">
          <a:xfrm>
            <a:off x="71438" y="3786188"/>
            <a:ext cx="1643062" cy="5000625"/>
          </a:xfrm>
          <a:prstGeom prst="rect">
            <a:avLst/>
          </a:prstGeom>
          <a:noFill/>
          <a:ln w="28575" algn="ctr">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9" name="等腰三角形 21"/>
          <p:cNvSpPr>
            <a:spLocks noChangeArrowheads="1"/>
          </p:cNvSpPr>
          <p:nvPr/>
        </p:nvSpPr>
        <p:spPr bwMode="auto">
          <a:xfrm rot="10800000">
            <a:off x="7429500" y="2428875"/>
            <a:ext cx="1571625" cy="1000125"/>
          </a:xfrm>
          <a:prstGeom prst="triangle">
            <a:avLst>
              <a:gd name="adj" fmla="val 218"/>
            </a:avLst>
          </a:prstGeom>
          <a:noFill/>
          <a:ln w="635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0" name="矩形标注 9"/>
          <p:cNvSpPr>
            <a:spLocks noChangeArrowheads="1"/>
          </p:cNvSpPr>
          <p:nvPr/>
        </p:nvSpPr>
        <p:spPr bwMode="auto">
          <a:xfrm>
            <a:off x="2214563" y="2497138"/>
            <a:ext cx="2519362" cy="576262"/>
          </a:xfrm>
          <a:prstGeom prst="wedgeRectCallout">
            <a:avLst>
              <a:gd name="adj1" fmla="val 13301"/>
              <a:gd name="adj2" fmla="val -115343"/>
            </a:avLst>
          </a:prstGeom>
          <a:solidFill>
            <a:schemeClr val="bg1"/>
          </a:solidFill>
          <a:ln w="38100" algn="ctr">
            <a:solidFill>
              <a:srgbClr val="FF0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4B4B4B"/>
                </a:solidFill>
                <a:latin typeface="微软雅黑" pitchFamily="34" charset="-122"/>
                <a:ea typeface="微软雅黑" pitchFamily="34" charset="-122"/>
              </a:rPr>
              <a:t>通过排序方式找到高影响力论文、最新进展</a:t>
            </a:r>
          </a:p>
        </p:txBody>
      </p:sp>
      <p:sp>
        <p:nvSpPr>
          <p:cNvPr id="11" name="矩形标注 10"/>
          <p:cNvSpPr>
            <a:spLocks noChangeArrowheads="1"/>
          </p:cNvSpPr>
          <p:nvPr/>
        </p:nvSpPr>
        <p:spPr bwMode="auto">
          <a:xfrm>
            <a:off x="2071688" y="3711575"/>
            <a:ext cx="2592387" cy="863600"/>
          </a:xfrm>
          <a:prstGeom prst="wedgeRectCallout">
            <a:avLst>
              <a:gd name="adj1" fmla="val -66329"/>
              <a:gd name="adj2" fmla="val 214227"/>
            </a:avLst>
          </a:prstGeom>
          <a:solidFill>
            <a:schemeClr val="bg1"/>
          </a:solidFill>
          <a:ln w="38100" algn="ctr">
            <a:solidFill>
              <a:srgbClr val="FF0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4B4B4B"/>
                </a:solidFill>
                <a:latin typeface="微软雅黑" pitchFamily="34" charset="-122"/>
                <a:ea typeface="微软雅黑" pitchFamily="34" charset="-122"/>
              </a:rPr>
              <a:t>通过综述文章深入了解本领域国内外研究现状，及热点研究、精炼学科类别</a:t>
            </a:r>
          </a:p>
        </p:txBody>
      </p:sp>
      <p:sp>
        <p:nvSpPr>
          <p:cNvPr id="12" name="矩形标注 11"/>
          <p:cNvSpPr>
            <a:spLocks noChangeArrowheads="1"/>
          </p:cNvSpPr>
          <p:nvPr/>
        </p:nvSpPr>
        <p:spPr bwMode="auto">
          <a:xfrm>
            <a:off x="5500688" y="4143375"/>
            <a:ext cx="2590800" cy="792163"/>
          </a:xfrm>
          <a:prstGeom prst="wedgeRectCallout">
            <a:avLst>
              <a:gd name="adj1" fmla="val 44560"/>
              <a:gd name="adj2" fmla="val -219227"/>
            </a:avLst>
          </a:prstGeom>
          <a:solidFill>
            <a:schemeClr val="bg1"/>
          </a:solidFill>
          <a:ln w="38100" algn="ctr">
            <a:solidFill>
              <a:srgbClr val="FF0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4B4B4B"/>
                </a:solidFill>
                <a:latin typeface="微软雅黑" pitchFamily="34" charset="-122"/>
                <a:ea typeface="微软雅黑" pitchFamily="34" charset="-122"/>
              </a:rPr>
              <a:t>通过</a:t>
            </a:r>
            <a:r>
              <a:rPr lang="en-US" altLang="zh-CN" sz="1600">
                <a:solidFill>
                  <a:srgbClr val="4B4B4B"/>
                </a:solidFill>
                <a:latin typeface="微软雅黑" pitchFamily="34" charset="-122"/>
                <a:ea typeface="微软雅黑" pitchFamily="34" charset="-122"/>
              </a:rPr>
              <a:t>16</a:t>
            </a:r>
            <a:r>
              <a:rPr lang="zh-CN" altLang="en-US" sz="1600">
                <a:solidFill>
                  <a:srgbClr val="4B4B4B"/>
                </a:solidFill>
                <a:latin typeface="微软雅黑" pitchFamily="34" charset="-122"/>
                <a:ea typeface="微软雅黑" pitchFamily="34" charset="-122"/>
              </a:rPr>
              <a:t>个字段从权威作者、机构、收录期刊等全面把握课题研究</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1C297DA-2282-4A57-B0DE-72300EADAFCA}" type="slidenum">
              <a:rPr lang="en-US" altLang="en-US" smtClean="0">
                <a:solidFill>
                  <a:srgbClr val="4B4B4B"/>
                </a:solidFill>
              </a:rPr>
              <a:pPr eaLnBrk="1" hangingPunct="1"/>
              <a:t>73</a:t>
            </a:fld>
            <a:endParaRPr lang="en-US" altLang="en-US" smtClean="0">
              <a:solidFill>
                <a:srgbClr val="4B4B4B"/>
              </a:solidFill>
            </a:endParaRPr>
          </a:p>
        </p:txBody>
      </p:sp>
      <p:pic>
        <p:nvPicPr>
          <p:cNvPr id="311298" name="Picture 2"/>
          <p:cNvPicPr>
            <a:picLocks noChangeAspect="1" noChangeArrowheads="1"/>
          </p:cNvPicPr>
          <p:nvPr/>
        </p:nvPicPr>
        <p:blipFill>
          <a:blip r:embed="rId2"/>
          <a:srcRect/>
          <a:stretch>
            <a:fillRect/>
          </a:stretch>
        </p:blipFill>
        <p:spPr bwMode="auto">
          <a:xfrm>
            <a:off x="0" y="0"/>
            <a:ext cx="9155113"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Rectangle 7"/>
          <p:cNvSpPr>
            <a:spLocks noChangeArrowheads="1"/>
          </p:cNvSpPr>
          <p:nvPr/>
        </p:nvSpPr>
        <p:spPr bwMode="auto">
          <a:xfrm>
            <a:off x="7000875" y="428625"/>
            <a:ext cx="1285875" cy="1214438"/>
          </a:xfrm>
          <a:prstGeom prst="rect">
            <a:avLst/>
          </a:prstGeom>
          <a:noFill/>
          <a:ln w="254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矩形标注 6"/>
          <p:cNvSpPr>
            <a:spLocks noChangeArrowheads="1"/>
          </p:cNvSpPr>
          <p:nvPr/>
        </p:nvSpPr>
        <p:spPr bwMode="auto">
          <a:xfrm>
            <a:off x="3265488" y="1500188"/>
            <a:ext cx="2520950" cy="576262"/>
          </a:xfrm>
          <a:prstGeom prst="wedgeRectCallout">
            <a:avLst>
              <a:gd name="adj1" fmla="val 104051"/>
              <a:gd name="adj2" fmla="val -73310"/>
            </a:avLst>
          </a:prstGeom>
          <a:solidFill>
            <a:schemeClr val="bg1"/>
          </a:solidFill>
          <a:ln w="38100" algn="ctr">
            <a:solidFill>
              <a:srgbClr val="FF0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4B4B4B"/>
                </a:solidFill>
                <a:latin typeface="微软雅黑" pitchFamily="34" charset="-122"/>
                <a:ea typeface="微软雅黑" pitchFamily="34" charset="-122"/>
              </a:rPr>
              <a:t>通过参考文献追溯科研成果的理论基础及来源</a:t>
            </a:r>
          </a:p>
        </p:txBody>
      </p:sp>
      <p:sp>
        <p:nvSpPr>
          <p:cNvPr id="8" name="矩形标注 7"/>
          <p:cNvSpPr>
            <a:spLocks noChangeArrowheads="1"/>
          </p:cNvSpPr>
          <p:nvPr/>
        </p:nvSpPr>
        <p:spPr bwMode="auto">
          <a:xfrm>
            <a:off x="3338513" y="495300"/>
            <a:ext cx="2519362" cy="576263"/>
          </a:xfrm>
          <a:prstGeom prst="wedgeRectCallout">
            <a:avLst>
              <a:gd name="adj1" fmla="val 99856"/>
              <a:gd name="adj2" fmla="val 57199"/>
            </a:avLst>
          </a:prstGeom>
          <a:solidFill>
            <a:schemeClr val="bg1"/>
          </a:solidFill>
          <a:ln w="38100" algn="ctr">
            <a:solidFill>
              <a:srgbClr val="FF0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4B4B4B"/>
                </a:solidFill>
                <a:latin typeface="微软雅黑" pitchFamily="34" charset="-122"/>
                <a:ea typeface="微软雅黑" pitchFamily="34" charset="-122"/>
              </a:rPr>
              <a:t>通过施引文献跟踪该课题最新进展</a:t>
            </a:r>
          </a:p>
        </p:txBody>
      </p:sp>
      <p:sp>
        <p:nvSpPr>
          <p:cNvPr id="9" name="矩形标注 8"/>
          <p:cNvSpPr>
            <a:spLocks noChangeArrowheads="1"/>
          </p:cNvSpPr>
          <p:nvPr/>
        </p:nvSpPr>
        <p:spPr bwMode="auto">
          <a:xfrm>
            <a:off x="3194050" y="2709863"/>
            <a:ext cx="2520950" cy="576262"/>
          </a:xfrm>
          <a:prstGeom prst="wedgeRectCallout">
            <a:avLst>
              <a:gd name="adj1" fmla="val 106940"/>
              <a:gd name="adj2" fmla="val -234852"/>
            </a:avLst>
          </a:prstGeom>
          <a:solidFill>
            <a:schemeClr val="bg1"/>
          </a:solidFill>
          <a:ln w="38100" algn="ctr">
            <a:solidFill>
              <a:srgbClr val="FF0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4B4B4B"/>
                </a:solidFill>
                <a:latin typeface="微软雅黑" pitchFamily="34" charset="-122"/>
                <a:ea typeface="微软雅黑" pitchFamily="34" charset="-122"/>
              </a:rPr>
              <a:t>通过相关记录寻找交叉学科的创新点及研究思路</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5525E38-7E43-4EE5-BAB6-7BEA4236F5A1}" type="slidenum">
              <a:rPr lang="en-US" altLang="en-US" smtClean="0">
                <a:solidFill>
                  <a:srgbClr val="4B4B4B"/>
                </a:solidFill>
              </a:rPr>
              <a:pPr eaLnBrk="1" hangingPunct="1"/>
              <a:t>74</a:t>
            </a:fld>
            <a:endParaRPr lang="en-US" altLang="en-US" smtClean="0">
              <a:solidFill>
                <a:srgbClr val="4B4B4B"/>
              </a:solidFill>
            </a:endParaRPr>
          </a:p>
        </p:txBody>
      </p:sp>
      <p:sp>
        <p:nvSpPr>
          <p:cNvPr id="5" name="内容占位符 2"/>
          <p:cNvSpPr>
            <a:spLocks noGrp="1"/>
          </p:cNvSpPr>
          <p:nvPr>
            <p:ph idx="1"/>
          </p:nvPr>
        </p:nvSpPr>
        <p:spPr>
          <a:xfrm>
            <a:off x="381000" y="1525588"/>
            <a:ext cx="8382000" cy="5027612"/>
          </a:xfrm>
        </p:spPr>
        <p:txBody>
          <a:bodyPr/>
          <a:lstStyle/>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 济南大学的</a:t>
            </a:r>
            <a:r>
              <a:rPr lang="en-US" altLang="zh-CN" sz="1900" b="1" dirty="0" smtClean="0">
                <a:latin typeface="微软雅黑" pitchFamily="34" charset="-122"/>
                <a:ea typeface="微软雅黑" pitchFamily="34" charset="-122"/>
              </a:rPr>
              <a:t>SCI</a:t>
            </a:r>
            <a:r>
              <a:rPr lang="zh-CN" altLang="en-US" sz="1900" b="1" dirty="0" smtClean="0">
                <a:latin typeface="微软雅黑" pitchFamily="34" charset="-122"/>
                <a:ea typeface="微软雅黑" pitchFamily="34" charset="-122"/>
              </a:rPr>
              <a:t>论文成果概览</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 认识科研利器“</a:t>
            </a:r>
            <a:r>
              <a:rPr lang="en-US" altLang="zh-CN" sz="1900" b="1" dirty="0" smtClean="0">
                <a:latin typeface="微软雅黑" pitchFamily="34" charset="-122"/>
                <a:ea typeface="微软雅黑" pitchFamily="34" charset="-122"/>
              </a:rPr>
              <a:t>Web of Science(SCI…), JCR, ESI </a:t>
            </a:r>
            <a:r>
              <a:rPr lang="zh-CN" altLang="en-US" sz="1900" b="1" dirty="0" smtClean="0">
                <a:latin typeface="微软雅黑" pitchFamily="34" charset="-122"/>
                <a:ea typeface="微软雅黑" pitchFamily="34" charset="-122"/>
              </a:rPr>
              <a:t>数据库</a:t>
            </a:r>
            <a:endParaRPr lang="en-US" altLang="zh-CN" sz="1900" b="1" dirty="0" smtClean="0">
              <a:latin typeface="微软雅黑" pitchFamily="34" charset="-122"/>
              <a:ea typeface="微软雅黑" pitchFamily="34" charset="-122"/>
              <a:cs typeface="Arial Unicode MS" pitchFamily="34" charset="-122"/>
            </a:endParaRPr>
          </a:p>
          <a:p>
            <a:pPr marL="228600" lvl="1" indent="-228600">
              <a:spcBef>
                <a:spcPct val="50000"/>
              </a:spcBef>
              <a:buFont typeface="Wingdings" pitchFamily="2" charset="2"/>
              <a:buChar char="l"/>
              <a:defRPr/>
            </a:pPr>
            <a:r>
              <a:rPr lang="zh-CN" altLang="en-US" sz="1900" b="1" dirty="0" smtClean="0">
                <a:latin typeface="微软雅黑" pitchFamily="34" charset="-122"/>
                <a:ea typeface="微软雅黑" pitchFamily="34" charset="-122"/>
              </a:rPr>
              <a:t> 利用</a:t>
            </a:r>
            <a:r>
              <a:rPr lang="en-US" altLang="zh-CN" sz="1900" b="1" dirty="0" smtClean="0">
                <a:latin typeface="微软雅黑" pitchFamily="34" charset="-122"/>
                <a:ea typeface="微软雅黑" pitchFamily="34" charset="-122"/>
              </a:rPr>
              <a:t>WOS</a:t>
            </a:r>
            <a:r>
              <a:rPr lang="zh-CN" altLang="en-US" sz="1900" b="1" dirty="0" smtClean="0">
                <a:latin typeface="微软雅黑" pitchFamily="34" charset="-122"/>
                <a:ea typeface="微软雅黑" pitchFamily="34" charset="-122"/>
              </a:rPr>
              <a:t>了解研究现况，科学选题和进行创新性研究</a:t>
            </a:r>
            <a:endParaRPr lang="en-US" altLang="zh-CN" sz="1900" b="1" dirty="0" smtClean="0">
              <a:latin typeface="微软雅黑" pitchFamily="34" charset="-122"/>
              <a:ea typeface="微软雅黑" pitchFamily="34" charset="-122"/>
            </a:endParaRPr>
          </a:p>
          <a:p>
            <a:pPr marL="228600" lvl="1">
              <a:spcBef>
                <a:spcPct val="50000"/>
              </a:spcBef>
              <a:buFont typeface="Wingdings" pitchFamily="2" charset="2"/>
              <a:buChar char="Ø"/>
              <a:defRPr/>
            </a:pPr>
            <a:r>
              <a:rPr lang="zh-CN" altLang="en-US" sz="1900" b="1" dirty="0" smtClean="0">
                <a:latin typeface="微软雅黑" pitchFamily="34" charset="-122"/>
                <a:ea typeface="微软雅黑" pitchFamily="34" charset="-122"/>
              </a:rPr>
              <a:t>    案例一：从研究热点入手</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Ø"/>
              <a:defRPr/>
            </a:pPr>
            <a:r>
              <a:rPr lang="zh-CN" altLang="en-US" sz="1900" b="1" dirty="0" smtClean="0">
                <a:latin typeface="微软雅黑" pitchFamily="34" charset="-122"/>
                <a:ea typeface="微软雅黑" pitchFamily="34" charset="-122"/>
              </a:rPr>
              <a:t>     案例二：从一本书入手</a:t>
            </a:r>
            <a:endParaRPr lang="en-US" altLang="zh-CN" sz="1900" b="1" dirty="0" smtClean="0">
              <a:latin typeface="微软雅黑" pitchFamily="34" charset="-122"/>
              <a:ea typeface="微软雅黑" pitchFamily="34" charset="-122"/>
            </a:endParaRPr>
          </a:p>
          <a:p>
            <a:pPr marL="228600" lvl="1" indent="-228600">
              <a:spcBef>
                <a:spcPct val="50000"/>
              </a:spcBef>
              <a:buFont typeface="Wingdings" pitchFamily="2" charset="2"/>
              <a:buChar char="l"/>
              <a:defRPr/>
            </a:pPr>
            <a:r>
              <a:rPr lang="zh-CN" altLang="en-US" sz="1900" b="1" dirty="0" smtClean="0">
                <a:solidFill>
                  <a:schemeClr val="tx2"/>
                </a:solidFill>
                <a:latin typeface="微软雅黑" pitchFamily="34" charset="-122"/>
                <a:ea typeface="微软雅黑" pitchFamily="34" charset="-122"/>
              </a:rPr>
              <a:t> 科研工作者的信息必杀技</a:t>
            </a:r>
            <a:endParaRPr lang="en-US" altLang="zh-CN" sz="1900" b="1" dirty="0" smtClean="0">
              <a:solidFill>
                <a:schemeClr val="tx2"/>
              </a:solidFill>
              <a:latin typeface="微软雅黑" pitchFamily="34" charset="-122"/>
              <a:ea typeface="微软雅黑" pitchFamily="34" charset="-122"/>
            </a:endParaRPr>
          </a:p>
          <a:p>
            <a:pPr marL="228600" lvl="1" indent="-228600">
              <a:spcBef>
                <a:spcPct val="50000"/>
              </a:spcBef>
              <a:buFont typeface="Wingdings" pitchFamily="2" charset="2"/>
              <a:buChar char="Ø"/>
              <a:defRPr/>
            </a:pPr>
            <a:r>
              <a:rPr lang="en-US" altLang="zh-CN" sz="1900" b="1" dirty="0" smtClean="0">
                <a:solidFill>
                  <a:schemeClr val="tx2"/>
                </a:solidFill>
                <a:latin typeface="微软雅黑" pitchFamily="34" charset="-122"/>
                <a:ea typeface="微软雅黑" pitchFamily="34" charset="-122"/>
              </a:rPr>
              <a:t>      </a:t>
            </a:r>
            <a:r>
              <a:rPr lang="zh-CN" altLang="en-US" sz="1900" b="1" dirty="0" smtClean="0">
                <a:solidFill>
                  <a:schemeClr val="tx2"/>
                </a:solidFill>
                <a:latin typeface="微软雅黑" pitchFamily="34" charset="-122"/>
                <a:ea typeface="微软雅黑" pitchFamily="34" charset="-122"/>
              </a:rPr>
              <a:t>文献收集手段：引文跟踪、定题跟踪与期刊快讯</a:t>
            </a:r>
            <a:endParaRPr lang="en-US" altLang="zh-CN" sz="1900" b="1" dirty="0" smtClean="0">
              <a:solidFill>
                <a:schemeClr val="tx2"/>
              </a:solidFill>
              <a:latin typeface="微软雅黑" pitchFamily="34" charset="-122"/>
              <a:ea typeface="微软雅黑" pitchFamily="34" charset="-122"/>
            </a:endParaRPr>
          </a:p>
          <a:p>
            <a:pPr marL="228600" lvl="1" indent="-228600">
              <a:spcBef>
                <a:spcPct val="50000"/>
              </a:spcBef>
              <a:buFont typeface="Wingdings" pitchFamily="2" charset="2"/>
              <a:buChar char="Ø"/>
              <a:defRPr/>
            </a:pPr>
            <a:r>
              <a:rPr lang="en-US" altLang="zh-CN" sz="1900" b="1" dirty="0" smtClean="0">
                <a:solidFill>
                  <a:schemeClr val="tx2"/>
                </a:solidFill>
                <a:latin typeface="微软雅黑" pitchFamily="34" charset="-122"/>
                <a:ea typeface="微软雅黑" pitchFamily="34" charset="-122"/>
              </a:rPr>
              <a:t>      </a:t>
            </a:r>
            <a:r>
              <a:rPr lang="zh-CN" altLang="en-US" sz="1900" b="1" dirty="0" smtClean="0">
                <a:solidFill>
                  <a:schemeClr val="tx2"/>
                </a:solidFill>
                <a:latin typeface="微软雅黑" pitchFamily="34" charset="-122"/>
                <a:ea typeface="微软雅黑" pitchFamily="34" charset="-122"/>
              </a:rPr>
              <a:t>文献管理工具： </a:t>
            </a:r>
            <a:r>
              <a:rPr lang="en-US" altLang="zh-CN" sz="1900" b="1" dirty="0" smtClean="0">
                <a:solidFill>
                  <a:schemeClr val="tx2"/>
                </a:solidFill>
                <a:latin typeface="微软雅黑" pitchFamily="34" charset="-122"/>
                <a:ea typeface="微软雅黑" pitchFamily="34" charset="-122"/>
              </a:rPr>
              <a:t>Endnote /Endnote Web</a:t>
            </a:r>
          </a:p>
          <a:p>
            <a:pPr marL="228600" lvl="1" indent="-228600">
              <a:spcBef>
                <a:spcPct val="50000"/>
              </a:spcBef>
              <a:buFont typeface="Wingdings" pitchFamily="2" charset="2"/>
              <a:buChar char="Ø"/>
              <a:defRPr/>
            </a:pPr>
            <a:r>
              <a:rPr lang="en-US" altLang="zh-CN" sz="1900" b="1" dirty="0" smtClean="0">
                <a:solidFill>
                  <a:schemeClr val="tx2"/>
                </a:solidFill>
                <a:latin typeface="微软雅黑" pitchFamily="34" charset="-122"/>
                <a:ea typeface="微软雅黑" pitchFamily="34" charset="-122"/>
              </a:rPr>
              <a:t>      </a:t>
            </a:r>
            <a:r>
              <a:rPr lang="zh-CN" altLang="en-US" sz="1900" b="1" dirty="0" smtClean="0">
                <a:solidFill>
                  <a:schemeClr val="tx2"/>
                </a:solidFill>
                <a:latin typeface="微软雅黑" pitchFamily="34" charset="-122"/>
                <a:ea typeface="微软雅黑" pitchFamily="34" charset="-122"/>
              </a:rPr>
              <a:t>论文写作软件： </a:t>
            </a:r>
            <a:r>
              <a:rPr lang="en-US" altLang="zh-CN" sz="1900" b="1" dirty="0" smtClean="0">
                <a:solidFill>
                  <a:schemeClr val="tx2"/>
                </a:solidFill>
                <a:latin typeface="微软雅黑" pitchFamily="34" charset="-122"/>
                <a:ea typeface="微软雅黑" pitchFamily="34" charset="-122"/>
              </a:rPr>
              <a:t>Endnote /Endnote Web</a:t>
            </a:r>
          </a:p>
          <a:p>
            <a:pPr marL="228600" lvl="1" indent="-228600">
              <a:spcBef>
                <a:spcPct val="50000"/>
              </a:spcBef>
              <a:buFont typeface="Wingdings" pitchFamily="2" charset="2"/>
              <a:buChar char="Ø"/>
              <a:defRPr/>
            </a:pPr>
            <a:r>
              <a:rPr lang="en-US" altLang="zh-CN" sz="1900" b="1" dirty="0" smtClean="0">
                <a:solidFill>
                  <a:schemeClr val="tx2"/>
                </a:solidFill>
                <a:latin typeface="微软雅黑" pitchFamily="34" charset="-122"/>
                <a:ea typeface="微软雅黑" pitchFamily="34" charset="-122"/>
              </a:rPr>
              <a:t>      </a:t>
            </a:r>
            <a:r>
              <a:rPr lang="zh-CN" altLang="en-US" sz="1900" b="1" dirty="0" smtClean="0">
                <a:solidFill>
                  <a:schemeClr val="tx2"/>
                </a:solidFill>
                <a:latin typeface="微软雅黑" pitchFamily="34" charset="-122"/>
                <a:ea typeface="微软雅黑" pitchFamily="34" charset="-122"/>
              </a:rPr>
              <a:t>选刊投稿工具：</a:t>
            </a:r>
            <a:r>
              <a:rPr lang="en-US" altLang="zh-CN" sz="1900" b="1" dirty="0" smtClean="0">
                <a:solidFill>
                  <a:schemeClr val="tx2"/>
                </a:solidFill>
                <a:latin typeface="微软雅黑" pitchFamily="34" charset="-122"/>
                <a:ea typeface="微软雅黑" pitchFamily="34" charset="-122"/>
              </a:rPr>
              <a:t>JCR</a:t>
            </a:r>
          </a:p>
          <a:p>
            <a:pPr marL="228600" lvl="1" indent="-228600">
              <a:spcBef>
                <a:spcPct val="50000"/>
              </a:spcBef>
              <a:buFont typeface="Wingdings" pitchFamily="2" charset="2"/>
              <a:buChar char="l"/>
              <a:defRPr/>
            </a:pPr>
            <a:r>
              <a:rPr lang="en-US" altLang="zh-CN" sz="1900" b="1" dirty="0" smtClean="0">
                <a:latin typeface="微软雅黑" pitchFamily="34" charset="-122"/>
                <a:ea typeface="微软雅黑" pitchFamily="34" charset="-122"/>
              </a:rPr>
              <a:t> </a:t>
            </a:r>
            <a:r>
              <a:rPr lang="zh-CN" altLang="en-US" sz="1900" b="1" dirty="0" smtClean="0">
                <a:latin typeface="微软雅黑" pitchFamily="34" charset="-122"/>
                <a:ea typeface="微软雅黑" pitchFamily="34" charset="-122"/>
              </a:rPr>
              <a:t>小结：</a:t>
            </a:r>
            <a:r>
              <a:rPr lang="en-US" altLang="zh-CN" sz="1900" b="1" dirty="0" smtClean="0">
                <a:latin typeface="微软雅黑" pitchFamily="34" charset="-122"/>
                <a:ea typeface="微软雅黑" pitchFamily="34" charset="-122"/>
              </a:rPr>
              <a:t>Web of Science(SCI…), JCR, ESI</a:t>
            </a:r>
            <a:r>
              <a:rPr lang="zh-CN" altLang="en-US" sz="1900" b="1" dirty="0" smtClean="0">
                <a:latin typeface="微软雅黑" pitchFamily="34" charset="-122"/>
                <a:ea typeface="微软雅黑" pitchFamily="34" charset="-122"/>
              </a:rPr>
              <a:t>在科研工作中的应用</a:t>
            </a:r>
            <a:endParaRPr lang="zh-CN" altLang="en-US" sz="1900" b="1" dirty="0" smtClean="0">
              <a:ea typeface="黑体" pitchFamily="2" charset="-122"/>
            </a:endParaRPr>
          </a:p>
          <a:p>
            <a:pPr marL="228600" lvl="1" indent="-228600">
              <a:lnSpc>
                <a:spcPct val="150000"/>
              </a:lnSpc>
              <a:spcBef>
                <a:spcPct val="50000"/>
              </a:spcBef>
              <a:buFontTx/>
              <a:buChar char="•"/>
              <a:defRPr/>
            </a:pPr>
            <a:endParaRPr lang="en-US" altLang="zh-CN" sz="1900" b="1" dirty="0" smtClean="0">
              <a:ea typeface="黑体" pitchFamily="2" charset="-122"/>
            </a:endParaRPr>
          </a:p>
          <a:p>
            <a:pPr marL="228600" lvl="1" indent="-228600">
              <a:spcBef>
                <a:spcPct val="50000"/>
              </a:spcBef>
              <a:buFontTx/>
              <a:buChar char="•"/>
              <a:defRPr/>
            </a:pPr>
            <a:endParaRPr lang="zh-CN" altLang="en-US" sz="1900" b="1" dirty="0" smtClean="0">
              <a:ea typeface="黑体" pitchFamily="2" charset="-122"/>
            </a:endParaRPr>
          </a:p>
          <a:p>
            <a:pPr marL="228600" lvl="1" indent="-228600">
              <a:spcBef>
                <a:spcPct val="50000"/>
              </a:spcBef>
              <a:buFontTx/>
              <a:buChar char="•"/>
              <a:defRPr/>
            </a:pPr>
            <a:endParaRPr lang="en-US" altLang="zh-CN" sz="1900" b="1" dirty="0" smtClean="0">
              <a:ea typeface="黑体" pitchFamily="2" charset="-122"/>
            </a:endParaRPr>
          </a:p>
          <a:p>
            <a:pPr marL="228600" lvl="1" indent="-228600">
              <a:spcBef>
                <a:spcPct val="50000"/>
              </a:spcBef>
              <a:buFontTx/>
              <a:buChar char="•"/>
              <a:defRPr/>
            </a:pPr>
            <a:endParaRPr lang="zh-CN" altLang="en-US" sz="1900" b="1" dirty="0" smtClean="0">
              <a:ea typeface="黑体" pitchFamily="2" charset="-122"/>
            </a:endParaRPr>
          </a:p>
          <a:p>
            <a:pPr marL="228600" lvl="1" indent="-228600">
              <a:spcBef>
                <a:spcPct val="50000"/>
              </a:spcBef>
              <a:buFontTx/>
              <a:buChar char="•"/>
              <a:defRPr/>
            </a:pPr>
            <a:endParaRPr lang="en-US" altLang="zh-CN" sz="1900" b="1" dirty="0" smtClean="0">
              <a:ea typeface="黑体" pitchFamily="2" charset="-122"/>
            </a:endParaRPr>
          </a:p>
          <a:p>
            <a:pPr marL="228600" lvl="1" indent="-228600">
              <a:spcBef>
                <a:spcPct val="50000"/>
              </a:spcBef>
              <a:buFontTx/>
              <a:buChar char="•"/>
              <a:defRPr/>
            </a:pPr>
            <a:endParaRPr lang="zh-CN" altLang="en-US" sz="1900" b="1" dirty="0" smtClean="0">
              <a:ea typeface="黑体" pitchFamily="2" charset="-122"/>
            </a:endParaRPr>
          </a:p>
          <a:p>
            <a:pPr>
              <a:defRPr/>
            </a:pPr>
            <a:endParaRPr lang="zh-CN" altLang="en-US" sz="1900" dirty="0" smtClean="0">
              <a:ea typeface="宋体" pitchFamily="2" charset="-122"/>
            </a:endParaRPr>
          </a:p>
        </p:txBody>
      </p:sp>
      <p:sp>
        <p:nvSpPr>
          <p:cNvPr id="98308" name="标题 1"/>
          <p:cNvSpPr>
            <a:spLocks noGrp="1"/>
          </p:cNvSpPr>
          <p:nvPr>
            <p:ph type="title"/>
          </p:nvPr>
        </p:nvSpPr>
        <p:spPr>
          <a:xfrm>
            <a:off x="857250" y="357188"/>
            <a:ext cx="7369175" cy="836612"/>
          </a:xfrm>
        </p:spPr>
        <p:txBody>
          <a:bodyPr/>
          <a:lstStyle/>
          <a:p>
            <a:r>
              <a:rPr lang="zh-CN" altLang="en-US" sz="3600" b="1" smtClean="0">
                <a:latin typeface="黑体" pitchFamily="49" charset="-122"/>
                <a:ea typeface="黑体" pitchFamily="49" charset="-122"/>
              </a:rPr>
              <a:t>提 纲</a:t>
            </a:r>
          </a:p>
        </p:txBody>
      </p:sp>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灯片编号占位符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A18C168-2069-4AB8-B798-E0AFD4783DB6}" type="slidenum">
              <a:rPr lang="en-US" altLang="zh-CN" smtClean="0"/>
              <a:pPr eaLnBrk="1" hangingPunct="1"/>
              <a:t>75</a:t>
            </a:fld>
            <a:endParaRPr lang="en-US" altLang="zh-CN" smtClean="0"/>
          </a:p>
        </p:txBody>
      </p:sp>
      <p:sp>
        <p:nvSpPr>
          <p:cNvPr id="9" name="Rectangle 3"/>
          <p:cNvSpPr>
            <a:spLocks noGrp="1" noChangeArrowheads="1"/>
          </p:cNvSpPr>
          <p:nvPr>
            <p:ph type="title"/>
          </p:nvPr>
        </p:nvSpPr>
        <p:spPr/>
        <p:txBody>
          <a:bodyPr/>
          <a:lstStyle/>
          <a:p>
            <a:pPr eaLnBrk="1" hangingPunct="1">
              <a:defRPr/>
            </a:pPr>
            <a:r>
              <a:rPr lang="zh-CN" altLang="en-US" b="1" dirty="0" smtClean="0">
                <a:ea typeface="黑体" pitchFamily="2" charset="-122"/>
              </a:rPr>
              <a:t>利用</a:t>
            </a:r>
            <a:r>
              <a:rPr lang="en-US" altLang="zh-CN" b="1" dirty="0" smtClean="0">
                <a:latin typeface="+mn-ea"/>
                <a:ea typeface="+mn-ea"/>
              </a:rPr>
              <a:t>Web of Science</a:t>
            </a:r>
            <a:r>
              <a:rPr lang="zh-CN" altLang="en-US" b="1" dirty="0" smtClean="0">
                <a:ea typeface="黑体" pitchFamily="2" charset="-122"/>
              </a:rPr>
              <a:t>跟踪最新研究进展</a:t>
            </a:r>
          </a:p>
        </p:txBody>
      </p:sp>
      <p:sp>
        <p:nvSpPr>
          <p:cNvPr id="99332" name="内容占位符 5"/>
          <p:cNvSpPr>
            <a:spLocks noGrp="1"/>
          </p:cNvSpPr>
          <p:nvPr>
            <p:ph idx="1"/>
          </p:nvPr>
        </p:nvSpPr>
        <p:spPr>
          <a:xfrm>
            <a:off x="857250" y="1714500"/>
            <a:ext cx="7369175" cy="4570413"/>
          </a:xfrm>
        </p:spPr>
        <p:txBody>
          <a:bodyPr/>
          <a:lstStyle/>
          <a:p>
            <a:pPr eaLnBrk="1" hangingPunct="1"/>
            <a:r>
              <a:rPr lang="zh-CN" altLang="en-US" smtClean="0">
                <a:ea typeface="黑体" pitchFamily="49" charset="-122"/>
              </a:rPr>
              <a:t>怎样利用</a:t>
            </a:r>
            <a:r>
              <a:rPr lang="en-US" altLang="zh-CN" smtClean="0">
                <a:ea typeface="黑体" pitchFamily="49" charset="-122"/>
              </a:rPr>
              <a:t>Web of Science </a:t>
            </a:r>
            <a:r>
              <a:rPr lang="zh-CN" altLang="en-US" smtClean="0">
                <a:ea typeface="黑体" pitchFamily="49" charset="-122"/>
              </a:rPr>
              <a:t>将有关课题的最新文献信息自动发送到您的</a:t>
            </a:r>
            <a:r>
              <a:rPr lang="en-US" altLang="zh-CN" smtClean="0">
                <a:ea typeface="黑体" pitchFamily="49" charset="-122"/>
              </a:rPr>
              <a:t>Email</a:t>
            </a:r>
            <a:r>
              <a:rPr lang="zh-CN" altLang="en-US" smtClean="0">
                <a:ea typeface="黑体" pitchFamily="49" charset="-122"/>
              </a:rPr>
              <a:t>邮箱</a:t>
            </a:r>
            <a:r>
              <a:rPr lang="en-US" altLang="zh-CN" smtClean="0">
                <a:ea typeface="黑体" pitchFamily="49" charset="-122"/>
              </a:rPr>
              <a:t>?</a:t>
            </a:r>
          </a:p>
          <a:p>
            <a:pPr lvl="1" eaLnBrk="1" hangingPunct="1"/>
            <a:r>
              <a:rPr lang="en-US" altLang="zh-CN" sz="2400" smtClean="0">
                <a:ea typeface="黑体" pitchFamily="49" charset="-122"/>
              </a:rPr>
              <a:t> </a:t>
            </a:r>
            <a:r>
              <a:rPr lang="zh-CN" altLang="en-US" sz="2400" smtClean="0">
                <a:ea typeface="黑体" pitchFamily="49" charset="-122"/>
              </a:rPr>
              <a:t>定题跟踪 </a:t>
            </a:r>
          </a:p>
          <a:p>
            <a:pPr lvl="1" eaLnBrk="1" hangingPunct="1"/>
            <a:r>
              <a:rPr lang="zh-CN" altLang="en-US" sz="2400" smtClean="0">
                <a:ea typeface="黑体" pitchFamily="49" charset="-122"/>
              </a:rPr>
              <a:t> 引文跟踪</a:t>
            </a:r>
          </a:p>
          <a:p>
            <a:pPr eaLnBrk="1" hangingPunct="1"/>
            <a:endParaRPr lang="zh-CN" altLang="en-US" smtClean="0">
              <a:ea typeface="黑体" pitchFamily="49" charset="-122"/>
            </a:endParaRPr>
          </a:p>
        </p:txBody>
      </p:sp>
      <p:pic>
        <p:nvPicPr>
          <p:cNvPr id="9933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438" y="4714875"/>
            <a:ext cx="6207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A3E61AB-37B6-4539-91DF-39A4056569A3}" type="slidenum">
              <a:rPr lang="en-US" altLang="en-US" smtClean="0">
                <a:solidFill>
                  <a:srgbClr val="4B4B4B"/>
                </a:solidFill>
              </a:rPr>
              <a:pPr eaLnBrk="1" hangingPunct="1"/>
              <a:t>76</a:t>
            </a:fld>
            <a:endParaRPr lang="en-US" altLang="en-US" smtClean="0">
              <a:solidFill>
                <a:srgbClr val="4B4B4B"/>
              </a:solidFill>
            </a:endParaRPr>
          </a:p>
        </p:txBody>
      </p:sp>
      <p:pic>
        <p:nvPicPr>
          <p:cNvPr id="100355" name="Picture 4" descr="C:\Users\u0168419\Desktop\应用中心截屏_2014-01-19T06-19-23.392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5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5"/>
          <p:cNvSpPr>
            <a:spLocks noChangeArrowheads="1"/>
          </p:cNvSpPr>
          <p:nvPr/>
        </p:nvSpPr>
        <p:spPr bwMode="auto">
          <a:xfrm>
            <a:off x="285750" y="2286000"/>
            <a:ext cx="1143000" cy="357188"/>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33126" name="Picture 6"/>
          <p:cNvPicPr>
            <a:picLocks noChangeAspect="1" noChangeArrowheads="1"/>
          </p:cNvPicPr>
          <p:nvPr/>
        </p:nvPicPr>
        <p:blipFill>
          <a:blip r:embed="rId3"/>
          <a:srcRect/>
          <a:stretch>
            <a:fillRect/>
          </a:stretch>
        </p:blipFill>
        <p:spPr bwMode="auto">
          <a:xfrm>
            <a:off x="0" y="2786063"/>
            <a:ext cx="2087563" cy="5635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 name="Rectangle 2"/>
          <p:cNvSpPr txBox="1">
            <a:spLocks noChangeArrowheads="1"/>
          </p:cNvSpPr>
          <p:nvPr/>
        </p:nvSpPr>
        <p:spPr bwMode="auto">
          <a:xfrm>
            <a:off x="1357313" y="928688"/>
            <a:ext cx="9144000" cy="522287"/>
          </a:xfrm>
          <a:prstGeom prst="rect">
            <a:avLst/>
          </a:prstGeom>
          <a:noFill/>
          <a:ln w="9525">
            <a:noFill/>
            <a:miter lim="800000"/>
            <a:headEnd/>
            <a:tailEnd/>
          </a:ln>
        </p:spPr>
        <p:txBody>
          <a:bodyPr anchor="ctr"/>
          <a:lstStyle/>
          <a:p>
            <a:pPr>
              <a:lnSpc>
                <a:spcPct val="90000"/>
              </a:lnSpc>
              <a:defRPr/>
            </a:pPr>
            <a:r>
              <a:rPr lang="zh-CN" altLang="en-US" sz="3200" kern="0" dirty="0">
                <a:solidFill>
                  <a:schemeClr val="tx2"/>
                </a:solidFill>
                <a:latin typeface="宋体" pitchFamily="2" charset="-122"/>
                <a:cs typeface="+mj-cs"/>
              </a:rPr>
              <a:t>保存检索历史</a:t>
            </a:r>
            <a:r>
              <a:rPr lang="en-US" altLang="zh-CN" sz="3200" kern="0" dirty="0">
                <a:solidFill>
                  <a:schemeClr val="tx2"/>
                </a:solidFill>
                <a:latin typeface="宋体" pitchFamily="2" charset="-122"/>
                <a:cs typeface="+mj-cs"/>
              </a:rPr>
              <a:t>,</a:t>
            </a:r>
            <a:r>
              <a:rPr lang="zh-CN" altLang="en-US" sz="3200" kern="0" dirty="0">
                <a:solidFill>
                  <a:schemeClr val="tx2"/>
                </a:solidFill>
                <a:latin typeface="宋体" pitchFamily="2" charset="-122"/>
                <a:cs typeface="+mj-cs"/>
              </a:rPr>
              <a:t>创建定题跟踪</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33126"/>
                                        </p:tgtEl>
                                        <p:attrNameLst>
                                          <p:attrName>style.visibility</p:attrName>
                                        </p:attrNameLst>
                                      </p:cBhvr>
                                      <p:to>
                                        <p:strVal val="visible"/>
                                      </p:to>
                                    </p:set>
                                    <p:animEffect transition="in" filter="blinds(horizontal)">
                                      <p:cBhvr>
                                        <p:cTn id="10" dur="5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0" y="228600"/>
            <a:ext cx="9144000" cy="522288"/>
          </a:xfrm>
          <a:prstGeom prst="rect">
            <a:avLst/>
          </a:prstGeom>
          <a:noFill/>
          <a:ln w="9525">
            <a:noFill/>
            <a:miter lim="800000"/>
            <a:headEnd/>
            <a:tailEnd/>
          </a:ln>
        </p:spPr>
        <p:txBody>
          <a:bodyPr anchor="ctr"/>
          <a:lstStyle/>
          <a:p>
            <a:pPr>
              <a:lnSpc>
                <a:spcPct val="90000"/>
              </a:lnSpc>
              <a:defRPr/>
            </a:pPr>
            <a:r>
              <a:rPr lang="zh-CN" altLang="en-US" sz="3200" kern="0" dirty="0">
                <a:solidFill>
                  <a:schemeClr val="tx2"/>
                </a:solidFill>
                <a:latin typeface="宋体" pitchFamily="2" charset="-122"/>
                <a:cs typeface="+mj-cs"/>
              </a:rPr>
              <a:t>保存检索历史</a:t>
            </a:r>
            <a:r>
              <a:rPr lang="en-US" altLang="zh-CN" sz="3200" kern="0" dirty="0">
                <a:solidFill>
                  <a:schemeClr val="tx2"/>
                </a:solidFill>
                <a:latin typeface="宋体" pitchFamily="2" charset="-122"/>
                <a:cs typeface="+mj-cs"/>
              </a:rPr>
              <a:t>,</a:t>
            </a:r>
            <a:r>
              <a:rPr lang="zh-CN" altLang="en-US" sz="3200" kern="0" dirty="0">
                <a:solidFill>
                  <a:schemeClr val="tx2"/>
                </a:solidFill>
                <a:latin typeface="宋体" pitchFamily="2" charset="-122"/>
                <a:cs typeface="+mj-cs"/>
              </a:rPr>
              <a:t>创建定题跟踪</a:t>
            </a:r>
          </a:p>
        </p:txBody>
      </p:sp>
      <p:pic>
        <p:nvPicPr>
          <p:cNvPr id="101379" name="Picture 4" descr="C:\Users\u0168419\Desktop\应用中心截屏_2014-01-19T08-54-03.802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75"/>
            <a:ext cx="9144000" cy="829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a:srcRect/>
          <a:stretch>
            <a:fillRect/>
          </a:stretch>
        </p:blipFill>
        <p:spPr bwMode="auto">
          <a:xfrm>
            <a:off x="0" y="357188"/>
            <a:ext cx="8743950" cy="59293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2403"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A0692EC-5FB5-4773-82B2-091457C597A8}" type="slidenum">
              <a:rPr lang="en-US" altLang="en-US" smtClean="0">
                <a:solidFill>
                  <a:srgbClr val="4B4B4B"/>
                </a:solidFill>
              </a:rPr>
              <a:pPr eaLnBrk="1" hangingPunct="1"/>
              <a:t>78</a:t>
            </a:fld>
            <a:endParaRPr lang="en-US" altLang="en-US" smtClean="0">
              <a:solidFill>
                <a:srgbClr val="4B4B4B"/>
              </a:solidFill>
            </a:endParaRPr>
          </a:p>
        </p:txBody>
      </p:sp>
      <p:sp>
        <p:nvSpPr>
          <p:cNvPr id="4" name="TextBox 3"/>
          <p:cNvSpPr txBox="1"/>
          <p:nvPr/>
        </p:nvSpPr>
        <p:spPr>
          <a:xfrm>
            <a:off x="3500430" y="357166"/>
            <a:ext cx="5330552" cy="707886"/>
          </a:xfrm>
          <a:prstGeom prst="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buFont typeface="Wingdings" pitchFamily="2" charset="2"/>
              <a:buChar char="Ø"/>
              <a:defRPr/>
            </a:pPr>
            <a:r>
              <a:rPr lang="zh-CN" altLang="en-US" sz="2000" dirty="0">
                <a:solidFill>
                  <a:schemeClr val="tx1"/>
                </a:solidFill>
                <a:latin typeface="华文仿宋" pitchFamily="2" charset="-122"/>
                <a:ea typeface="华文仿宋" pitchFamily="2" charset="-122"/>
              </a:rPr>
              <a:t>可以保存检索历史在服务器或本地计算机上</a:t>
            </a:r>
            <a:endParaRPr lang="en-US" altLang="zh-CN" sz="2000" dirty="0">
              <a:solidFill>
                <a:schemeClr val="tx1"/>
              </a:solidFill>
              <a:latin typeface="华文仿宋" pitchFamily="2" charset="-122"/>
              <a:ea typeface="华文仿宋" pitchFamily="2" charset="-122"/>
            </a:endParaRPr>
          </a:p>
          <a:p>
            <a:pPr eaLnBrk="0" hangingPunct="0">
              <a:buFont typeface="Wingdings" pitchFamily="2" charset="2"/>
              <a:buChar char="Ø"/>
              <a:defRPr/>
            </a:pPr>
            <a:r>
              <a:rPr lang="zh-CN" altLang="en-US" sz="2000" dirty="0">
                <a:solidFill>
                  <a:schemeClr val="tx1"/>
                </a:solidFill>
                <a:latin typeface="华文仿宋" pitchFamily="2" charset="-122"/>
                <a:ea typeface="华文仿宋" pitchFamily="2" charset="-122"/>
              </a:rPr>
              <a:t>可以订制定题服务</a:t>
            </a:r>
            <a:endParaRPr lang="en-US" altLang="zh-CN" sz="2000" dirty="0">
              <a:solidFill>
                <a:schemeClr val="tx1"/>
              </a:solidFill>
              <a:latin typeface="华文仿宋" pitchFamily="2" charset="-122"/>
              <a:ea typeface="华文仿宋" pitchFamily="2" charset="-122"/>
            </a:endParaRPr>
          </a:p>
        </p:txBody>
      </p:sp>
      <p:sp>
        <p:nvSpPr>
          <p:cNvPr id="5" name="圆角矩形 8"/>
          <p:cNvSpPr>
            <a:spLocks noChangeArrowheads="1"/>
          </p:cNvSpPr>
          <p:nvPr/>
        </p:nvSpPr>
        <p:spPr bwMode="auto">
          <a:xfrm>
            <a:off x="1571625" y="1000125"/>
            <a:ext cx="3714750" cy="357188"/>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6" name="圆角矩形 9"/>
          <p:cNvSpPr>
            <a:spLocks noChangeArrowheads="1"/>
          </p:cNvSpPr>
          <p:nvPr/>
        </p:nvSpPr>
        <p:spPr bwMode="auto">
          <a:xfrm>
            <a:off x="1571625" y="1643063"/>
            <a:ext cx="357188" cy="21431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5" name="圆角矩形 10"/>
          <p:cNvSpPr>
            <a:spLocks noChangeArrowheads="1"/>
          </p:cNvSpPr>
          <p:nvPr/>
        </p:nvSpPr>
        <p:spPr bwMode="auto">
          <a:xfrm>
            <a:off x="2500313" y="2071688"/>
            <a:ext cx="3500437" cy="21431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6" name="圆角矩形 11"/>
          <p:cNvSpPr>
            <a:spLocks noChangeArrowheads="1"/>
          </p:cNvSpPr>
          <p:nvPr/>
        </p:nvSpPr>
        <p:spPr bwMode="auto">
          <a:xfrm>
            <a:off x="2000250" y="2428875"/>
            <a:ext cx="4000500" cy="714375"/>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7" name="圆角矩形 12"/>
          <p:cNvSpPr>
            <a:spLocks noChangeArrowheads="1"/>
          </p:cNvSpPr>
          <p:nvPr/>
        </p:nvSpPr>
        <p:spPr bwMode="auto">
          <a:xfrm>
            <a:off x="2000250" y="3214688"/>
            <a:ext cx="1643063" cy="28575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12" name="圆角矩形 12"/>
          <p:cNvSpPr>
            <a:spLocks noChangeArrowheads="1"/>
          </p:cNvSpPr>
          <p:nvPr/>
        </p:nvSpPr>
        <p:spPr bwMode="auto">
          <a:xfrm>
            <a:off x="2428875" y="4572000"/>
            <a:ext cx="857250" cy="28575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20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20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amond(in)">
                                      <p:cBhvr>
                                        <p:cTn id="27" dur="20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6" grpId="0" animBg="1"/>
      <p:bldP spid="17"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zh-CN" altLang="en-US" smtClean="0">
              <a:ea typeface="宋体" pitchFamily="2" charset="-122"/>
            </a:endParaRPr>
          </a:p>
        </p:txBody>
      </p:sp>
      <p:sp>
        <p:nvSpPr>
          <p:cNvPr id="103427" name="Content Placeholder 2"/>
          <p:cNvSpPr>
            <a:spLocks noGrp="1"/>
          </p:cNvSpPr>
          <p:nvPr>
            <p:ph idx="1"/>
          </p:nvPr>
        </p:nvSpPr>
        <p:spPr/>
        <p:txBody>
          <a:bodyPr/>
          <a:lstStyle/>
          <a:p>
            <a:endParaRPr lang="zh-CN" altLang="en-US" smtClean="0">
              <a:ea typeface="宋体" pitchFamily="2" charset="-122"/>
            </a:endParaRPr>
          </a:p>
        </p:txBody>
      </p:sp>
      <p:sp>
        <p:nvSpPr>
          <p:cNvPr id="1034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BF80858-129F-4BBA-8DFD-E9ED35508F83}" type="slidenum">
              <a:rPr lang="en-US" altLang="en-US" smtClean="0">
                <a:solidFill>
                  <a:srgbClr val="4B4B4B"/>
                </a:solidFill>
              </a:rPr>
              <a:pPr eaLnBrk="1" hangingPunct="1"/>
              <a:t>79</a:t>
            </a:fld>
            <a:endParaRPr lang="en-US" altLang="en-US" smtClean="0">
              <a:solidFill>
                <a:srgbClr val="4B4B4B"/>
              </a:solidFill>
            </a:endParaRPr>
          </a:p>
        </p:txBody>
      </p:sp>
      <p:sp>
        <p:nvSpPr>
          <p:cNvPr id="6" name="Text Box 6"/>
          <p:cNvSpPr txBox="1">
            <a:spLocks noChangeArrowheads="1"/>
          </p:cNvSpPr>
          <p:nvPr/>
        </p:nvSpPr>
        <p:spPr bwMode="auto">
          <a:xfrm>
            <a:off x="1219200" y="152400"/>
            <a:ext cx="6858000" cy="1015663"/>
          </a:xfrm>
          <a:prstGeom prst="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buFont typeface="Wingdings" pitchFamily="2" charset="2"/>
              <a:buChar char="Ø"/>
              <a:defRPr/>
            </a:pPr>
            <a:r>
              <a:rPr lang="zh-CN" altLang="en-US" sz="2000" dirty="0">
                <a:solidFill>
                  <a:schemeClr val="tx1"/>
                </a:solidFill>
                <a:latin typeface="华文仿宋" pitchFamily="2" charset="-122"/>
                <a:ea typeface="华文仿宋" pitchFamily="2" charset="-122"/>
              </a:rPr>
              <a:t>定期检索相关课题，并把最新结果发送到指定的邮箱中</a:t>
            </a:r>
          </a:p>
          <a:p>
            <a:pPr eaLnBrk="0" hangingPunct="0">
              <a:buFont typeface="Wingdings" pitchFamily="2" charset="2"/>
              <a:buChar char="Ø"/>
              <a:defRPr/>
            </a:pPr>
            <a:r>
              <a:rPr lang="zh-CN" altLang="en-US" sz="2000" dirty="0">
                <a:solidFill>
                  <a:schemeClr val="tx1"/>
                </a:solidFill>
                <a:latin typeface="华文仿宋" pitchFamily="2" charset="-122"/>
                <a:ea typeface="华文仿宋" pitchFamily="2" charset="-122"/>
              </a:rPr>
              <a:t>有效期半年，到时间后可以续订</a:t>
            </a:r>
          </a:p>
          <a:p>
            <a:pPr eaLnBrk="0" hangingPunct="0">
              <a:buFont typeface="Wingdings" pitchFamily="2" charset="2"/>
              <a:buChar char="Ø"/>
              <a:defRPr/>
            </a:pPr>
            <a:r>
              <a:rPr lang="zh-CN" altLang="en-US" sz="2000" dirty="0">
                <a:solidFill>
                  <a:schemeClr val="tx1"/>
                </a:solidFill>
                <a:latin typeface="华文仿宋" pitchFamily="2" charset="-122"/>
                <a:ea typeface="华文仿宋" pitchFamily="2" charset="-122"/>
              </a:rPr>
              <a:t>支持</a:t>
            </a:r>
            <a:r>
              <a:rPr lang="en-US" altLang="zh-CN" sz="2000" dirty="0">
                <a:solidFill>
                  <a:schemeClr val="tx1"/>
                </a:solidFill>
                <a:latin typeface="华文仿宋" pitchFamily="2" charset="-122"/>
                <a:ea typeface="华文仿宋" pitchFamily="2" charset="-122"/>
              </a:rPr>
              <a:t>RSS Feed</a:t>
            </a:r>
          </a:p>
        </p:txBody>
      </p:sp>
      <p:pic>
        <p:nvPicPr>
          <p:cNvPr id="136201" name="Picture 9"/>
          <p:cNvPicPr>
            <a:picLocks noChangeAspect="1" noChangeArrowheads="1"/>
          </p:cNvPicPr>
          <p:nvPr/>
        </p:nvPicPr>
        <p:blipFill>
          <a:blip r:embed="rId2"/>
          <a:srcRect/>
          <a:stretch>
            <a:fillRect/>
          </a:stretch>
        </p:blipFill>
        <p:spPr bwMode="auto">
          <a:xfrm>
            <a:off x="206375" y="1500188"/>
            <a:ext cx="8937625" cy="4071937"/>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14" descr="未命名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836613"/>
            <a:ext cx="4248150" cy="6021387"/>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未命名.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765175"/>
            <a:ext cx="485933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7"/>
          <p:cNvGrpSpPr/>
          <p:nvPr/>
        </p:nvGrpSpPr>
        <p:grpSpPr>
          <a:xfrm>
            <a:off x="533400" y="2819400"/>
            <a:ext cx="8610600" cy="2768600"/>
            <a:chOff x="533400" y="2819400"/>
            <a:chExt cx="8610600" cy="2768600"/>
          </a:xfrm>
        </p:grpSpPr>
        <p:sp>
          <p:nvSpPr>
            <p:cNvPr id="6" name="矩形 5"/>
            <p:cNvSpPr/>
            <p:nvPr/>
          </p:nvSpPr>
          <p:spPr>
            <a:xfrm>
              <a:off x="4343400" y="2819400"/>
              <a:ext cx="4800600" cy="213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圆角矩形标注 6"/>
            <p:cNvSpPr/>
            <p:nvPr/>
          </p:nvSpPr>
          <p:spPr>
            <a:xfrm>
              <a:off x="533400" y="4572000"/>
              <a:ext cx="2743200" cy="1016000"/>
            </a:xfrm>
            <a:prstGeom prst="wedgeRoundRectCallout">
              <a:avLst>
                <a:gd name="adj1" fmla="val 109797"/>
                <a:gd name="adj2" fmla="val -1870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smtClean="0">
                  <a:latin typeface="微软雅黑" pitchFamily="34" charset="-122"/>
                  <a:ea typeface="微软雅黑" pitchFamily="34" charset="-122"/>
                </a:rPr>
                <a:t>科学研究</a:t>
              </a:r>
              <a:endParaRPr lang="en-US" altLang="zh-CN" sz="2000" dirty="0" smtClean="0">
                <a:latin typeface="微软雅黑" pitchFamily="34" charset="-122"/>
                <a:ea typeface="微软雅黑" pitchFamily="34" charset="-122"/>
              </a:endParaRPr>
            </a:p>
            <a:p>
              <a:pPr algn="ctr">
                <a:defRPr/>
              </a:pPr>
              <a:r>
                <a:rPr lang="en-US" altLang="zh-CN" sz="2000" dirty="0" smtClean="0">
                  <a:latin typeface="微软雅黑" pitchFamily="34" charset="-122"/>
                  <a:ea typeface="微软雅黑" pitchFamily="34" charset="-122"/>
                </a:rPr>
                <a:t>B1 - </a:t>
              </a:r>
              <a:r>
                <a:rPr lang="en-US" altLang="zh-CN" sz="2000" b="1" dirty="0" smtClean="0">
                  <a:latin typeface="微软雅黑" pitchFamily="34" charset="-122"/>
                  <a:ea typeface="微软雅黑" pitchFamily="34" charset="-122"/>
                </a:rPr>
                <a:t>SCI, ESI…</a:t>
              </a:r>
              <a:endParaRPr lang="zh-CN" altLang="en-US" sz="2000" b="1" dirty="0">
                <a:latin typeface="微软雅黑" pitchFamily="34" charset="-122"/>
                <a:ea typeface="微软雅黑" pitchFamily="34" charset="-122"/>
              </a:endParaRPr>
            </a:p>
          </p:txBody>
        </p:sp>
      </p:grpSp>
      <p:sp>
        <p:nvSpPr>
          <p:cNvPr id="11" name="标题 1"/>
          <p:cNvSpPr>
            <a:spLocks noGrp="1"/>
          </p:cNvSpPr>
          <p:nvPr>
            <p:ph type="title"/>
          </p:nvPr>
        </p:nvSpPr>
        <p:spPr>
          <a:xfrm>
            <a:off x="917575" y="186383"/>
            <a:ext cx="7369175" cy="506313"/>
          </a:xfrm>
        </p:spPr>
        <p:txBody>
          <a:bodyPr/>
          <a:lstStyle/>
          <a:p>
            <a:r>
              <a:rPr lang="zh-CN" altLang="en-US" sz="2800" dirty="0" smtClean="0"/>
              <a:t>与</a:t>
            </a:r>
            <a:r>
              <a:rPr lang="en-US" altLang="zh-CN" sz="2800" dirty="0" smtClean="0"/>
              <a:t>ESI</a:t>
            </a:r>
            <a:r>
              <a:rPr lang="zh-CN" altLang="en-US" sz="2800" dirty="0" smtClean="0"/>
              <a:t>指标相关的评估体系</a:t>
            </a:r>
            <a:endParaRPr lang="zh-CN" altLang="en-US" sz="2800" dirty="0"/>
          </a:p>
        </p:txBody>
      </p:sp>
    </p:spTree>
    <p:extLst>
      <p:ext uri="{BB962C8B-B14F-4D97-AF65-F5344CB8AC3E}">
        <p14:creationId xmlns:p14="http://schemas.microsoft.com/office/powerpoint/2010/main" val="2328230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1" descr="摘要页面.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8099425"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8244408" y="447674"/>
            <a:ext cx="471279" cy="5645622"/>
          </a:xfrm>
          <a:prstGeom prst="rect">
            <a:avLst/>
          </a:prstGeom>
          <a:no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sp3d>
        </p:spPr>
        <p:txBody>
          <a:bodyPr vert="wordArtVert" lIns="18000" rIns="18000">
            <a:spAutoFit/>
          </a:bodyPr>
          <a:lstStyle/>
          <a:p>
            <a:pPr algn="ctr" eaLnBrk="0" hangingPunct="0">
              <a:buFont typeface="Wingdings" pitchFamily="2" charset="2"/>
              <a:buNone/>
              <a:defRPr/>
            </a:pPr>
            <a:r>
              <a:rPr lang="zh-CN" altLang="en-US" sz="2800" dirty="0">
                <a:solidFill>
                  <a:schemeClr val="tx2"/>
                </a:solidFill>
                <a:latin typeface="黑体" pitchFamily="2" charset="-122"/>
                <a:ea typeface="黑体" pitchFamily="2" charset="-122"/>
              </a:rPr>
              <a:t>全纪录页面（创建引文跟踪）</a:t>
            </a:r>
          </a:p>
        </p:txBody>
      </p:sp>
      <p:sp>
        <p:nvSpPr>
          <p:cNvPr id="5" name="Rounded Rectangle 4"/>
          <p:cNvSpPr>
            <a:spLocks noChangeArrowheads="1"/>
          </p:cNvSpPr>
          <p:nvPr/>
        </p:nvSpPr>
        <p:spPr bwMode="auto">
          <a:xfrm>
            <a:off x="6516688" y="1700213"/>
            <a:ext cx="1079500" cy="215900"/>
          </a:xfrm>
          <a:prstGeom prst="roundRect">
            <a:avLst>
              <a:gd name="adj" fmla="val 16667"/>
            </a:avLst>
          </a:prstGeom>
          <a:noFill/>
          <a:ln w="22225"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en-US" altLang="zh-CN" sz="2400"/>
          </a:p>
        </p:txBody>
      </p:sp>
      <p:sp>
        <p:nvSpPr>
          <p:cNvPr id="6" name="Right Arrow 5"/>
          <p:cNvSpPr>
            <a:spLocks noChangeArrowheads="1"/>
          </p:cNvSpPr>
          <p:nvPr/>
        </p:nvSpPr>
        <p:spPr bwMode="auto">
          <a:xfrm>
            <a:off x="6084888" y="1700213"/>
            <a:ext cx="431800" cy="142875"/>
          </a:xfrm>
          <a:prstGeom prst="rightArrow">
            <a:avLst>
              <a:gd name="adj1" fmla="val 50000"/>
              <a:gd name="adj2" fmla="val 50370"/>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en-US" altLang="zh-CN" sz="2400"/>
          </a:p>
        </p:txBody>
      </p:sp>
      <p:sp>
        <p:nvSpPr>
          <p:cNvPr id="7" name="Rectangle 3"/>
          <p:cNvSpPr>
            <a:spLocks noChangeArrowheads="1"/>
          </p:cNvSpPr>
          <p:nvPr/>
        </p:nvSpPr>
        <p:spPr bwMode="auto">
          <a:xfrm>
            <a:off x="0" y="82550"/>
            <a:ext cx="8027988" cy="609600"/>
          </a:xfrm>
          <a:prstGeom prst="rect">
            <a:avLst/>
          </a:prstGeom>
          <a:solidFill>
            <a:schemeClr val="bg1"/>
          </a:solidFill>
          <a:ln w="9525">
            <a:noFill/>
            <a:miter lim="800000"/>
            <a:headEnd/>
            <a:tailEnd/>
          </a:ln>
        </p:spPr>
        <p:txBody>
          <a:bodyPr anchor="ctr"/>
          <a:lstStyle/>
          <a:p>
            <a:pPr>
              <a:defRPr/>
            </a:pPr>
            <a:r>
              <a:rPr lang="zh-CN" altLang="en-US" b="1" dirty="0">
                <a:latin typeface="Arial" charset="0"/>
              </a:rPr>
              <a:t>   </a:t>
            </a:r>
            <a:r>
              <a:rPr lang="zh-CN" altLang="en-US" sz="3200" b="1" dirty="0">
                <a:solidFill>
                  <a:schemeClr val="tx2"/>
                </a:solidFill>
                <a:latin typeface="+mj-ea"/>
                <a:ea typeface="+mj-ea"/>
              </a:rPr>
              <a:t>创建引文跟踪－随时文献的掌握最新进展</a:t>
            </a:r>
            <a:endParaRPr lang="en-US" altLang="zh-CN" sz="3200" b="1" dirty="0">
              <a:solidFill>
                <a:schemeClr val="tx2"/>
              </a:solidFill>
              <a:latin typeface="+mj-ea"/>
              <a:ea typeface="+mj-ea"/>
            </a:endParaRPr>
          </a:p>
        </p:txBody>
      </p:sp>
      <p:pic>
        <p:nvPicPr>
          <p:cNvPr id="8" name="Picture 8"/>
          <p:cNvPicPr>
            <a:picLocks noChangeAspect="1" noChangeArrowheads="1"/>
          </p:cNvPicPr>
          <p:nvPr/>
        </p:nvPicPr>
        <p:blipFill>
          <a:blip r:embed="rId3"/>
          <a:srcRect/>
          <a:stretch>
            <a:fillRect/>
          </a:stretch>
        </p:blipFill>
        <p:spPr bwMode="auto">
          <a:xfrm>
            <a:off x="1285875" y="3214688"/>
            <a:ext cx="5364163" cy="314325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611188" y="188913"/>
            <a:ext cx="7369175" cy="836612"/>
          </a:xfrm>
        </p:spPr>
        <p:txBody>
          <a:bodyPr/>
          <a:lstStyle/>
          <a:p>
            <a:r>
              <a:rPr lang="zh-CN" altLang="en-US" smtClean="0">
                <a:ea typeface="宋体" pitchFamily="2" charset="-122"/>
              </a:rPr>
              <a:t>定期收到引文最新进展通知</a:t>
            </a:r>
          </a:p>
        </p:txBody>
      </p:sp>
      <p:sp>
        <p:nvSpPr>
          <p:cNvPr id="1054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BD23F49-8DF1-4FF5-9448-9CEF177BB7C8}" type="slidenum">
              <a:rPr lang="en-US" altLang="en-US" smtClean="0">
                <a:solidFill>
                  <a:srgbClr val="4B4B4B"/>
                </a:solidFill>
              </a:rPr>
              <a:pPr eaLnBrk="1" hangingPunct="1"/>
              <a:t>81</a:t>
            </a:fld>
            <a:endParaRPr lang="en-US" altLang="en-US" smtClean="0">
              <a:solidFill>
                <a:srgbClr val="4B4B4B"/>
              </a:solidFill>
            </a:endParaRPr>
          </a:p>
        </p:txBody>
      </p:sp>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675"/>
            <a:ext cx="106870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153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标题 1"/>
          <p:cNvSpPr>
            <a:spLocks noGrp="1"/>
          </p:cNvSpPr>
          <p:nvPr>
            <p:ph type="title"/>
          </p:nvPr>
        </p:nvSpPr>
        <p:spPr>
          <a:xfrm>
            <a:off x="533400" y="-304800"/>
            <a:ext cx="8153400" cy="836613"/>
          </a:xfrm>
        </p:spPr>
        <p:txBody>
          <a:bodyPr/>
          <a:lstStyle/>
          <a:p>
            <a:r>
              <a:rPr lang="zh-CN" altLang="en-US" smtClean="0">
                <a:ea typeface="宋体" pitchFamily="2" charset="-122"/>
              </a:rPr>
              <a:t>跟踪学术领军人物</a:t>
            </a:r>
            <a:r>
              <a:rPr lang="en-US" altLang="zh-CN" smtClean="0">
                <a:ea typeface="宋体" pitchFamily="2" charset="-122"/>
              </a:rPr>
              <a:t>/</a:t>
            </a:r>
            <a:r>
              <a:rPr lang="zh-CN" altLang="en-US" smtClean="0">
                <a:ea typeface="宋体" pitchFamily="2" charset="-122"/>
              </a:rPr>
              <a:t>竞争对手的最新研究成果或课题</a:t>
            </a:r>
          </a:p>
        </p:txBody>
      </p:sp>
      <p:sp>
        <p:nvSpPr>
          <p:cNvPr id="6" name="圆角矩形 5"/>
          <p:cNvSpPr/>
          <p:nvPr/>
        </p:nvSpPr>
        <p:spPr>
          <a:xfrm>
            <a:off x="6096000" y="3048000"/>
            <a:ext cx="2286000" cy="1828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a:solidFill>
                  <a:srgbClr val="FF0000"/>
                </a:solidFill>
                <a:ea typeface="宋体" pitchFamily="2" charset="-122"/>
              </a:rPr>
              <a:t>例：跟踪作者陈松林的最新论文</a:t>
            </a:r>
          </a:p>
        </p:txBody>
      </p:sp>
      <p:sp>
        <p:nvSpPr>
          <p:cNvPr id="7" name="椭圆 6"/>
          <p:cNvSpPr/>
          <p:nvPr/>
        </p:nvSpPr>
        <p:spPr>
          <a:xfrm>
            <a:off x="533400" y="1676400"/>
            <a:ext cx="68580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F543743-401C-4EEE-86F2-33A2F42899A3}" type="slidenum">
              <a:rPr lang="en-US" altLang="en-US" smtClean="0">
                <a:solidFill>
                  <a:srgbClr val="4B4B4B"/>
                </a:solidFill>
              </a:rPr>
              <a:pPr eaLnBrk="1" hangingPunct="1"/>
              <a:t>83</a:t>
            </a:fld>
            <a:endParaRPr lang="en-US" altLang="en-US" smtClean="0">
              <a:solidFill>
                <a:srgbClr val="4B4B4B"/>
              </a:solidFill>
            </a:endParaRPr>
          </a:p>
        </p:txBody>
      </p:sp>
      <p:pic>
        <p:nvPicPr>
          <p:cNvPr id="435202" name="Picture 2"/>
          <p:cNvPicPr>
            <a:picLocks noChangeAspect="1" noChangeArrowheads="1"/>
          </p:cNvPicPr>
          <p:nvPr/>
        </p:nvPicPr>
        <p:blipFill>
          <a:blip r:embed="rId2"/>
          <a:srcRect/>
          <a:stretch>
            <a:fillRect/>
          </a:stretch>
        </p:blipFill>
        <p:spPr bwMode="auto">
          <a:xfrm>
            <a:off x="0" y="862013"/>
            <a:ext cx="9144000" cy="53530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7524" name="标题 1"/>
          <p:cNvSpPr>
            <a:spLocks noGrp="1"/>
          </p:cNvSpPr>
          <p:nvPr>
            <p:ph type="title"/>
          </p:nvPr>
        </p:nvSpPr>
        <p:spPr>
          <a:xfrm>
            <a:off x="304800" y="-142875"/>
            <a:ext cx="7369175" cy="836613"/>
          </a:xfrm>
        </p:spPr>
        <p:txBody>
          <a:bodyPr/>
          <a:lstStyle/>
          <a:p>
            <a:r>
              <a:rPr lang="zh-CN" altLang="en-US" smtClean="0">
                <a:ea typeface="宋体" pitchFamily="2" charset="-122"/>
              </a:rPr>
              <a:t>利用定题服务跟踪带头人的工作</a:t>
            </a:r>
          </a:p>
        </p:txBody>
      </p:sp>
      <p:sp>
        <p:nvSpPr>
          <p:cNvPr id="7" name="椭圆 6"/>
          <p:cNvSpPr/>
          <p:nvPr/>
        </p:nvSpPr>
        <p:spPr>
          <a:xfrm>
            <a:off x="3000375" y="3143250"/>
            <a:ext cx="153352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8" name="椭圆 7"/>
          <p:cNvSpPr/>
          <p:nvPr/>
        </p:nvSpPr>
        <p:spPr>
          <a:xfrm>
            <a:off x="7643813" y="1714500"/>
            <a:ext cx="71437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9" name="Text Box 5"/>
          <p:cNvSpPr txBox="1">
            <a:spLocks noChangeArrowheads="1"/>
          </p:cNvSpPr>
          <p:nvPr/>
        </p:nvSpPr>
        <p:spPr bwMode="auto">
          <a:xfrm>
            <a:off x="3071813" y="2357438"/>
            <a:ext cx="5440362" cy="368300"/>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spcBef>
                <a:spcPct val="50000"/>
              </a:spcBef>
              <a:defRPr/>
            </a:pPr>
            <a:r>
              <a:rPr lang="zh-CN" altLang="en-US" b="1" dirty="0"/>
              <a:t>定题服务：跟踪某课题</a:t>
            </a:r>
            <a:r>
              <a:rPr lang="en-US" altLang="zh-CN" b="1" dirty="0"/>
              <a:t>, </a:t>
            </a:r>
            <a:r>
              <a:rPr lang="zh-CN" altLang="en-US" b="1" dirty="0"/>
              <a:t>某作者</a:t>
            </a:r>
            <a:r>
              <a:rPr lang="en-US" altLang="zh-CN" b="1" dirty="0"/>
              <a:t>, </a:t>
            </a:r>
            <a:r>
              <a:rPr lang="zh-CN" altLang="en-US" b="1" dirty="0"/>
              <a:t>某机构的研究进展</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标题 1"/>
          <p:cNvSpPr>
            <a:spLocks noGrp="1"/>
          </p:cNvSpPr>
          <p:nvPr>
            <p:ph type="title"/>
          </p:nvPr>
        </p:nvSpPr>
        <p:spPr>
          <a:xfrm>
            <a:off x="381000" y="-304800"/>
            <a:ext cx="7369175" cy="836613"/>
          </a:xfrm>
        </p:spPr>
        <p:txBody>
          <a:bodyPr/>
          <a:lstStyle/>
          <a:p>
            <a:r>
              <a:rPr lang="zh-CN" altLang="en-US" smtClean="0">
                <a:ea typeface="宋体" pitchFamily="2" charset="-122"/>
              </a:rPr>
              <a:t>订制阅读学术期刊</a:t>
            </a:r>
          </a:p>
        </p:txBody>
      </p:sp>
      <p:sp>
        <p:nvSpPr>
          <p:cNvPr id="108548"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6EB7DB0-E018-4B9B-AE65-DFB62974E33D}" type="slidenum">
              <a:rPr lang="en-US" altLang="zh-CN" smtClean="0">
                <a:solidFill>
                  <a:srgbClr val="4B4B4B"/>
                </a:solidFill>
              </a:rPr>
              <a:pPr eaLnBrk="1" hangingPunct="1"/>
              <a:t>84</a:t>
            </a:fld>
            <a:endParaRPr lang="en-US" altLang="zh-CN" smtClean="0">
              <a:solidFill>
                <a:srgbClr val="4B4B4B"/>
              </a:solidFill>
            </a:endParaRPr>
          </a:p>
        </p:txBody>
      </p:sp>
      <p:sp>
        <p:nvSpPr>
          <p:cNvPr id="108549" name="圆角矩形 5"/>
          <p:cNvSpPr>
            <a:spLocks noChangeArrowheads="1"/>
          </p:cNvSpPr>
          <p:nvPr/>
        </p:nvSpPr>
        <p:spPr bwMode="auto">
          <a:xfrm>
            <a:off x="152400" y="2133600"/>
            <a:ext cx="7848600" cy="685800"/>
          </a:xfrm>
          <a:prstGeom prst="roundRect">
            <a:avLst>
              <a:gd name="adj" fmla="val 16667"/>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latin typeface="Impact" pitchFamily="34" charset="0"/>
            </a:endParaRPr>
          </a:p>
        </p:txBody>
      </p:sp>
      <p:sp>
        <p:nvSpPr>
          <p:cNvPr id="108550" name="椭圆 6"/>
          <p:cNvSpPr>
            <a:spLocks noChangeArrowheads="1"/>
          </p:cNvSpPr>
          <p:nvPr/>
        </p:nvSpPr>
        <p:spPr bwMode="auto">
          <a:xfrm>
            <a:off x="228600" y="5410200"/>
            <a:ext cx="4572000" cy="533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latin typeface="Impact" pitchFamily="34" charset="0"/>
            </a:endParaRPr>
          </a:p>
        </p:txBody>
      </p:sp>
    </p:spTree>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a:xfrm>
            <a:off x="361950" y="3429000"/>
            <a:ext cx="4514850" cy="838200"/>
          </a:xfrm>
        </p:spPr>
        <p:txBody>
          <a:bodyPr/>
          <a:lstStyle/>
          <a:p>
            <a:r>
              <a:rPr lang="zh-CN" altLang="en-US" smtClean="0">
                <a:ea typeface="宋体" charset="-122"/>
              </a:rPr>
              <a:t>如何保存喜欢的文章呢？</a:t>
            </a:r>
          </a:p>
        </p:txBody>
      </p:sp>
      <p:sp>
        <p:nvSpPr>
          <p:cNvPr id="66563" name="Title 1"/>
          <p:cNvSpPr txBox="1">
            <a:spLocks/>
          </p:cNvSpPr>
          <p:nvPr/>
        </p:nvSpPr>
        <p:spPr bwMode="auto">
          <a:xfrm>
            <a:off x="304800" y="5562600"/>
            <a:ext cx="7696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ct val="50000"/>
              </a:spcBef>
              <a:buClr>
                <a:schemeClr val="tx2"/>
              </a:buClr>
              <a:buChar char="•"/>
              <a:defRPr sz="2400">
                <a:solidFill>
                  <a:schemeClr val="tx1"/>
                </a:solidFill>
                <a:latin typeface="Arial" charset="0"/>
              </a:defRPr>
            </a:lvl1pPr>
            <a:lvl2pPr marL="742950" indent="-285750" eaLnBrk="0" hangingPunct="0">
              <a:spcBef>
                <a:spcPct val="30000"/>
              </a:spcBef>
              <a:buClr>
                <a:schemeClr val="tx2"/>
              </a:buClr>
              <a:buFont typeface="Arial" charset="0"/>
              <a:buChar char="–"/>
              <a:defRPr sz="2000">
                <a:solidFill>
                  <a:schemeClr val="tx1"/>
                </a:solidFill>
                <a:latin typeface="Arial" charset="0"/>
              </a:defRPr>
            </a:lvl2pPr>
            <a:lvl3pPr marL="1143000" indent="-228600" eaLnBrk="0" hangingPunct="0">
              <a:spcBef>
                <a:spcPct val="25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1600">
                <a:solidFill>
                  <a:schemeClr val="tx1"/>
                </a:solidFill>
                <a:latin typeface="Arial" charset="0"/>
              </a:defRPr>
            </a:lvl4pPr>
            <a:lvl5pPr marL="2057400" indent="-228600" eaLnBrk="0" hangingPunct="0">
              <a:spcBef>
                <a:spcPct val="20000"/>
              </a:spcBef>
              <a:buClr>
                <a:schemeClr val="tx2"/>
              </a:buClr>
              <a:buChar char="•"/>
              <a:defRPr sz="1400">
                <a:solidFill>
                  <a:schemeClr val="tx1"/>
                </a:solidFill>
                <a:latin typeface="Arial"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defRPr>
            </a:lvl9pPr>
          </a:lstStyle>
          <a:p>
            <a:pPr>
              <a:lnSpc>
                <a:spcPct val="90000"/>
              </a:lnSpc>
              <a:spcBef>
                <a:spcPct val="0"/>
              </a:spcBef>
              <a:buClrTx/>
              <a:buFontTx/>
              <a:buNone/>
            </a:pPr>
            <a:r>
              <a:rPr lang="zh-CN" altLang="en-US">
                <a:solidFill>
                  <a:schemeClr val="tx2"/>
                </a:solidFill>
                <a:latin typeface="微软雅黑" pitchFamily="34" charset="-122"/>
                <a:ea typeface="微软雅黑" pitchFamily="34" charset="-122"/>
                <a:cs typeface="宋体" charset="-122"/>
              </a:rPr>
              <a:t>佛说，前世五百次回眸，才换来今世的擦肩而过。</a:t>
            </a:r>
            <a:endParaRPr lang="en-US" altLang="zh-CN">
              <a:solidFill>
                <a:schemeClr val="tx2"/>
              </a:solidFill>
              <a:latin typeface="微软雅黑" pitchFamily="34" charset="-122"/>
              <a:ea typeface="微软雅黑" pitchFamily="34" charset="-122"/>
              <a:cs typeface="宋体" charset="-122"/>
            </a:endParaRPr>
          </a:p>
          <a:p>
            <a:pPr>
              <a:lnSpc>
                <a:spcPct val="90000"/>
              </a:lnSpc>
              <a:spcBef>
                <a:spcPct val="0"/>
              </a:spcBef>
              <a:buClrTx/>
              <a:buFontTx/>
              <a:buNone/>
            </a:pPr>
            <a:r>
              <a:rPr lang="zh-CN" altLang="en-US">
                <a:solidFill>
                  <a:schemeClr val="tx2"/>
                </a:solidFill>
                <a:latin typeface="微软雅黑" pitchFamily="34" charset="-122"/>
                <a:ea typeface="微软雅黑" pitchFamily="34" charset="-122"/>
                <a:cs typeface="宋体" charset="-122"/>
              </a:rPr>
              <a:t>遇到有缘的文章，千万不要错过</a:t>
            </a:r>
            <a:r>
              <a:rPr lang="en-US" altLang="zh-CN">
                <a:solidFill>
                  <a:schemeClr val="tx2"/>
                </a:solidFill>
                <a:latin typeface="微软雅黑" pitchFamily="34" charset="-122"/>
                <a:ea typeface="微软雅黑" pitchFamily="34" charset="-122"/>
                <a:cs typeface="宋体" charset="-122"/>
              </a:rPr>
              <a:t>……</a:t>
            </a:r>
          </a:p>
          <a:p>
            <a:pPr>
              <a:lnSpc>
                <a:spcPct val="90000"/>
              </a:lnSpc>
              <a:spcBef>
                <a:spcPct val="0"/>
              </a:spcBef>
              <a:buClrTx/>
              <a:buFontTx/>
              <a:buNone/>
            </a:pPr>
            <a:endParaRPr lang="zh-CN" altLang="en-US" sz="3200">
              <a:solidFill>
                <a:schemeClr val="tx2"/>
              </a:solidFill>
              <a:latin typeface="微软雅黑" pitchFamily="34" charset="-122"/>
              <a:ea typeface="微软雅黑" pitchFamily="34" charset="-122"/>
              <a:cs typeface="宋体" charset="-122"/>
            </a:endParaRPr>
          </a:p>
        </p:txBody>
      </p:sp>
      <p:pic>
        <p:nvPicPr>
          <p:cNvPr id="1085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74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title"/>
          </p:nvPr>
        </p:nvSpPr>
        <p:spPr>
          <a:xfrm>
            <a:off x="228600" y="152400"/>
            <a:ext cx="8486775" cy="776288"/>
          </a:xfrm>
        </p:spPr>
        <p:txBody>
          <a:bodyPr/>
          <a:lstStyle/>
          <a:p>
            <a:pPr eaLnBrk="1" hangingPunct="1"/>
            <a:r>
              <a:rPr lang="en-US" altLang="zh-CN" sz="3600" b="1" i="1" smtClean="0">
                <a:ea typeface="黑体" pitchFamily="49" charset="-122"/>
              </a:rPr>
              <a:t>Endnote</a:t>
            </a:r>
            <a:r>
              <a:rPr lang="zh-CN" altLang="en-US" sz="3600" b="1" i="1" smtClean="0">
                <a:ea typeface="黑体" pitchFamily="49" charset="-122"/>
              </a:rPr>
              <a:t>网络版</a:t>
            </a:r>
            <a:r>
              <a:rPr lang="en-US" altLang="zh-CN" sz="3600" b="1" smtClean="0">
                <a:ea typeface="黑体" pitchFamily="49" charset="-122"/>
              </a:rPr>
              <a:t>– </a:t>
            </a:r>
            <a:r>
              <a:rPr lang="zh-CN" altLang="en-US" sz="3600" b="1" smtClean="0">
                <a:ea typeface="黑体" pitchFamily="49" charset="-122"/>
              </a:rPr>
              <a:t>文献的管理和写作工具</a:t>
            </a:r>
          </a:p>
        </p:txBody>
      </p:sp>
      <p:sp>
        <p:nvSpPr>
          <p:cNvPr id="124931" name="内容占位符 5"/>
          <p:cNvSpPr>
            <a:spLocks noGrp="1"/>
          </p:cNvSpPr>
          <p:nvPr>
            <p:ph idx="1"/>
          </p:nvPr>
        </p:nvSpPr>
        <p:spPr/>
        <p:txBody>
          <a:bodyPr/>
          <a:lstStyle/>
          <a:p>
            <a:pPr eaLnBrk="1" hangingPunct="1"/>
            <a:r>
              <a:rPr lang="zh-CN" altLang="en-US" smtClean="0">
                <a:ea typeface="黑体" pitchFamily="49" charset="-122"/>
              </a:rPr>
              <a:t> 与</a:t>
            </a:r>
            <a:r>
              <a:rPr lang="en-US" altLang="zh-CN" smtClean="0">
                <a:ea typeface="黑体" pitchFamily="49" charset="-122"/>
              </a:rPr>
              <a:t>Microsoft Word</a:t>
            </a:r>
            <a:r>
              <a:rPr lang="zh-CN" altLang="en-US" smtClean="0">
                <a:ea typeface="黑体" pitchFamily="49" charset="-122"/>
              </a:rPr>
              <a:t>自动连接</a:t>
            </a:r>
            <a:r>
              <a:rPr lang="en-US" altLang="zh-CN" smtClean="0">
                <a:ea typeface="黑体" pitchFamily="49" charset="-122"/>
              </a:rPr>
              <a:t>, </a:t>
            </a:r>
            <a:r>
              <a:rPr lang="zh-CN" altLang="en-US" smtClean="0">
                <a:solidFill>
                  <a:srgbClr val="FF0000"/>
                </a:solidFill>
                <a:ea typeface="黑体" pitchFamily="49" charset="-122"/>
              </a:rPr>
              <a:t>边写作边引用</a:t>
            </a:r>
          </a:p>
          <a:p>
            <a:pPr lvl="1" eaLnBrk="1" hangingPunct="1"/>
            <a:r>
              <a:rPr lang="zh-CN" altLang="en-US" smtClean="0">
                <a:ea typeface="黑体" pitchFamily="49" charset="-122"/>
              </a:rPr>
              <a:t> </a:t>
            </a:r>
            <a:r>
              <a:rPr lang="zh-CN" altLang="en-US" smtClean="0">
                <a:solidFill>
                  <a:srgbClr val="FF0000"/>
                </a:solidFill>
                <a:ea typeface="黑体" pitchFamily="49" charset="-122"/>
              </a:rPr>
              <a:t>自动生成</a:t>
            </a:r>
            <a:r>
              <a:rPr lang="zh-CN" altLang="en-US" smtClean="0">
                <a:ea typeface="黑体" pitchFamily="49" charset="-122"/>
              </a:rPr>
              <a:t>文中和文后参考文献</a:t>
            </a:r>
          </a:p>
          <a:p>
            <a:pPr lvl="1" eaLnBrk="1" hangingPunct="1"/>
            <a:r>
              <a:rPr lang="zh-CN" altLang="en-US" smtClean="0">
                <a:ea typeface="黑体" pitchFamily="49" charset="-122"/>
              </a:rPr>
              <a:t> 提供</a:t>
            </a:r>
            <a:r>
              <a:rPr lang="en-US" altLang="zh-CN" smtClean="0">
                <a:solidFill>
                  <a:srgbClr val="FF0000"/>
                </a:solidFill>
                <a:ea typeface="黑体" pitchFamily="49" charset="-122"/>
              </a:rPr>
              <a:t>3300</a:t>
            </a:r>
            <a:r>
              <a:rPr lang="zh-CN" altLang="en-US" smtClean="0">
                <a:solidFill>
                  <a:srgbClr val="FF0000"/>
                </a:solidFill>
                <a:ea typeface="黑体" pitchFamily="49" charset="-122"/>
              </a:rPr>
              <a:t>多种期刊</a:t>
            </a:r>
            <a:r>
              <a:rPr lang="zh-CN" altLang="en-US" smtClean="0">
                <a:ea typeface="黑体" pitchFamily="49" charset="-122"/>
              </a:rPr>
              <a:t>的参考文献格式</a:t>
            </a:r>
          </a:p>
          <a:p>
            <a:pPr eaLnBrk="1" hangingPunct="1"/>
            <a:r>
              <a:rPr lang="zh-CN" altLang="en-US" smtClean="0">
                <a:ea typeface="黑体" pitchFamily="49" charset="-122"/>
              </a:rPr>
              <a:t>提高写作效率</a:t>
            </a:r>
            <a:r>
              <a:rPr lang="en-US" altLang="zh-CN" smtClean="0">
                <a:ea typeface="黑体" pitchFamily="49" charset="-122"/>
              </a:rPr>
              <a:t>:</a:t>
            </a:r>
          </a:p>
          <a:p>
            <a:pPr lvl="1" eaLnBrk="1" hangingPunct="1"/>
            <a:r>
              <a:rPr lang="zh-CN" altLang="en-US" smtClean="0">
                <a:ea typeface="黑体" pitchFamily="49" charset="-122"/>
              </a:rPr>
              <a:t>按拟投稿期刊的格式要求自动生成参考文献</a:t>
            </a:r>
            <a:r>
              <a:rPr lang="en-US" altLang="zh-CN" smtClean="0">
                <a:ea typeface="黑体" pitchFamily="49" charset="-122"/>
              </a:rPr>
              <a:t>, </a:t>
            </a:r>
            <a:r>
              <a:rPr lang="zh-CN" altLang="en-US" smtClean="0">
                <a:ea typeface="黑体" pitchFamily="49" charset="-122"/>
              </a:rPr>
              <a:t>节约了大量的时间和精力</a:t>
            </a:r>
          </a:p>
          <a:p>
            <a:pPr lvl="1" eaLnBrk="1" hangingPunct="1"/>
            <a:r>
              <a:rPr lang="zh-CN" altLang="en-US" smtClean="0">
                <a:ea typeface="黑体" pitchFamily="49" charset="-122"/>
              </a:rPr>
              <a:t>对文章中的引用进行</a:t>
            </a:r>
            <a:r>
              <a:rPr lang="zh-CN" altLang="en-US" smtClean="0">
                <a:solidFill>
                  <a:srgbClr val="FF0000"/>
                </a:solidFill>
                <a:ea typeface="黑体" pitchFamily="49" charset="-122"/>
              </a:rPr>
              <a:t>增、删、改</a:t>
            </a:r>
            <a:r>
              <a:rPr lang="zh-CN" altLang="en-US" smtClean="0">
                <a:ea typeface="黑体" pitchFamily="49" charset="-122"/>
              </a:rPr>
              <a:t>以及位置调整都会</a:t>
            </a:r>
            <a:r>
              <a:rPr lang="zh-CN" altLang="en-US" smtClean="0">
                <a:solidFill>
                  <a:srgbClr val="FF0000"/>
                </a:solidFill>
                <a:ea typeface="黑体" pitchFamily="49" charset="-122"/>
              </a:rPr>
              <a:t>自动重新排好序</a:t>
            </a:r>
          </a:p>
          <a:p>
            <a:pPr lvl="1" eaLnBrk="1" hangingPunct="1"/>
            <a:r>
              <a:rPr lang="zh-CN" altLang="en-US" smtClean="0">
                <a:ea typeface="黑体" pitchFamily="49" charset="-122"/>
              </a:rPr>
              <a:t>修改退稿</a:t>
            </a:r>
            <a:r>
              <a:rPr lang="en-US" altLang="zh-CN" smtClean="0">
                <a:ea typeface="黑体" pitchFamily="49" charset="-122"/>
              </a:rPr>
              <a:t>, </a:t>
            </a:r>
            <a:r>
              <a:rPr lang="zh-CN" altLang="en-US" smtClean="0">
                <a:ea typeface="黑体" pitchFamily="49" charset="-122"/>
              </a:rPr>
              <a:t>准备另投它刊时</a:t>
            </a:r>
            <a:r>
              <a:rPr lang="en-US" altLang="zh-CN" smtClean="0">
                <a:ea typeface="黑体" pitchFamily="49" charset="-122"/>
              </a:rPr>
              <a:t>, </a:t>
            </a:r>
            <a:r>
              <a:rPr lang="zh-CN" altLang="en-US" smtClean="0">
                <a:solidFill>
                  <a:srgbClr val="FF0000"/>
                </a:solidFill>
                <a:ea typeface="黑体" pitchFamily="49" charset="-122"/>
              </a:rPr>
              <a:t>瞬间调整参考文献格式</a:t>
            </a:r>
          </a:p>
          <a:p>
            <a:pPr eaLnBrk="1" hangingPunct="1"/>
            <a:endParaRPr lang="zh-CN" altLang="en-US" smtClean="0">
              <a:ea typeface="黑体" pitchFamily="49" charset="-122"/>
            </a:endParaRPr>
          </a:p>
        </p:txBody>
      </p:sp>
      <p:sp>
        <p:nvSpPr>
          <p:cNvPr id="124932" name="灯片编号占位符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DB4C125-87DE-4999-B0D0-6AEC5D4CA72B}" type="slidenum">
              <a:rPr lang="en-US" altLang="en-US" smtClean="0">
                <a:solidFill>
                  <a:srgbClr val="4B4B4B"/>
                </a:solidFill>
              </a:rPr>
              <a:pPr eaLnBrk="1" hangingPunct="1"/>
              <a:t>86</a:t>
            </a:fld>
            <a:endParaRPr lang="en-US" altLang="en-US" smtClean="0">
              <a:solidFill>
                <a:srgbClr val="4B4B4B"/>
              </a:solidFill>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824865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68A383D1-13AC-41A8-A0B7-2FBB1A39BD0B}" type="slidenum">
              <a:rPr lang="en-US" altLang="en-US" smtClean="0">
                <a:solidFill>
                  <a:srgbClr val="4B4B4B"/>
                </a:solidFill>
              </a:rPr>
              <a:pPr eaLnBrk="1" hangingPunct="1"/>
              <a:t>87</a:t>
            </a:fld>
            <a:endParaRPr lang="en-US" altLang="en-US" smtClean="0">
              <a:solidFill>
                <a:srgbClr val="4B4B4B"/>
              </a:solidFill>
            </a:endParaRPr>
          </a:p>
        </p:txBody>
      </p:sp>
      <p:sp>
        <p:nvSpPr>
          <p:cNvPr id="5" name="Rectangle 4"/>
          <p:cNvSpPr>
            <a:spLocks noChangeArrowheads="1"/>
          </p:cNvSpPr>
          <p:nvPr/>
        </p:nvSpPr>
        <p:spPr bwMode="auto">
          <a:xfrm>
            <a:off x="2195513" y="836613"/>
            <a:ext cx="1439862" cy="360362"/>
          </a:xfrm>
          <a:prstGeom prst="rect">
            <a:avLst/>
          </a:prstGeom>
          <a:noFill/>
          <a:ln w="28575"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50000"/>
              </a:spcBef>
              <a:buClr>
                <a:schemeClr val="tx2"/>
              </a:buClr>
              <a:buChar char="•"/>
              <a:defRPr sz="2400">
                <a:solidFill>
                  <a:schemeClr val="tx1"/>
                </a:solidFill>
                <a:latin typeface="Arial" charset="0"/>
              </a:defRPr>
            </a:lvl1pPr>
            <a:lvl2pPr marL="742950" indent="-285750" eaLnBrk="0" hangingPunct="0">
              <a:spcBef>
                <a:spcPct val="30000"/>
              </a:spcBef>
              <a:buClr>
                <a:schemeClr val="tx2"/>
              </a:buClr>
              <a:buFont typeface="Arial" charset="0"/>
              <a:buChar char="–"/>
              <a:defRPr sz="2000">
                <a:solidFill>
                  <a:schemeClr val="tx1"/>
                </a:solidFill>
                <a:latin typeface="Arial" charset="0"/>
              </a:defRPr>
            </a:lvl2pPr>
            <a:lvl3pPr marL="1143000" indent="-228600" eaLnBrk="0" hangingPunct="0">
              <a:spcBef>
                <a:spcPct val="25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1600">
                <a:solidFill>
                  <a:schemeClr val="tx1"/>
                </a:solidFill>
                <a:latin typeface="Arial" charset="0"/>
              </a:defRPr>
            </a:lvl4pPr>
            <a:lvl5pPr marL="2057400" indent="-228600" eaLnBrk="0" hangingPunct="0">
              <a:spcBef>
                <a:spcPct val="20000"/>
              </a:spcBef>
              <a:buClr>
                <a:schemeClr val="tx2"/>
              </a:buClr>
              <a:buChar char="•"/>
              <a:defRPr sz="1400">
                <a:solidFill>
                  <a:schemeClr val="tx1"/>
                </a:solidFill>
                <a:latin typeface="Arial"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endParaRPr lang="zh-CN" altLang="en-US" sz="1800">
              <a:latin typeface="微软雅黑" pitchFamily="34" charset="-122"/>
              <a:ea typeface="微软雅黑" pitchFamily="34" charset="-122"/>
            </a:endParaRPr>
          </a:p>
        </p:txBody>
      </p:sp>
      <p:sp>
        <p:nvSpPr>
          <p:cNvPr id="109573" name="Title 3"/>
          <p:cNvSpPr>
            <a:spLocks noGrp="1"/>
          </p:cNvSpPr>
          <p:nvPr>
            <p:ph type="title"/>
          </p:nvPr>
        </p:nvSpPr>
        <p:spPr>
          <a:xfrm>
            <a:off x="2484438" y="1628775"/>
            <a:ext cx="5472112" cy="836613"/>
          </a:xfrm>
        </p:spPr>
        <p:txBody>
          <a:bodyPr/>
          <a:lstStyle/>
          <a:p>
            <a:r>
              <a:rPr lang="zh-CN" altLang="en-US" b="1" smtClean="0">
                <a:latin typeface="微软雅黑" pitchFamily="34" charset="-122"/>
                <a:ea typeface="微软雅黑" pitchFamily="34" charset="-122"/>
              </a:rPr>
              <a:t>登陆后，将目标文章保存至</a:t>
            </a:r>
            <a:r>
              <a:rPr lang="en-US" altLang="zh-CN" b="1" smtClean="0">
                <a:latin typeface="微软雅黑" pitchFamily="34" charset="-122"/>
                <a:ea typeface="微软雅黑" pitchFamily="34" charset="-122"/>
              </a:rPr>
              <a:t>Endnote</a:t>
            </a:r>
            <a:endParaRPr lang="zh-CN" altLang="en-US" b="1" smtClean="0">
              <a:latin typeface="微软雅黑" pitchFamily="34" charset="-122"/>
              <a:ea typeface="微软雅黑" pitchFamily="34" charset="-122"/>
            </a:endParaRPr>
          </a:p>
        </p:txBody>
      </p:sp>
    </p:spTree>
    <p:extLst>
      <p:ext uri="{BB962C8B-B14F-4D97-AF65-F5344CB8AC3E}">
        <p14:creationId xmlns:p14="http://schemas.microsoft.com/office/powerpoint/2010/main" val="377704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144000" cy="404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5" name="标题 1"/>
          <p:cNvSpPr>
            <a:spLocks noGrp="1"/>
          </p:cNvSpPr>
          <p:nvPr>
            <p:ph type="title"/>
          </p:nvPr>
        </p:nvSpPr>
        <p:spPr/>
        <p:txBody>
          <a:bodyPr/>
          <a:lstStyle/>
          <a:p>
            <a:r>
              <a:rPr lang="en-US" altLang="zh-CN" smtClean="0">
                <a:latin typeface="微软雅黑" pitchFamily="34" charset="-122"/>
                <a:ea typeface="微软雅黑" pitchFamily="34" charset="-122"/>
              </a:rPr>
              <a:t>Endnote</a:t>
            </a:r>
            <a:endParaRPr lang="zh-CN" altLang="en-US" smtClean="0">
              <a:latin typeface="微软雅黑" pitchFamily="34" charset="-122"/>
              <a:ea typeface="微软雅黑" pitchFamily="34" charset="-122"/>
            </a:endParaRPr>
          </a:p>
        </p:txBody>
      </p:sp>
      <p:sp>
        <p:nvSpPr>
          <p:cNvPr id="5" name="Rectangle 5"/>
          <p:cNvSpPr/>
          <p:nvPr/>
        </p:nvSpPr>
        <p:spPr>
          <a:xfrm>
            <a:off x="3995738" y="1566863"/>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41884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0"/>
            <a:ext cx="542925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标题 1"/>
          <p:cNvSpPr>
            <a:spLocks noGrp="1"/>
          </p:cNvSpPr>
          <p:nvPr>
            <p:ph type="title"/>
          </p:nvPr>
        </p:nvSpPr>
        <p:spPr>
          <a:xfrm>
            <a:off x="6350" y="533400"/>
            <a:ext cx="3349625" cy="836613"/>
          </a:xfrm>
        </p:spPr>
        <p:txBody>
          <a:bodyPr/>
          <a:lstStyle/>
          <a:p>
            <a:r>
              <a:rPr lang="zh-CN" altLang="en-US" smtClean="0">
                <a:latin typeface="微软雅黑" pitchFamily="34" charset="-122"/>
                <a:ea typeface="微软雅黑" pitchFamily="34" charset="-122"/>
              </a:rPr>
              <a:t>初识</a:t>
            </a:r>
            <a:r>
              <a:rPr lang="en-US" altLang="zh-CN" smtClean="0">
                <a:latin typeface="微软雅黑" pitchFamily="34" charset="-122"/>
                <a:ea typeface="微软雅黑" pitchFamily="34" charset="-122"/>
              </a:rPr>
              <a:t>Endnote Basic</a:t>
            </a:r>
            <a:endParaRPr lang="zh-CN" altLang="en-US" smtClean="0">
              <a:latin typeface="微软雅黑" pitchFamily="34" charset="-122"/>
              <a:ea typeface="微软雅黑" pitchFamily="34" charset="-122"/>
            </a:endParaRPr>
          </a:p>
        </p:txBody>
      </p:sp>
    </p:spTree>
    <p:extLst>
      <p:ext uri="{BB962C8B-B14F-4D97-AF65-F5344CB8AC3E}">
        <p14:creationId xmlns:p14="http://schemas.microsoft.com/office/powerpoint/2010/main" val="421685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17575" y="1987493"/>
            <a:ext cx="7369175" cy="4259913"/>
          </a:xfrm>
        </p:spPr>
        <p:txBody>
          <a:bodyPr/>
          <a:lstStyle/>
          <a:p>
            <a:endParaRPr lang="en-US" dirty="0"/>
          </a:p>
        </p:txBody>
      </p:sp>
      <p:sp>
        <p:nvSpPr>
          <p:cNvPr id="4" name="灯片编号占位符 3"/>
          <p:cNvSpPr>
            <a:spLocks noGrp="1"/>
          </p:cNvSpPr>
          <p:nvPr>
            <p:ph type="sldNum" sz="quarter" idx="11"/>
          </p:nvPr>
        </p:nvSpPr>
        <p:spPr>
          <a:xfrm>
            <a:off x="8424863" y="6525344"/>
            <a:ext cx="457200" cy="231775"/>
          </a:xfrm>
        </p:spPr>
        <p:txBody>
          <a:bodyPr/>
          <a:lstStyle/>
          <a:p>
            <a:fld id="{B6F15528-21DE-4FAA-801E-634DDDAF4B2B}" type="slidenum">
              <a:rPr lang="en-US" smtClean="0"/>
              <a:pPr/>
              <a:t>9</a:t>
            </a:fld>
            <a:endParaRPr lang="en-US" dirty="0"/>
          </a:p>
        </p:txBody>
      </p:sp>
      <p:sp>
        <p:nvSpPr>
          <p:cNvPr id="5" name="Rectangle 2"/>
          <p:cNvSpPr txBox="1">
            <a:spLocks noChangeArrowheads="1"/>
          </p:cNvSpPr>
          <p:nvPr/>
        </p:nvSpPr>
        <p:spPr bwMode="auto">
          <a:xfrm>
            <a:off x="991830" y="836712"/>
            <a:ext cx="7756634" cy="474335"/>
          </a:xfrm>
          <a:prstGeom prst="rect">
            <a:avLst/>
          </a:prstGeom>
          <a:noFill/>
          <a:ln w="9525">
            <a:noFill/>
            <a:miter lim="800000"/>
            <a:headEnd/>
            <a:tailEnd/>
          </a:ln>
        </p:spPr>
        <p:txBody>
          <a:bodyPr lIns="0" tIns="0" rIns="0" bIns="0" anchor="b"/>
          <a:lstStyle/>
          <a:p>
            <a:pPr>
              <a:lnSpc>
                <a:spcPct val="90000"/>
              </a:lnSpc>
              <a:defRPr/>
            </a:pPr>
            <a:r>
              <a:rPr lang="en-US" altLang="zh-CN" kern="0" dirty="0" smtClean="0">
                <a:latin typeface="微软雅黑" pitchFamily="34" charset="-122"/>
                <a:ea typeface="微软雅黑" pitchFamily="34" charset="-122"/>
                <a:cs typeface="+mj-cs"/>
              </a:rPr>
              <a:t> ---</a:t>
            </a:r>
            <a:r>
              <a:rPr lang="zh-CN" altLang="en-US" kern="0" dirty="0" smtClean="0">
                <a:latin typeface="微软雅黑" pitchFamily="34" charset="-122"/>
                <a:ea typeface="微软雅黑" pitchFamily="34" charset="-122"/>
                <a:cs typeface="+mj-cs"/>
              </a:rPr>
              <a:t>（武汉大学）中国科学评价研究中心</a:t>
            </a:r>
            <a:r>
              <a:rPr lang="en-US" altLang="zh-CN" kern="0" dirty="0" smtClean="0">
                <a:latin typeface="微软雅黑" pitchFamily="34" charset="-122"/>
                <a:ea typeface="微软雅黑" pitchFamily="34" charset="-122"/>
                <a:cs typeface="+mj-cs"/>
              </a:rPr>
              <a:t>-</a:t>
            </a:r>
            <a:r>
              <a:rPr lang="zh-CN" altLang="en-US" kern="0" dirty="0" smtClean="0">
                <a:latin typeface="微软雅黑" pitchFamily="34" charset="-122"/>
                <a:ea typeface="微软雅黑" pitchFamily="34" charset="-122"/>
                <a:cs typeface="+mj-cs"/>
              </a:rPr>
              <a:t>中国一流大学排名</a:t>
            </a:r>
            <a:endParaRPr lang="zh-CN" altLang="en-US" kern="0" dirty="0">
              <a:latin typeface="微软雅黑" pitchFamily="34" charset="-122"/>
              <a:ea typeface="微软雅黑" pitchFamily="34" charset="-122"/>
              <a:cs typeface="+mj-cs"/>
            </a:endParaRPr>
          </a:p>
        </p:txBody>
      </p:sp>
      <p:pic>
        <p:nvPicPr>
          <p:cNvPr id="6" name="Picture 2"/>
          <p:cNvPicPr>
            <a:picLocks noChangeAspect="1" noChangeArrowheads="1"/>
          </p:cNvPicPr>
          <p:nvPr/>
        </p:nvPicPr>
        <p:blipFill>
          <a:blip r:embed="rId2" cstate="print"/>
          <a:srcRect/>
          <a:stretch>
            <a:fillRect/>
          </a:stretch>
        </p:blipFill>
        <p:spPr bwMode="auto">
          <a:xfrm>
            <a:off x="441435" y="1484784"/>
            <a:ext cx="4060694" cy="4824536"/>
          </a:xfrm>
          <a:prstGeom prst="rect">
            <a:avLst/>
          </a:prstGeom>
          <a:solidFill>
            <a:schemeClr val="bg1"/>
          </a:solidFill>
          <a:effectLst>
            <a:outerShdw blurRad="63500" sx="102000" sy="102000" algn="ctr" rotWithShape="0">
              <a:prstClr val="black">
                <a:alpha val="40000"/>
              </a:prstClr>
            </a:outerShdw>
          </a:effectLst>
        </p:spPr>
      </p:pic>
      <p:pic>
        <p:nvPicPr>
          <p:cNvPr id="7" name="Picture 3"/>
          <p:cNvPicPr>
            <a:picLocks noChangeAspect="1" noChangeArrowheads="1"/>
          </p:cNvPicPr>
          <p:nvPr/>
        </p:nvPicPr>
        <p:blipFill>
          <a:blip r:embed="rId3" cstate="print"/>
          <a:srcRect/>
          <a:stretch>
            <a:fillRect/>
          </a:stretch>
        </p:blipFill>
        <p:spPr bwMode="auto">
          <a:xfrm>
            <a:off x="4684983" y="1534719"/>
            <a:ext cx="4107721" cy="3358659"/>
          </a:xfrm>
          <a:prstGeom prst="rect">
            <a:avLst/>
          </a:prstGeom>
          <a:solidFill>
            <a:schemeClr val="bg1"/>
          </a:solidFill>
          <a:effectLst>
            <a:outerShdw blurRad="63500" sx="102000" sy="102000" algn="ctr" rotWithShape="0">
              <a:prstClr val="black">
                <a:alpha val="40000"/>
              </a:prstClr>
            </a:outerShdw>
          </a:effectLst>
        </p:spPr>
      </p:pic>
      <p:sp>
        <p:nvSpPr>
          <p:cNvPr id="8" name="圆角矩形标注 7"/>
          <p:cNvSpPr/>
          <p:nvPr/>
        </p:nvSpPr>
        <p:spPr>
          <a:xfrm>
            <a:off x="5257800" y="5144072"/>
            <a:ext cx="2758961" cy="979289"/>
          </a:xfrm>
          <a:prstGeom prst="wedgeRoundRectCallout">
            <a:avLst>
              <a:gd name="adj1" fmla="val -60404"/>
              <a:gd name="adj2" fmla="val -1808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dirty="0" smtClean="0">
                <a:latin typeface="微软雅黑" pitchFamily="34" charset="-122"/>
                <a:ea typeface="微软雅黑" pitchFamily="34" charset="-122"/>
              </a:rPr>
              <a:t>科学研究</a:t>
            </a:r>
            <a:endParaRPr lang="en-US" altLang="zh-CN" sz="2000" dirty="0" smtClean="0">
              <a:latin typeface="微软雅黑" pitchFamily="34" charset="-122"/>
              <a:ea typeface="微软雅黑" pitchFamily="34" charset="-122"/>
            </a:endParaRPr>
          </a:p>
          <a:p>
            <a:pPr>
              <a:defRPr/>
            </a:pPr>
            <a:r>
              <a:rPr lang="en-US" altLang="zh-CN" sz="2000" dirty="0" smtClean="0">
                <a:latin typeface="微软雅黑" pitchFamily="34" charset="-122"/>
                <a:ea typeface="微软雅黑" pitchFamily="34" charset="-122"/>
              </a:rPr>
              <a:t>SCI, SSCI, A&amp;HCI, ISTP, ESI</a:t>
            </a:r>
            <a:endParaRPr lang="zh-CN" altLang="en-US" sz="2000" dirty="0">
              <a:latin typeface="微软雅黑" pitchFamily="34" charset="-122"/>
              <a:ea typeface="微软雅黑" pitchFamily="34" charset="-122"/>
            </a:endParaRPr>
          </a:p>
        </p:txBody>
      </p:sp>
      <p:sp>
        <p:nvSpPr>
          <p:cNvPr id="10" name="标题 1"/>
          <p:cNvSpPr>
            <a:spLocks noGrp="1"/>
          </p:cNvSpPr>
          <p:nvPr>
            <p:ph type="title"/>
          </p:nvPr>
        </p:nvSpPr>
        <p:spPr>
          <a:xfrm>
            <a:off x="917575" y="330399"/>
            <a:ext cx="7369175" cy="506313"/>
          </a:xfrm>
        </p:spPr>
        <p:txBody>
          <a:bodyPr/>
          <a:lstStyle/>
          <a:p>
            <a:r>
              <a:rPr lang="zh-CN" altLang="en-US" sz="2800" dirty="0" smtClean="0"/>
              <a:t>与</a:t>
            </a:r>
            <a:r>
              <a:rPr lang="en-US" altLang="zh-CN" sz="2800" dirty="0" smtClean="0"/>
              <a:t>ESI</a:t>
            </a:r>
            <a:r>
              <a:rPr lang="zh-CN" altLang="en-US" sz="2800" dirty="0" smtClean="0"/>
              <a:t>指标相关的评估体系</a:t>
            </a:r>
            <a:endParaRPr lang="zh-CN" altLang="en-US" sz="2800" dirty="0"/>
          </a:p>
        </p:txBody>
      </p:sp>
    </p:spTree>
    <p:extLst>
      <p:ext uri="{BB962C8B-B14F-4D97-AF65-F5344CB8AC3E}">
        <p14:creationId xmlns:p14="http://schemas.microsoft.com/office/powerpoint/2010/main" val="29661517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标题 1"/>
          <p:cNvSpPr>
            <a:spLocks noGrp="1"/>
          </p:cNvSpPr>
          <p:nvPr>
            <p:ph type="title"/>
          </p:nvPr>
        </p:nvSpPr>
        <p:spPr/>
        <p:txBody>
          <a:bodyPr/>
          <a:lstStyle/>
          <a:p>
            <a:r>
              <a:rPr lang="en-US" altLang="zh-CN" smtClean="0">
                <a:latin typeface="微软雅黑" pitchFamily="34" charset="-122"/>
                <a:ea typeface="微软雅黑" pitchFamily="34" charset="-122"/>
              </a:rPr>
              <a:t>Word</a:t>
            </a:r>
            <a:r>
              <a:rPr lang="zh-CN" altLang="en-US" smtClean="0">
                <a:latin typeface="微软雅黑" pitchFamily="34" charset="-122"/>
                <a:ea typeface="微软雅黑" pitchFamily="34" charset="-122"/>
              </a:rPr>
              <a:t>插件实现核心应用</a:t>
            </a: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035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1225550" y="3124200"/>
            <a:ext cx="9842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25038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600200"/>
            <a:ext cx="84455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标题 1"/>
          <p:cNvSpPr>
            <a:spLocks noGrp="1"/>
          </p:cNvSpPr>
          <p:nvPr>
            <p:ph type="title"/>
          </p:nvPr>
        </p:nvSpPr>
        <p:spPr/>
        <p:txBody>
          <a:bodyPr/>
          <a:lstStyle/>
          <a:p>
            <a:r>
              <a:rPr lang="en-US" altLang="zh-CN" smtClean="0">
                <a:latin typeface="微软雅黑" pitchFamily="34" charset="-122"/>
                <a:ea typeface="微软雅黑" pitchFamily="34" charset="-122"/>
              </a:rPr>
              <a:t>Endnote</a:t>
            </a:r>
            <a:r>
              <a:rPr lang="zh-CN" altLang="en-US" smtClean="0">
                <a:latin typeface="微软雅黑" pitchFamily="34" charset="-122"/>
                <a:ea typeface="微软雅黑" pitchFamily="34" charset="-122"/>
              </a:rPr>
              <a:t>生成参考文献指南</a:t>
            </a:r>
          </a:p>
        </p:txBody>
      </p:sp>
      <p:sp>
        <p:nvSpPr>
          <p:cNvPr id="4" name="Rectangle 5"/>
          <p:cNvSpPr/>
          <p:nvPr/>
        </p:nvSpPr>
        <p:spPr>
          <a:xfrm>
            <a:off x="3024188" y="1600200"/>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Rectangle 5"/>
          <p:cNvSpPr/>
          <p:nvPr/>
        </p:nvSpPr>
        <p:spPr>
          <a:xfrm>
            <a:off x="333375" y="1752600"/>
            <a:ext cx="504825"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15451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标题 1"/>
          <p:cNvSpPr>
            <a:spLocks noGrp="1"/>
          </p:cNvSpPr>
          <p:nvPr>
            <p:ph type="title"/>
          </p:nvPr>
        </p:nvSpPr>
        <p:spPr/>
        <p:txBody>
          <a:bodyPr/>
          <a:lstStyle/>
          <a:p>
            <a:r>
              <a:rPr lang="en-US" altLang="zh-CN" smtClean="0">
                <a:latin typeface="微软雅黑" pitchFamily="34" charset="-122"/>
                <a:ea typeface="微软雅黑" pitchFamily="34" charset="-122"/>
              </a:rPr>
              <a:t>Endnote</a:t>
            </a:r>
            <a:r>
              <a:rPr lang="zh-CN" altLang="en-US" smtClean="0">
                <a:latin typeface="微软雅黑" pitchFamily="34" charset="-122"/>
                <a:ea typeface="微软雅黑" pitchFamily="34" charset="-122"/>
              </a:rPr>
              <a:t>生成参考文献指南</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508125"/>
            <a:ext cx="7239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5715000" y="6172200"/>
            <a:ext cx="838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214188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p:txBody>
          <a:bodyPr/>
          <a:lstStyle/>
          <a:p>
            <a:r>
              <a:rPr lang="en-US" altLang="zh-CN" smtClean="0">
                <a:latin typeface="微软雅黑" pitchFamily="34" charset="-122"/>
                <a:ea typeface="微软雅黑" pitchFamily="34" charset="-122"/>
              </a:rPr>
              <a:t>Endnote</a:t>
            </a:r>
            <a:r>
              <a:rPr lang="zh-CN" altLang="en-US" smtClean="0">
                <a:latin typeface="微软雅黑" pitchFamily="34" charset="-122"/>
                <a:ea typeface="微软雅黑" pitchFamily="34" charset="-122"/>
              </a:rPr>
              <a:t>生成参考文献指南</a:t>
            </a:r>
          </a:p>
        </p:txBody>
      </p:sp>
      <p:pic>
        <p:nvPicPr>
          <p:cNvPr id="115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524000"/>
            <a:ext cx="9009062" cy="465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p:nvPr/>
        </p:nvSpPr>
        <p:spPr>
          <a:xfrm>
            <a:off x="1447800" y="1676400"/>
            <a:ext cx="1676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Rectangle 5"/>
          <p:cNvSpPr/>
          <p:nvPr/>
        </p:nvSpPr>
        <p:spPr>
          <a:xfrm>
            <a:off x="2506663" y="4495800"/>
            <a:ext cx="4046537"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86230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标题 1"/>
          <p:cNvSpPr>
            <a:spLocks noGrp="1"/>
          </p:cNvSpPr>
          <p:nvPr>
            <p:ph type="title"/>
          </p:nvPr>
        </p:nvSpPr>
        <p:spPr/>
        <p:txBody>
          <a:bodyPr/>
          <a:lstStyle/>
          <a:p>
            <a:r>
              <a:rPr lang="en-US" altLang="zh-CN" smtClean="0">
                <a:latin typeface="微软雅黑" pitchFamily="34" charset="-122"/>
                <a:ea typeface="微软雅黑" pitchFamily="34" charset="-122"/>
              </a:rPr>
              <a:t>Endnote</a:t>
            </a:r>
            <a:r>
              <a:rPr lang="zh-CN" altLang="en-US" smtClean="0">
                <a:latin typeface="微软雅黑" pitchFamily="34" charset="-122"/>
                <a:ea typeface="微软雅黑" pitchFamily="34" charset="-122"/>
              </a:rPr>
              <a:t>生成参考文献指南</a:t>
            </a:r>
          </a:p>
        </p:txBody>
      </p:sp>
      <p:pic>
        <p:nvPicPr>
          <p:cNvPr id="1167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863013" cy="455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1600200" y="1712913"/>
            <a:ext cx="152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561839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24200"/>
            <a:ext cx="8453438"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标题 1"/>
          <p:cNvSpPr>
            <a:spLocks noGrp="1"/>
          </p:cNvSpPr>
          <p:nvPr>
            <p:ph type="title"/>
          </p:nvPr>
        </p:nvSpPr>
        <p:spPr>
          <a:xfrm>
            <a:off x="917575" y="506413"/>
            <a:ext cx="7785100" cy="836612"/>
          </a:xfrm>
        </p:spPr>
        <p:txBody>
          <a:bodyPr/>
          <a:lstStyle/>
          <a:p>
            <a:r>
              <a:rPr lang="zh-CN" altLang="en-US" smtClean="0">
                <a:latin typeface="微软雅黑" pitchFamily="34" charset="-122"/>
                <a:ea typeface="微软雅黑" pitchFamily="34" charset="-122"/>
              </a:rPr>
              <a:t>将其他数据库中的文献记录导入到</a:t>
            </a:r>
            <a:r>
              <a:rPr lang="en-US" altLang="zh-CN" smtClean="0">
                <a:latin typeface="微软雅黑" pitchFamily="34" charset="-122"/>
                <a:ea typeface="微软雅黑" pitchFamily="34" charset="-122"/>
              </a:rPr>
              <a:t>Endnote</a:t>
            </a:r>
            <a:endParaRPr lang="zh-CN" altLang="en-US" smtClean="0">
              <a:latin typeface="微软雅黑" pitchFamily="34" charset="-122"/>
              <a:ea typeface="微软雅黑" pitchFamily="34" charset="-122"/>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524000"/>
            <a:ext cx="8805863"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p:nvPr/>
        </p:nvSpPr>
        <p:spPr>
          <a:xfrm>
            <a:off x="1143000" y="5638800"/>
            <a:ext cx="152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4031005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标题 1"/>
          <p:cNvSpPr>
            <a:spLocks noGrp="1"/>
          </p:cNvSpPr>
          <p:nvPr>
            <p:ph type="title"/>
          </p:nvPr>
        </p:nvSpPr>
        <p:spPr/>
        <p:txBody>
          <a:bodyPr/>
          <a:lstStyle/>
          <a:p>
            <a:r>
              <a:rPr lang="zh-CN" altLang="en-US" smtClean="0">
                <a:latin typeface="微软雅黑" pitchFamily="34" charset="-122"/>
                <a:ea typeface="微软雅黑" pitchFamily="34" charset="-122"/>
              </a:rPr>
              <a:t>从</a:t>
            </a:r>
            <a:r>
              <a:rPr lang="en-US" altLang="zh-CN" smtClean="0">
                <a:latin typeface="微软雅黑" pitchFamily="34" charset="-122"/>
                <a:ea typeface="微软雅黑" pitchFamily="34" charset="-122"/>
              </a:rPr>
              <a:t>Google Scholar</a:t>
            </a:r>
            <a:r>
              <a:rPr lang="zh-CN" altLang="en-US" smtClean="0">
                <a:latin typeface="微软雅黑" pitchFamily="34" charset="-122"/>
                <a:ea typeface="微软雅黑" pitchFamily="34" charset="-122"/>
              </a:rPr>
              <a:t>中导入</a:t>
            </a:r>
          </a:p>
        </p:txBody>
      </p:sp>
      <p:pic>
        <p:nvPicPr>
          <p:cNvPr id="1187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828800"/>
            <a:ext cx="9159875"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1447800" y="3276600"/>
            <a:ext cx="533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Rectangle 5"/>
          <p:cNvSpPr/>
          <p:nvPr/>
        </p:nvSpPr>
        <p:spPr>
          <a:xfrm>
            <a:off x="2514600" y="3668713"/>
            <a:ext cx="381000" cy="241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554355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p:nvPr/>
        </p:nvSpPr>
        <p:spPr>
          <a:xfrm>
            <a:off x="4114800" y="5638800"/>
            <a:ext cx="838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54652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标题 1"/>
          <p:cNvSpPr>
            <a:spLocks noGrp="1"/>
          </p:cNvSpPr>
          <p:nvPr>
            <p:ph type="title"/>
          </p:nvPr>
        </p:nvSpPr>
        <p:spPr/>
        <p:txBody>
          <a:bodyPr/>
          <a:lstStyle/>
          <a:p>
            <a:r>
              <a:rPr lang="en-US" altLang="zh-CN" smtClean="0">
                <a:latin typeface="微软雅黑" pitchFamily="34" charset="-122"/>
                <a:ea typeface="微软雅黑" pitchFamily="34" charset="-122"/>
              </a:rPr>
              <a:t>Discovery Starts Here</a:t>
            </a:r>
            <a:endParaRPr lang="zh-CN" altLang="en-US" smtClean="0">
              <a:latin typeface="微软雅黑" pitchFamily="34" charset="-122"/>
              <a:ea typeface="微软雅黑" pitchFamily="34" charset="-122"/>
            </a:endParaRPr>
          </a:p>
        </p:txBody>
      </p:sp>
      <p:pic>
        <p:nvPicPr>
          <p:cNvPr id="1198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47813"/>
            <a:ext cx="83089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07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标题 1"/>
          <p:cNvSpPr>
            <a:spLocks noGrp="1"/>
          </p:cNvSpPr>
          <p:nvPr>
            <p:ph type="title"/>
          </p:nvPr>
        </p:nvSpPr>
        <p:spPr/>
        <p:txBody>
          <a:bodyPr/>
          <a:lstStyle/>
          <a:p>
            <a:r>
              <a:rPr lang="en-US" altLang="zh-CN" smtClean="0">
                <a:latin typeface="微软雅黑" pitchFamily="34" charset="-122"/>
                <a:ea typeface="微软雅黑" pitchFamily="34" charset="-122"/>
              </a:rPr>
              <a:t>REFSCAN for Iphone</a:t>
            </a:r>
            <a:endParaRPr lang="zh-CN" altLang="en-US" smtClean="0">
              <a:latin typeface="微软雅黑" pitchFamily="34" charset="-122"/>
              <a:ea typeface="微软雅黑" pitchFamily="34" charset="-122"/>
            </a:endParaRPr>
          </a:p>
        </p:txBody>
      </p:sp>
      <p:pic>
        <p:nvPicPr>
          <p:cNvPr id="120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73918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43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826000" y="1733550"/>
            <a:ext cx="3213100" cy="2095500"/>
            <a:chOff x="4829324" y="620369"/>
            <a:chExt cx="4016674" cy="2618775"/>
          </a:xfrm>
        </p:grpSpPr>
        <p:pic>
          <p:nvPicPr>
            <p:cNvPr id="1259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324" y="620369"/>
              <a:ext cx="4016674" cy="2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4" name="TextBox 11"/>
            <p:cNvSpPr txBox="1">
              <a:spLocks noChangeArrowheads="1"/>
            </p:cNvSpPr>
            <p:nvPr/>
          </p:nvSpPr>
          <p:spPr bwMode="auto">
            <a:xfrm>
              <a:off x="6167940" y="2854423"/>
              <a:ext cx="11285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b="1">
                  <a:latin typeface="Arial Unicode MS" pitchFamily="34" charset="-122"/>
                  <a:ea typeface="Arial Unicode MS" pitchFamily="34" charset="-122"/>
                  <a:cs typeface="Arial Unicode MS" pitchFamily="34" charset="-122"/>
                </a:rPr>
                <a:t>自行检索</a:t>
              </a:r>
            </a:p>
          </p:txBody>
        </p:sp>
      </p:grpSp>
      <p:grpSp>
        <p:nvGrpSpPr>
          <p:cNvPr id="3" name="Group 8"/>
          <p:cNvGrpSpPr>
            <a:grpSpLocks/>
          </p:cNvGrpSpPr>
          <p:nvPr/>
        </p:nvGrpSpPr>
        <p:grpSpPr bwMode="auto">
          <a:xfrm>
            <a:off x="1939925" y="1658938"/>
            <a:ext cx="2582863" cy="2152650"/>
            <a:chOff x="1489626" y="0"/>
            <a:chExt cx="3228147" cy="2690599"/>
          </a:xfrm>
        </p:grpSpPr>
        <p:pic>
          <p:nvPicPr>
            <p:cNvPr id="1259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626" y="0"/>
              <a:ext cx="3228147" cy="263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2" name="TextBox 7"/>
            <p:cNvSpPr txBox="1">
              <a:spLocks noChangeArrowheads="1"/>
            </p:cNvSpPr>
            <p:nvPr/>
          </p:nvSpPr>
          <p:spPr bwMode="auto">
            <a:xfrm>
              <a:off x="2358886" y="2305878"/>
              <a:ext cx="11285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zh-CN" sz="1400" b="1">
                  <a:latin typeface="Arial Unicode MS" pitchFamily="34" charset="-122"/>
                  <a:ea typeface="Arial Unicode MS" pitchFamily="34" charset="-122"/>
                  <a:cs typeface="Arial Unicode MS" pitchFamily="34" charset="-122"/>
                </a:rPr>
                <a:t>请教同行</a:t>
              </a:r>
              <a:endParaRPr lang="zh-CN" altLang="en-US" sz="1400" b="1">
                <a:latin typeface="Arial Unicode MS" pitchFamily="34" charset="-122"/>
                <a:ea typeface="Arial Unicode MS" pitchFamily="34" charset="-122"/>
                <a:cs typeface="Arial Unicode MS" pitchFamily="34" charset="-122"/>
              </a:endParaRPr>
            </a:p>
          </p:txBody>
        </p:sp>
      </p:grpSp>
      <p:grpSp>
        <p:nvGrpSpPr>
          <p:cNvPr id="4" name="Group 16"/>
          <p:cNvGrpSpPr>
            <a:grpSpLocks/>
          </p:cNvGrpSpPr>
          <p:nvPr/>
        </p:nvGrpSpPr>
        <p:grpSpPr bwMode="auto">
          <a:xfrm>
            <a:off x="554038" y="2844800"/>
            <a:ext cx="1085850" cy="2876550"/>
            <a:chOff x="1987825" y="1113183"/>
            <a:chExt cx="2292627" cy="5711180"/>
          </a:xfrm>
        </p:grpSpPr>
        <p:pic>
          <p:nvPicPr>
            <p:cNvPr id="1259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2690" y="1113183"/>
              <a:ext cx="2077762" cy="397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0" name="TextBox 18"/>
            <p:cNvSpPr txBox="1">
              <a:spLocks noChangeArrowheads="1"/>
            </p:cNvSpPr>
            <p:nvPr/>
          </p:nvSpPr>
          <p:spPr bwMode="auto">
            <a:xfrm>
              <a:off x="1987825" y="4929810"/>
              <a:ext cx="2093844" cy="189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400" b="1">
                  <a:latin typeface="Arial Unicode MS" pitchFamily="34" charset="-122"/>
                  <a:ea typeface="Arial Unicode MS" pitchFamily="34" charset="-122"/>
                  <a:cs typeface="Arial Unicode MS" pitchFamily="34" charset="-122"/>
                </a:rPr>
                <a:t>查阅所引用参考文献的来源出版物</a:t>
              </a:r>
            </a:p>
          </p:txBody>
        </p:sp>
      </p:grpSp>
      <p:grpSp>
        <p:nvGrpSpPr>
          <p:cNvPr id="5" name="Group 29"/>
          <p:cNvGrpSpPr>
            <a:grpSpLocks/>
          </p:cNvGrpSpPr>
          <p:nvPr/>
        </p:nvGrpSpPr>
        <p:grpSpPr bwMode="auto">
          <a:xfrm>
            <a:off x="4325938" y="4049713"/>
            <a:ext cx="2887662" cy="1509712"/>
            <a:chOff x="4717143" y="4049486"/>
            <a:chExt cx="2887845" cy="1509485"/>
          </a:xfrm>
        </p:grpSpPr>
        <p:sp>
          <p:nvSpPr>
            <p:cNvPr id="125962" name="TextBox 14"/>
            <p:cNvSpPr txBox="1">
              <a:spLocks noChangeArrowheads="1"/>
            </p:cNvSpPr>
            <p:nvPr/>
          </p:nvSpPr>
          <p:spPr bwMode="auto">
            <a:xfrm>
              <a:off x="4826003" y="4680857"/>
              <a:ext cx="21451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b="1">
                  <a:latin typeface="Arial Unicode MS" pitchFamily="34" charset="-122"/>
                  <a:ea typeface="Arial Unicode MS" pitchFamily="34" charset="-122"/>
                  <a:cs typeface="Arial Unicode MS" pitchFamily="34" charset="-122"/>
                </a:rPr>
                <a:t>中国学者的投稿倾向</a:t>
              </a:r>
              <a:r>
                <a:rPr lang="en-US" altLang="zh-CN" sz="1600" b="1">
                  <a:latin typeface="Arial Unicode MS" pitchFamily="34" charset="-122"/>
                  <a:ea typeface="Arial Unicode MS" pitchFamily="34" charset="-122"/>
                  <a:cs typeface="Arial Unicode MS" pitchFamily="34" charset="-122"/>
                </a:rPr>
                <a:t>?</a:t>
              </a:r>
            </a:p>
          </p:txBody>
        </p:sp>
        <p:sp>
          <p:nvSpPr>
            <p:cNvPr id="125963" name="TextBox 15"/>
            <p:cNvSpPr txBox="1">
              <a:spLocks noChangeArrowheads="1"/>
            </p:cNvSpPr>
            <p:nvPr/>
          </p:nvSpPr>
          <p:spPr bwMode="auto">
            <a:xfrm>
              <a:off x="4862287" y="5167086"/>
              <a:ext cx="1119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b="1">
                  <a:latin typeface="Arial Unicode MS" pitchFamily="34" charset="-122"/>
                  <a:ea typeface="Arial Unicode MS" pitchFamily="34" charset="-122"/>
                  <a:cs typeface="Arial Unicode MS" pitchFamily="34" charset="-122"/>
                </a:rPr>
                <a:t>语言因素</a:t>
              </a:r>
              <a:r>
                <a:rPr lang="en-US" altLang="zh-CN" sz="1600" b="1">
                  <a:latin typeface="Arial Unicode MS" pitchFamily="34" charset="-122"/>
                  <a:ea typeface="Arial Unicode MS" pitchFamily="34" charset="-122"/>
                  <a:cs typeface="Arial Unicode MS" pitchFamily="34" charset="-122"/>
                </a:rPr>
                <a:t>?</a:t>
              </a:r>
              <a:endParaRPr lang="zh-CN" altLang="en-US" sz="1600" b="1">
                <a:latin typeface="Arial Unicode MS" pitchFamily="34" charset="-122"/>
                <a:ea typeface="Arial Unicode MS" pitchFamily="34" charset="-122"/>
                <a:cs typeface="Arial Unicode MS" pitchFamily="34" charset="-122"/>
              </a:endParaRPr>
            </a:p>
          </p:txBody>
        </p:sp>
        <p:sp>
          <p:nvSpPr>
            <p:cNvPr id="125964" name="TextBox 13"/>
            <p:cNvSpPr txBox="1">
              <a:spLocks noChangeArrowheads="1"/>
            </p:cNvSpPr>
            <p:nvPr/>
          </p:nvSpPr>
          <p:spPr bwMode="auto">
            <a:xfrm>
              <a:off x="4804229" y="4194627"/>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b="1">
                  <a:latin typeface="Arial Unicode MS" pitchFamily="34" charset="-122"/>
                  <a:ea typeface="Arial Unicode MS" pitchFamily="34" charset="-122"/>
                  <a:cs typeface="Arial Unicode MS" pitchFamily="34" charset="-122"/>
                </a:rPr>
                <a:t>本领域的</a:t>
              </a:r>
              <a:r>
                <a:rPr lang="en-US" altLang="zh-CN" sz="1600" b="1">
                  <a:latin typeface="Arial Unicode MS" pitchFamily="34" charset="-122"/>
                  <a:ea typeface="Arial Unicode MS" pitchFamily="34" charset="-122"/>
                  <a:cs typeface="Arial Unicode MS" pitchFamily="34" charset="-122"/>
                </a:rPr>
                <a:t>SCI</a:t>
              </a:r>
              <a:r>
                <a:rPr lang="zh-CN" altLang="en-US" sz="1600" b="1">
                  <a:latin typeface="Arial Unicode MS" pitchFamily="34" charset="-122"/>
                  <a:ea typeface="Arial Unicode MS" pitchFamily="34" charset="-122"/>
                  <a:cs typeface="Arial Unicode MS" pitchFamily="34" charset="-122"/>
                </a:rPr>
                <a:t>期刊都有哪些？</a:t>
              </a:r>
              <a:endParaRPr lang="en-US" altLang="zh-CN" sz="1600" b="1">
                <a:latin typeface="Arial Unicode MS" pitchFamily="34" charset="-122"/>
                <a:ea typeface="Arial Unicode MS" pitchFamily="34" charset="-122"/>
                <a:cs typeface="Arial Unicode MS" pitchFamily="34" charset="-122"/>
              </a:endParaRPr>
            </a:p>
          </p:txBody>
        </p:sp>
        <p:grpSp>
          <p:nvGrpSpPr>
            <p:cNvPr id="125965" name="Group 28"/>
            <p:cNvGrpSpPr>
              <a:grpSpLocks/>
            </p:cNvGrpSpPr>
            <p:nvPr/>
          </p:nvGrpSpPr>
          <p:grpSpPr bwMode="auto">
            <a:xfrm>
              <a:off x="4717143" y="4049486"/>
              <a:ext cx="2887845" cy="1509485"/>
              <a:chOff x="4717143" y="4049486"/>
              <a:chExt cx="2887845" cy="1509485"/>
            </a:xfrm>
          </p:grpSpPr>
          <p:sp>
            <p:nvSpPr>
              <p:cNvPr id="21" name="Rectangle 20"/>
              <p:cNvSpPr/>
              <p:nvPr/>
            </p:nvSpPr>
            <p:spPr>
              <a:xfrm>
                <a:off x="4731431" y="4049486"/>
                <a:ext cx="2859269" cy="1509485"/>
              </a:xfrm>
              <a:prstGeom prst="rect">
                <a:avLst/>
              </a:prstGeom>
              <a:noFill/>
              <a:ln w="2857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cxnSp>
            <p:nvCxnSpPr>
              <p:cNvPr id="23" name="Straight Connector 22"/>
              <p:cNvCxnSpPr/>
              <p:nvPr/>
            </p:nvCxnSpPr>
            <p:spPr>
              <a:xfrm>
                <a:off x="4717143" y="4571694"/>
                <a:ext cx="2879907"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5081" y="5101840"/>
                <a:ext cx="2879907"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grpSp>
      </p:grpSp>
      <p:grpSp>
        <p:nvGrpSpPr>
          <p:cNvPr id="7" name="Group 30"/>
          <p:cNvGrpSpPr>
            <a:grpSpLocks/>
          </p:cNvGrpSpPr>
          <p:nvPr/>
        </p:nvGrpSpPr>
        <p:grpSpPr bwMode="auto">
          <a:xfrm>
            <a:off x="7118350" y="4049713"/>
            <a:ext cx="1454150" cy="1509712"/>
            <a:chOff x="7510511" y="4049486"/>
            <a:chExt cx="1453351" cy="1509485"/>
          </a:xfrm>
        </p:grpSpPr>
        <p:sp>
          <p:nvSpPr>
            <p:cNvPr id="125960" name="TextBox 16"/>
            <p:cNvSpPr txBox="1">
              <a:spLocks noChangeArrowheads="1"/>
            </p:cNvSpPr>
            <p:nvPr/>
          </p:nvSpPr>
          <p:spPr bwMode="auto">
            <a:xfrm>
              <a:off x="7510511" y="4347031"/>
              <a:ext cx="1430990" cy="10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Char char="Ø"/>
              </a:pPr>
              <a:r>
                <a:rPr lang="zh-CN" altLang="en-US" sz="1600" b="1">
                  <a:latin typeface="Arial Unicode MS" pitchFamily="34" charset="-122"/>
                  <a:ea typeface="Arial Unicode MS" pitchFamily="34" charset="-122"/>
                  <a:cs typeface="Arial Unicode MS" pitchFamily="34" charset="-122"/>
                </a:rPr>
                <a:t> 用稿特点</a:t>
              </a:r>
              <a:endParaRPr lang="en-US" altLang="zh-CN" sz="1600" b="1">
                <a:latin typeface="Arial Unicode MS" pitchFamily="34" charset="-122"/>
                <a:ea typeface="Arial Unicode MS" pitchFamily="34" charset="-122"/>
                <a:cs typeface="Arial Unicode MS" pitchFamily="34" charset="-122"/>
              </a:endParaRPr>
            </a:p>
            <a:p>
              <a:pPr eaLnBrk="1" hangingPunct="1">
                <a:buFont typeface="Wingdings" pitchFamily="2" charset="2"/>
                <a:buChar char="Ø"/>
              </a:pPr>
              <a:r>
                <a:rPr lang="zh-CN" altLang="en-US" sz="1600" b="1">
                  <a:latin typeface="Arial Unicode MS" pitchFamily="34" charset="-122"/>
                  <a:ea typeface="Arial Unicode MS" pitchFamily="34" charset="-122"/>
                  <a:cs typeface="Arial Unicode MS" pitchFamily="34" charset="-122"/>
                </a:rPr>
                <a:t> 影响因子</a:t>
              </a:r>
              <a:endParaRPr lang="en-US" altLang="zh-CN" sz="1600" b="1">
                <a:latin typeface="Arial Unicode MS" pitchFamily="34" charset="-122"/>
                <a:ea typeface="Arial Unicode MS" pitchFamily="34" charset="-122"/>
                <a:cs typeface="Arial Unicode MS" pitchFamily="34" charset="-122"/>
              </a:endParaRPr>
            </a:p>
            <a:p>
              <a:pPr eaLnBrk="1" hangingPunct="1">
                <a:buFont typeface="Wingdings" pitchFamily="2" charset="2"/>
                <a:buChar char="Ø"/>
              </a:pPr>
              <a:r>
                <a:rPr lang="zh-CN" altLang="en-US" sz="1600" b="1">
                  <a:latin typeface="Arial Unicode MS" pitchFamily="34" charset="-122"/>
                  <a:ea typeface="Arial Unicode MS" pitchFamily="34" charset="-122"/>
                  <a:cs typeface="Arial Unicode MS" pitchFamily="34" charset="-122"/>
                </a:rPr>
                <a:t> 容量、周期</a:t>
              </a:r>
              <a:endParaRPr lang="en-US" altLang="zh-CN" sz="1600" b="1">
                <a:latin typeface="Arial Unicode MS" pitchFamily="34" charset="-122"/>
                <a:ea typeface="Arial Unicode MS" pitchFamily="34" charset="-122"/>
                <a:cs typeface="Arial Unicode MS" pitchFamily="34" charset="-122"/>
              </a:endParaRPr>
            </a:p>
            <a:p>
              <a:pPr eaLnBrk="1" hangingPunct="1">
                <a:buFont typeface="Wingdings" pitchFamily="2" charset="2"/>
                <a:buChar char="Ø"/>
              </a:pPr>
              <a:r>
                <a:rPr lang="en-US" altLang="zh-CN" sz="1600" b="1">
                  <a:latin typeface="Arial Unicode MS" pitchFamily="34" charset="-122"/>
                  <a:ea typeface="Arial Unicode MS" pitchFamily="34" charset="-122"/>
                  <a:cs typeface="Arial Unicode MS" pitchFamily="34" charset="-122"/>
                </a:rPr>
                <a:t> </a:t>
              </a:r>
              <a:r>
                <a:rPr lang="zh-CN" altLang="en-US" sz="1600" b="1">
                  <a:latin typeface="Arial Unicode MS" pitchFamily="34" charset="-122"/>
                  <a:ea typeface="Arial Unicode MS" pitchFamily="34" charset="-122"/>
                  <a:cs typeface="Arial Unicode MS" pitchFamily="34" charset="-122"/>
                </a:rPr>
                <a:t>学科内排名</a:t>
              </a:r>
              <a:endParaRPr lang="en-US" altLang="zh-CN" sz="1600" b="1">
                <a:latin typeface="Arial Unicode MS" pitchFamily="34" charset="-122"/>
                <a:ea typeface="Arial Unicode MS" pitchFamily="34" charset="-122"/>
                <a:cs typeface="Arial Unicode MS" pitchFamily="34" charset="-122"/>
              </a:endParaRPr>
            </a:p>
          </p:txBody>
        </p:sp>
        <p:sp>
          <p:nvSpPr>
            <p:cNvPr id="28" name="Rectangle 27"/>
            <p:cNvSpPr/>
            <p:nvPr/>
          </p:nvSpPr>
          <p:spPr>
            <a:xfrm>
              <a:off x="7591430" y="4049486"/>
              <a:ext cx="1372432" cy="1509485"/>
            </a:xfrm>
            <a:prstGeom prst="rect">
              <a:avLst/>
            </a:prstGeom>
            <a:noFill/>
            <a:ln w="2857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125959" name="TextBox 24"/>
          <p:cNvSpPr txBox="1">
            <a:spLocks noChangeArrowheads="1"/>
          </p:cNvSpPr>
          <p:nvPr/>
        </p:nvSpPr>
        <p:spPr bwMode="auto">
          <a:xfrm>
            <a:off x="476250" y="550863"/>
            <a:ext cx="709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lvl="1" algn="ctr" eaLnBrk="1" hangingPunct="1"/>
            <a:r>
              <a:rPr lang="zh-CN" altLang="en-US" sz="3200" b="1">
                <a:solidFill>
                  <a:schemeClr val="tx2"/>
                </a:solidFill>
                <a:latin typeface="黑体" pitchFamily="49" charset="-122"/>
                <a:ea typeface="黑体" pitchFamily="49" charset="-122"/>
                <a:cs typeface="Arial Unicode MS" pitchFamily="34" charset="-122"/>
              </a:rPr>
              <a:t>如何选择合适的期刊进行投稿？</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4.7|4.2"/>
</p:tagLst>
</file>

<file path=ppt/theme/theme1.xml><?xml version="1.0" encoding="utf-8"?>
<a:theme xmlns:a="http://schemas.openxmlformats.org/drawingml/2006/main" name="1_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4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4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5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5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6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6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7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7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7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8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8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8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3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3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3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3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3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1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1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1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4B4B4B"/>
    </a:dk1>
    <a:lt1>
      <a:srgbClr val="FFFFFF"/>
    </a:lt1>
    <a:dk2>
      <a:srgbClr val="FF8000"/>
    </a:dk2>
    <a:lt2>
      <a:srgbClr val="766C62"/>
    </a:lt2>
    <a:accent1>
      <a:srgbClr val="FF8000"/>
    </a:accent1>
    <a:accent2>
      <a:srgbClr val="FF9100"/>
    </a:accent2>
    <a:accent3>
      <a:srgbClr val="FFFFFF"/>
    </a:accent3>
    <a:accent4>
      <a:srgbClr val="3F3F3F"/>
    </a:accent4>
    <a:accent5>
      <a:srgbClr val="FFC0AA"/>
    </a:accent5>
    <a:accent6>
      <a:srgbClr val="E78300"/>
    </a:accent6>
    <a:hlink>
      <a:srgbClr val="FFB400"/>
    </a:hlink>
    <a:folHlink>
      <a:srgbClr val="A0968C"/>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TS-Templates-Green</Template>
  <TotalTime>22656</TotalTime>
  <Words>7920</Words>
  <Application>Microsoft Office PowerPoint</Application>
  <PresentationFormat>On-screen Show (4:3)</PresentationFormat>
  <Paragraphs>703</Paragraphs>
  <Slides>114</Slides>
  <Notes>32</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114</vt:i4>
      </vt:variant>
    </vt:vector>
  </HeadingPairs>
  <TitlesOfParts>
    <vt:vector size="124" baseType="lpstr">
      <vt:lpstr>1_TEST_tr_present_080326_v1</vt:lpstr>
      <vt:lpstr>4_Default Design</vt:lpstr>
      <vt:lpstr>5_Default Design</vt:lpstr>
      <vt:lpstr>6_Default Design</vt:lpstr>
      <vt:lpstr>7_Default Design</vt:lpstr>
      <vt:lpstr>8_Default Design</vt:lpstr>
      <vt:lpstr>9_Default Design</vt:lpstr>
      <vt:lpstr>11_Default Design</vt:lpstr>
      <vt:lpstr>12_Default Design</vt:lpstr>
      <vt:lpstr>Image</vt:lpstr>
      <vt:lpstr>PowerPoint Presentation</vt:lpstr>
      <vt:lpstr>提 纲</vt:lpstr>
      <vt:lpstr>PowerPoint Presentation</vt:lpstr>
      <vt:lpstr>《国家十二五科学和技术发展规划》 </vt:lpstr>
      <vt:lpstr>ESI–全球学术成果定量评价基准</vt:lpstr>
      <vt:lpstr>ESI–评价方式</vt:lpstr>
      <vt:lpstr>与ESI指标相关的评估体系</vt:lpstr>
      <vt:lpstr>与ESI指标相关的评估体系</vt:lpstr>
      <vt:lpstr>与ESI指标相关的评估体系</vt:lpstr>
      <vt:lpstr>与ESI相关的评估体系</vt:lpstr>
      <vt:lpstr>与ESI相关的评估体系</vt:lpstr>
      <vt:lpstr>与ESI相关的评估体系</vt:lpstr>
      <vt:lpstr>PowerPoint Presentation</vt:lpstr>
      <vt:lpstr>PowerPoint Presentation</vt:lpstr>
      <vt:lpstr>PowerPoint Presentation</vt:lpstr>
      <vt:lpstr>PowerPoint Presentation</vt:lpstr>
      <vt:lpstr>济南大学ESI22学科总被引频次分布</vt:lpstr>
      <vt:lpstr>我校与ESI全球前1%的比值</vt:lpstr>
      <vt:lpstr>材料学科ESI总被引频次山东省部分高校对比</vt:lpstr>
      <vt:lpstr>工程学科ESI总被引频次山东省部分高校对比</vt:lpstr>
      <vt:lpstr>Web of Science, JCR, ESI: 整合的创新研究平台   服务于科研工作的每一步</vt:lpstr>
      <vt:lpstr> 如何快速甄别和筛选有价值的参考文献 </vt:lpstr>
      <vt:lpstr>Web of Science全球高质量文献</vt:lpstr>
      <vt:lpstr>PowerPoint Presentation</vt:lpstr>
      <vt:lpstr>PowerPoint Presentation</vt:lpstr>
      <vt:lpstr>科研问题？</vt:lpstr>
      <vt:lpstr>科研选题</vt:lpstr>
      <vt:lpstr>PowerPoint Presentation</vt:lpstr>
      <vt:lpstr>选题时查找和阅读参考文献</vt:lpstr>
      <vt:lpstr>如何科学选题</vt:lpstr>
      <vt:lpstr>从研究热点入手</vt:lpstr>
      <vt:lpstr>PowerPoint Presentation</vt:lpstr>
      <vt:lpstr>PowerPoint Presentation</vt:lpstr>
      <vt:lpstr>PowerPoint Presentation</vt:lpstr>
      <vt:lpstr>PowerPoint Presentation</vt:lpstr>
      <vt:lpstr>案例一:石墨烯的相关研究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of Science 中的相关记录</vt:lpstr>
      <vt:lpstr>PowerPoint Presentation</vt:lpstr>
      <vt:lpstr>PowerPoint Presentation</vt:lpstr>
      <vt:lpstr>v</vt:lpstr>
      <vt:lpstr>引文索引－通过文献的引证关系了解课题的发展脉络</vt:lpstr>
      <vt:lpstr>利用Web of Science获取思路，激发研究思想</vt:lpstr>
      <vt:lpstr>PowerPoint Presentation</vt:lpstr>
      <vt:lpstr>PowerPoint Presentation</vt:lpstr>
      <vt:lpstr>PowerPoint Presentation</vt:lpstr>
      <vt:lpstr>PowerPoint Presentation</vt:lpstr>
      <vt:lpstr>PowerPoint Presentation</vt:lpstr>
      <vt:lpstr>PowerPoint Presentation</vt:lpstr>
      <vt:lpstr>提 纲</vt:lpstr>
      <vt:lpstr>利用Web of Science跟踪最新研究进展</vt:lpstr>
      <vt:lpstr>PowerPoint Presentation</vt:lpstr>
      <vt:lpstr>PowerPoint Presentation</vt:lpstr>
      <vt:lpstr>PowerPoint Presentation</vt:lpstr>
      <vt:lpstr>PowerPoint Presentation</vt:lpstr>
      <vt:lpstr>PowerPoint Presentation</vt:lpstr>
      <vt:lpstr>定期收到引文最新进展通知</vt:lpstr>
      <vt:lpstr>跟踪学术领军人物/竞争对手的最新研究成果或课题</vt:lpstr>
      <vt:lpstr>利用定题服务跟踪带头人的工作</vt:lpstr>
      <vt:lpstr>订制阅读学术期刊</vt:lpstr>
      <vt:lpstr>如何保存喜欢的文章呢？</vt:lpstr>
      <vt:lpstr>Endnote网络版– 文献的管理和写作工具</vt:lpstr>
      <vt:lpstr>登陆后，将目标文章保存至Endnote</vt:lpstr>
      <vt:lpstr>Endnote</vt:lpstr>
      <vt:lpstr>初识Endnote Basic</vt:lpstr>
      <vt:lpstr>Word插件实现核心应用</vt:lpstr>
      <vt:lpstr>Endnote生成参考文献指南</vt:lpstr>
      <vt:lpstr>Endnote生成参考文献指南</vt:lpstr>
      <vt:lpstr>Endnote生成参考文献指南</vt:lpstr>
      <vt:lpstr>Endnote生成参考文献指南</vt:lpstr>
      <vt:lpstr>将其他数据库中的文献记录导入到Endnote</vt:lpstr>
      <vt:lpstr>从Google Scholar中导入</vt:lpstr>
      <vt:lpstr>Discovery Starts Here</vt:lpstr>
      <vt:lpstr>REFSCAN for Iphone</vt:lpstr>
      <vt:lpstr>PowerPoint Presentation</vt:lpstr>
      <vt:lpstr>选刊工具一：Web of Science数据库</vt:lpstr>
      <vt:lpstr>PowerPoint Presentation</vt:lpstr>
      <vt:lpstr>选刊工具二：JCR(期刊影响力报告)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汤森路透公开发布的研究分析报告</vt:lpstr>
      <vt:lpstr> 汤森路透公开发布的研究分析报告(2010-2014) </vt:lpstr>
      <vt:lpstr>PowerPoint Presentation</vt:lpstr>
      <vt:lpstr>PowerPoint Presentation</vt:lpstr>
      <vt:lpstr>祝济南大学的科研繁荣发展！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王栋</dc:creator>
  <cp:lastModifiedBy>u0168471</cp:lastModifiedBy>
  <cp:revision>1363</cp:revision>
  <dcterms:created xsi:type="dcterms:W3CDTF">2008-01-10T01:45:22Z</dcterms:created>
  <dcterms:modified xsi:type="dcterms:W3CDTF">2015-05-20T01:47:31Z</dcterms:modified>
</cp:coreProperties>
</file>